
<file path=[Content_Types].xml><?xml version="1.0" encoding="utf-8"?>
<Types xmlns="http://schemas.openxmlformats.org/package/2006/content-types">
  <Default Extension="xml" ContentType="application/xml"/>
  <Default Extension="jpeg" ContentType="image/jpe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81" r:id="rId3"/>
    <p:sldId id="338" r:id="rId4"/>
    <p:sldId id="299" r:id="rId5"/>
    <p:sldId id="337" r:id="rId6"/>
    <p:sldId id="341" r:id="rId7"/>
    <p:sldId id="339" r:id="rId8"/>
    <p:sldId id="340" r:id="rId9"/>
    <p:sldId id="342" r:id="rId10"/>
    <p:sldId id="343" r:id="rId11"/>
    <p:sldId id="344" r:id="rId12"/>
    <p:sldId id="345" r:id="rId13"/>
    <p:sldId id="34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2"/>
    <p:restoredTop sz="94761"/>
  </p:normalViewPr>
  <p:slideViewPr>
    <p:cSldViewPr snapToGrid="0">
      <p:cViewPr varScale="1">
        <p:scale>
          <a:sx n="114" d="100"/>
          <a:sy n="114" d="100"/>
        </p:scale>
        <p:origin x="168" y="336"/>
      </p:cViewPr>
      <p:guideLst>
        <p:guide orient="horz" pos="1620"/>
        <p:guide pos="2880"/>
      </p:guideLst>
    </p:cSldViewPr>
  </p:slideViewPr>
  <p:outlineViewPr>
    <p:cViewPr>
      <p:scale>
        <a:sx n="33" d="100"/>
        <a:sy n="33" d="100"/>
      </p:scale>
      <p:origin x="0" y="-552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B322DF-7D18-1A4C-A5B3-4A6F5D30CB2A}" type="datetimeFigureOut">
              <a:rPr lang="en-US" smtClean="0"/>
              <a:t>6/8/18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CC4BC9-6307-704C-89F5-266BAA257794}" type="slidenum">
              <a:rPr lang="en-US" smtClean="0"/>
              <a:t>‹#›</a:t>
            </a:fld>
            <a:endParaRPr lang="en-US"/>
          </a:p>
        </p:txBody>
      </p:sp>
    </p:spTree>
    <p:extLst>
      <p:ext uri="{BB962C8B-B14F-4D97-AF65-F5344CB8AC3E}">
        <p14:creationId xmlns:p14="http://schemas.microsoft.com/office/powerpoint/2010/main" val="3255068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6680C-A227-FB4E-A348-585C2F35024D}" type="datetimeFigureOut">
              <a:rPr lang="en-US" smtClean="0"/>
              <a:t>6/8/18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85D8A-D3A2-3740-A731-842930E0E7A1}" type="slidenum">
              <a:rPr lang="en-US" smtClean="0"/>
              <a:t>‹#›</a:t>
            </a:fld>
            <a:endParaRPr lang="en-US"/>
          </a:p>
        </p:txBody>
      </p:sp>
    </p:spTree>
    <p:extLst>
      <p:ext uri="{BB962C8B-B14F-4D97-AF65-F5344CB8AC3E}">
        <p14:creationId xmlns:p14="http://schemas.microsoft.com/office/powerpoint/2010/main" val="2288419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7"/>
          <p:cNvSpPr>
            <a:spLocks noChangeAspect="1" noEditPoints="1"/>
          </p:cNvSpPr>
          <p:nvPr/>
        </p:nvSpPr>
        <p:spPr bwMode="auto">
          <a:xfrm>
            <a:off x="838200" y="1321567"/>
            <a:ext cx="2521776" cy="3821934"/>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2791105"/>
            <a:ext cx="5120640" cy="1185863"/>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383ADCF-893D-CB49-84EF-70ACCDDBB61B}"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4822031"/>
            <a:ext cx="876300" cy="219075"/>
          </a:xfrm>
        </p:spPr>
        <p:txBody>
          <a:bodyPr/>
          <a:lstStyle/>
          <a:p>
            <a:fld id="{90F2D222-6D71-476E-BE98-5C747CEED463}" type="slidenum">
              <a:rPr lang="en-US" smtClean="0"/>
              <a:t>‹#›</a:t>
            </a:fld>
            <a:endParaRPr lang="en-US"/>
          </a:p>
        </p:txBody>
      </p:sp>
      <p:sp>
        <p:nvSpPr>
          <p:cNvPr id="9" name="Freeform 7"/>
          <p:cNvSpPr>
            <a:spLocks noChangeAspect="1" noEditPoints="1"/>
          </p:cNvSpPr>
          <p:nvPr/>
        </p:nvSpPr>
        <p:spPr bwMode="auto">
          <a:xfrm>
            <a:off x="838200" y="1321567"/>
            <a:ext cx="2521776" cy="3821934"/>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062990"/>
            <a:ext cx="5120640" cy="1728216"/>
          </a:xfrm>
        </p:spPr>
        <p:txBody>
          <a:bodyPr>
            <a:normAutofit/>
          </a:bodyPr>
          <a:lstStyle>
            <a:lvl1pPr>
              <a:defRPr sz="4000" b="1" cap="all" baseline="0"/>
            </a:lvl1pPr>
          </a:lstStyle>
          <a:p>
            <a:r>
              <a:rPr lang="en-US" dirty="0" smtClean="0"/>
              <a:t>Click to edit Master title style</a:t>
            </a:r>
            <a:endParaRPr lang="en-US" dirty="0"/>
          </a:p>
        </p:txBody>
      </p:sp>
      <p:sp>
        <p:nvSpPr>
          <p:cNvPr id="13" name="Freeform 7"/>
          <p:cNvSpPr>
            <a:spLocks noChangeAspect="1" noEditPoints="1"/>
          </p:cNvSpPr>
          <p:nvPr/>
        </p:nvSpPr>
        <p:spPr bwMode="auto">
          <a:xfrm>
            <a:off x="838200" y="1321567"/>
            <a:ext cx="2521776" cy="3821934"/>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051"/>
            <a:ext cx="3429000" cy="5162551"/>
          </a:xfrm>
          <a:prstGeom prst="rect">
            <a:avLst/>
          </a:prstGeom>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4A011-1257-E241-AB70-78B6B7496A7A}" type="datetime1">
              <a:rPr lang="en-US" smtClean="0"/>
              <a:t>6/8/18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2D222-6D71-476E-BE98-5C747CEED463}" type="slidenum">
              <a:rPr lang="en-US" smtClean="0"/>
              <a:t>‹#›</a:t>
            </a:fld>
            <a:endParaRPr lang="en-US"/>
          </a:p>
        </p:txBody>
      </p:sp>
      <p:pic>
        <p:nvPicPr>
          <p:cNvPr id="5" name="Picture 4"/>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5748866" y="1123950"/>
            <a:ext cx="3014134" cy="3390902"/>
          </a:xfrm>
          <a:prstGeom prst="rect">
            <a:avLst/>
          </a:prstGeom>
          <a:ln>
            <a:noFill/>
          </a:ln>
          <a:effectLst>
            <a:softEdge rad="112500"/>
          </a:effectLst>
          <a:scene3d>
            <a:camera prst="perspectiveContrastingLeftFacing"/>
            <a:lightRig rig="threePt" dir="t"/>
          </a:scene3d>
        </p:spPr>
      </p:pic>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36000"/>
            <a:extLst>
              <a:ext uri="{28A0092B-C50C-407E-A947-70E740481C1C}">
                <a14:useLocalDpi xmlns:a14="http://schemas.microsoft.com/office/drawing/2010/main"/>
              </a:ext>
            </a:extLst>
          </a:blip>
          <a:srcRect/>
          <a:stretch/>
        </p:blipFill>
        <p:spPr>
          <a:xfrm>
            <a:off x="-20956" y="-14876"/>
            <a:ext cx="3429000" cy="5158375"/>
          </a:xfrm>
          <a:prstGeom prst="rect">
            <a:avLst/>
          </a:prstGeom>
        </p:spPr>
      </p:pic>
      <p:sp>
        <p:nvSpPr>
          <p:cNvPr id="5" name="Date Placeholder 4"/>
          <p:cNvSpPr>
            <a:spLocks noGrp="1"/>
          </p:cNvSpPr>
          <p:nvPr>
            <p:ph type="dt" sz="half" idx="10"/>
          </p:nvPr>
        </p:nvSpPr>
        <p:spPr/>
        <p:txBody>
          <a:bodyPr/>
          <a:lstStyle>
            <a:lvl1pPr>
              <a:defRPr>
                <a:solidFill>
                  <a:schemeClr val="bg2"/>
                </a:solidFill>
              </a:defRPr>
            </a:lvl1pPr>
          </a:lstStyle>
          <a:p>
            <a:fld id="{81BBD17E-3996-9C46-8C29-74793B7A2FD8}" type="datetime1">
              <a:rPr lang="en-US" smtClean="0"/>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2834640" cy="973836"/>
          </a:xfrm>
          <a:prstGeom prst="rect">
            <a:avLst/>
          </a:prstGeom>
        </p:spPr>
        <p:txBody>
          <a:bodyPr vert="horz" lIns="91440" tIns="45720" rIns="91440" bIns="45720" rtlCol="0" anchor="b" anchorCtr="0">
            <a:normAutofit/>
          </a:bodyPr>
          <a:lstStyle>
            <a:lvl1pPr>
              <a:defRPr sz="2800" b="1">
                <a:solidFill>
                  <a:schemeClr val="tx1"/>
                </a:solidFill>
              </a:defRPr>
            </a:lvl1pPr>
          </a:lstStyle>
          <a:p>
            <a:r>
              <a:rPr lang="en-US" dirty="0" smtClean="0"/>
              <a:t>Click to edit Master title style</a:t>
            </a:r>
            <a:endParaRPr lang="en-US" dirty="0"/>
          </a:p>
        </p:txBody>
      </p:sp>
      <p:sp>
        <p:nvSpPr>
          <p:cNvPr id="10" name="Content Placeholder 11"/>
          <p:cNvSpPr>
            <a:spLocks noGrp="1"/>
          </p:cNvSpPr>
          <p:nvPr>
            <p:ph sz="quarter" idx="14"/>
          </p:nvPr>
        </p:nvSpPr>
        <p:spPr>
          <a:xfrm>
            <a:off x="3775935" y="400050"/>
            <a:ext cx="5063266" cy="427710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154430"/>
            <a:ext cx="2834640" cy="3531870"/>
          </a:xfrm>
        </p:spPr>
        <p:txBody>
          <a:bodyPr>
            <a:normAutofit/>
          </a:bodyPr>
          <a:lstStyle>
            <a:lvl1pPr marL="0" indent="0">
              <a:buNone/>
              <a:defRPr lang="en-US" sz="2000" b="0" i="0" kern="1200" cap="none" spc="30" baseline="0" dirty="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dirty="0" smtClean="0"/>
              <a:t>Click to edit Master text styles</a:t>
            </a: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mt="32000"/>
            <a:extLst>
              <a:ext uri="{28A0092B-C50C-407E-A947-70E740481C1C}">
                <a14:useLocalDpi xmlns:a14="http://schemas.microsoft.com/office/drawing/2010/main"/>
              </a:ext>
            </a:extLst>
          </a:blip>
          <a:srcRect/>
          <a:stretch/>
        </p:blipFill>
        <p:spPr>
          <a:xfrm>
            <a:off x="0" y="0"/>
            <a:ext cx="3428999" cy="5143500"/>
          </a:xfrm>
          <a:prstGeom prst="rect">
            <a:avLst/>
          </a:prstGeom>
        </p:spPr>
      </p:pic>
      <p:sp>
        <p:nvSpPr>
          <p:cNvPr id="5" name="Date Placeholder 4"/>
          <p:cNvSpPr>
            <a:spLocks noGrp="1"/>
          </p:cNvSpPr>
          <p:nvPr>
            <p:ph type="dt" sz="half" idx="10"/>
          </p:nvPr>
        </p:nvSpPr>
        <p:spPr/>
        <p:txBody>
          <a:bodyPr/>
          <a:lstStyle>
            <a:lvl1pPr>
              <a:defRPr>
                <a:solidFill>
                  <a:schemeClr val="bg2"/>
                </a:solidFill>
              </a:defRPr>
            </a:lvl1pPr>
          </a:lstStyle>
          <a:p>
            <a:fld id="{81BBD17E-3996-9C46-8C29-74793B7A2FD8}" type="datetime1">
              <a:rPr lang="en-US" smtClean="0"/>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10" name="Content Placeholder 11"/>
          <p:cNvSpPr>
            <a:spLocks noGrp="1"/>
          </p:cNvSpPr>
          <p:nvPr>
            <p:ph sz="quarter" idx="14"/>
          </p:nvPr>
        </p:nvSpPr>
        <p:spPr>
          <a:xfrm>
            <a:off x="3775935" y="400050"/>
            <a:ext cx="5063266" cy="427710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276225" y="188359"/>
            <a:ext cx="2834640" cy="973836"/>
          </a:xfrm>
          <a:prstGeom prst="rect">
            <a:avLst/>
          </a:prstGeom>
        </p:spPr>
        <p:txBody>
          <a:bodyPr vert="horz" lIns="91440" tIns="45720" rIns="91440" bIns="45720" rtlCol="0" anchor="b" anchorCtr="0">
            <a:normAutofit/>
          </a:bodyPr>
          <a:lstStyle>
            <a:lvl1pPr>
              <a:defRPr sz="2800" b="1">
                <a:solidFill>
                  <a:schemeClr val="tx1"/>
                </a:solidFill>
              </a:defRPr>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276224" y="1171338"/>
            <a:ext cx="2834640" cy="3531870"/>
          </a:xfrm>
        </p:spPr>
        <p:txBody>
          <a:bodyPr>
            <a:normAutofit/>
          </a:bodyPr>
          <a:lstStyle>
            <a:lvl1pPr marL="0" indent="0">
              <a:buNone/>
              <a:defRPr lang="en-US" sz="2000" b="0" i="0" kern="1200" cap="none" spc="30" baseline="0" dirty="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dirty="0" smtClean="0"/>
              <a:t>Click to edit Master text styles</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7C18D-3775-A340-98BF-DC6D2D49D1A1}"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5DA8C-B045-6646-A94D-EA4D219E71CB}"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551D0-C9F1-5140-83C4-43208B6633D7}"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lvl1pPr>
              <a:defRPr b="1"/>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6322483" y="1123950"/>
            <a:ext cx="3014134" cy="3390902"/>
          </a:xfrm>
          <a:prstGeom prst="rect">
            <a:avLst/>
          </a:prstGeom>
          <a:ln>
            <a:noFill/>
          </a:ln>
          <a:effectLst>
            <a:softEdge rad="112500"/>
          </a:effectLst>
          <a:scene3d>
            <a:camera prst="perspectiveContrastingLeftFacing"/>
            <a:lightRig rig="threePt" dir="t"/>
          </a:scene3d>
        </p:spPr>
      </p:pic>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551D0-C9F1-5140-83C4-43208B6633D7}"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lvl1pPr>
              <a:defRPr b="1"/>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973836"/>
            <a:ext cx="605028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551D0-C9F1-5140-83C4-43208B6633D7}"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lvl1pPr>
              <a:defRPr b="1"/>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64421" y="1181768"/>
            <a:ext cx="2330258" cy="3495388"/>
          </a:xfrm>
          <a:prstGeom prst="rect">
            <a:avLst/>
          </a:prstGeom>
          <a:noFill/>
          <a:ln w="190500" cap="rnd">
            <a:noFill/>
          </a:ln>
          <a:effectLst>
            <a:glow rad="317500">
              <a:schemeClr val="accent1">
                <a:alpha val="40000"/>
              </a:schemeClr>
            </a:glow>
            <a:outerShdw blurRad="36195" dist="12700" dir="11400000" algn="tl" rotWithShape="0">
              <a:srgbClr val="000000">
                <a:alpha val="33000"/>
              </a:srgbClr>
            </a:outerShdw>
            <a:softEdge rad="0"/>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551D0-C9F1-5140-83C4-43208B6633D7}"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lvl1pPr>
              <a:defRPr b="1"/>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6AFEA1E9-99C7-C943-9E95-A523F7BDD329}" type="datetime1">
              <a:rPr lang="en-US" smtClean="0"/>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15" name="Subtitle 2"/>
          <p:cNvSpPr>
            <a:spLocks noGrp="1"/>
          </p:cNvSpPr>
          <p:nvPr>
            <p:ph type="subTitle" idx="1"/>
          </p:nvPr>
        </p:nvSpPr>
        <p:spPr>
          <a:xfrm>
            <a:off x="3743324" y="1050131"/>
            <a:ext cx="5120640" cy="1107281"/>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90" y="102481"/>
            <a:ext cx="3326149" cy="504101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1" y="2171700"/>
            <a:ext cx="5129543" cy="2000251"/>
          </a:xfrm>
        </p:spPr>
        <p:txBody>
          <a:bodyPr anchor="t">
            <a:normAutofit/>
          </a:bodyPr>
          <a:lstStyle>
            <a:lvl1pPr>
              <a:defRPr kumimoji="0" lang="en-US" sz="4000" b="1"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704"/>
            <a:ext cx="3429000" cy="5143500"/>
          </a:xfrm>
          <a:prstGeom prst="rect">
            <a:avLst/>
          </a:prstGeom>
        </p:spPr>
      </p:pic>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82D4D-CA30-8A48-8E61-314F18991A2D}" type="datetime1">
              <a:rPr lang="en-US" smtClean="0"/>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BA8F720-878B-C342-91A0-1BCBB339C999}" type="datetime1">
              <a:rPr lang="en-US" smtClean="0"/>
              <a:t>6/8/18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2D222-6D71-476E-BE98-5C747CEED463}" type="slidenum">
              <a:rPr lang="en-US" smtClean="0"/>
              <a:t>‹#›</a:t>
            </a:fld>
            <a:endParaRPr lang="en-US"/>
          </a:p>
        </p:txBody>
      </p:sp>
      <p:sp>
        <p:nvSpPr>
          <p:cNvPr id="1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973837"/>
            <a:ext cx="4248150" cy="382190"/>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973837"/>
            <a:ext cx="4248150" cy="382190"/>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49F0AD21-D478-194C-A61C-36C7026E4E16}" type="datetime1">
              <a:rPr lang="en-US" smtClean="0"/>
              <a:t>6/8/18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2D222-6D71-476E-BE98-5C747CEED463}" type="slidenum">
              <a:rPr lang="en-US" smtClean="0"/>
              <a:t>‹#›</a:t>
            </a:fld>
            <a:endParaRPr lang="en-US"/>
          </a:p>
        </p:txBody>
      </p:sp>
      <p:sp>
        <p:nvSpPr>
          <p:cNvPr id="17"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lvl1pPr>
              <a:defRPr b="1"/>
            </a:lvl1pPr>
          </a:lstStyle>
          <a:p>
            <a:r>
              <a:rPr lang="en-US" dirty="0" smtClean="0"/>
              <a:t>Click to edit Master title style</a:t>
            </a:r>
            <a:endParaRPr lang="en-US" dirty="0"/>
          </a:p>
        </p:txBody>
      </p:sp>
      <p:pic>
        <p:nvPicPr>
          <p:cNvPr id="7" name="Picture 6"/>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5748866" y="1123950"/>
            <a:ext cx="3014134" cy="3390902"/>
          </a:xfrm>
          <a:prstGeom prst="rect">
            <a:avLst/>
          </a:prstGeom>
          <a:ln>
            <a:noFill/>
          </a:ln>
          <a:effectLst>
            <a:softEdge rad="112500"/>
          </a:effectLst>
          <a:scene3d>
            <a:camera prst="perspectiveContrastingLeftFacing"/>
            <a:lightRig rig="threePt" dir="t"/>
          </a:scene3d>
        </p:spPr>
      </p:pic>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971550"/>
            <a:ext cx="8591550" cy="37004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76225" y="4822031"/>
            <a:ext cx="2133600" cy="219075"/>
          </a:xfrm>
          <a:prstGeom prst="rect">
            <a:avLst/>
          </a:prstGeom>
        </p:spPr>
        <p:txBody>
          <a:bodyPr vert="horz" lIns="91440" tIns="45720" rIns="91440" bIns="45720" rtlCol="0" anchor="ctr">
            <a:normAutofit/>
          </a:bodyPr>
          <a:lstStyle>
            <a:lvl1pPr algn="l">
              <a:defRPr sz="1050" b="1">
                <a:solidFill>
                  <a:schemeClr val="tx2"/>
                </a:solidFill>
              </a:defRPr>
            </a:lvl1pPr>
          </a:lstStyle>
          <a:p>
            <a:fld id="{DD6D4860-DC5D-514B-B947-30C53A4A9848}" type="datetime1">
              <a:rPr lang="en-US" smtClean="0"/>
              <a:t>6/8/18</a:t>
            </a:fld>
            <a:endParaRPr lang="en-US"/>
          </a:p>
        </p:txBody>
      </p:sp>
      <p:sp>
        <p:nvSpPr>
          <p:cNvPr id="5" name="Footer Placeholder 4"/>
          <p:cNvSpPr>
            <a:spLocks noGrp="1"/>
          </p:cNvSpPr>
          <p:nvPr>
            <p:ph type="ftr" sz="quarter" idx="3"/>
          </p:nvPr>
        </p:nvSpPr>
        <p:spPr>
          <a:xfrm>
            <a:off x="3743325" y="4822031"/>
            <a:ext cx="4086225" cy="219075"/>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4822031"/>
            <a:ext cx="876300" cy="219075"/>
          </a:xfrm>
          <a:prstGeom prst="rect">
            <a:avLst/>
          </a:prstGeom>
        </p:spPr>
        <p:txBody>
          <a:bodyPr vert="horz" lIns="91440" tIns="45720" rIns="91440" bIns="45720" rtlCol="0" anchor="ctr">
            <a:normAutofit/>
          </a:bodyPr>
          <a:lstStyle>
            <a:lvl1pPr algn="r">
              <a:defRPr sz="1600" b="1">
                <a:solidFill>
                  <a:schemeClr val="tx2"/>
                </a:solidFill>
              </a:defRPr>
            </a:lvl1pPr>
          </a:lstStyle>
          <a:p>
            <a:fld id="{90F2D222-6D71-476E-BE98-5C747CEED46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85" r:id="rId4"/>
    <p:sldLayoutId id="2147483687" r:id="rId5"/>
    <p:sldLayoutId id="2147483675" r:id="rId6"/>
    <p:sldLayoutId id="2147483676" r:id="rId7"/>
    <p:sldLayoutId id="2147483677" r:id="rId8"/>
    <p:sldLayoutId id="2147483678" r:id="rId9"/>
    <p:sldLayoutId id="2147483679" r:id="rId10"/>
    <p:sldLayoutId id="2147483680" r:id="rId11"/>
    <p:sldLayoutId id="2147483684" r:id="rId12"/>
    <p:sldLayoutId id="2147483682" r:id="rId13"/>
    <p:sldLayoutId id="2147483683" r:id="rId14"/>
  </p:sldLayoutIdLst>
  <p:transition spd="slow">
    <p:randomBar dir="vert"/>
  </p:transition>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Marriage and Family: God’s Plan</a:t>
            </a:r>
          </a:p>
          <a:p>
            <a:r>
              <a:rPr lang="en-US" dirty="0" smtClean="0"/>
              <a:t>Special Lesson</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90F2D222-6D71-476E-BE98-5C747CEED463}" type="slidenum">
              <a:rPr lang="en-US" smtClean="0"/>
              <a:t>1</a:t>
            </a:fld>
            <a:endParaRPr lang="en-US"/>
          </a:p>
        </p:txBody>
      </p:sp>
      <p:sp>
        <p:nvSpPr>
          <p:cNvPr id="4" name="Title 3"/>
          <p:cNvSpPr>
            <a:spLocks noGrp="1"/>
          </p:cNvSpPr>
          <p:nvPr>
            <p:ph type="title"/>
          </p:nvPr>
        </p:nvSpPr>
        <p:spPr/>
        <p:txBody>
          <a:bodyPr>
            <a:normAutofit/>
          </a:bodyPr>
          <a:lstStyle/>
          <a:p>
            <a:r>
              <a:rPr lang="en-US" dirty="0" smtClean="0"/>
              <a:t>SPECIAL LESSON</a:t>
            </a:r>
            <a:endParaRPr lang="en-US" dirty="0"/>
          </a:p>
        </p:txBody>
      </p:sp>
    </p:spTree>
    <p:extLst>
      <p:ext uri="{BB962C8B-B14F-4D97-AF65-F5344CB8AC3E}">
        <p14:creationId xmlns:p14="http://schemas.microsoft.com/office/powerpoint/2010/main" val="166476035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62500" lnSpcReduction="20000"/>
          </a:bodyPr>
          <a:lstStyle/>
          <a:p>
            <a:fld id="{90F2D222-6D71-476E-BE98-5C747CEED463}" type="slidenum">
              <a:rPr lang="en-US" smtClean="0"/>
              <a:t>10</a:t>
            </a:fld>
            <a:endParaRPr lang="en-US"/>
          </a:p>
        </p:txBody>
      </p:sp>
      <p:sp>
        <p:nvSpPr>
          <p:cNvPr id="3" name="Title 2"/>
          <p:cNvSpPr>
            <a:spLocks noGrp="1"/>
          </p:cNvSpPr>
          <p:nvPr>
            <p:ph type="title"/>
          </p:nvPr>
        </p:nvSpPr>
        <p:spPr/>
        <p:txBody>
          <a:bodyPr/>
          <a:lstStyle/>
          <a:p>
            <a:r>
              <a:rPr lang="en-US" dirty="0" smtClean="0"/>
              <a:t>#2 Prayer (cont’d)</a:t>
            </a:r>
            <a:endParaRPr lang="en-US" dirty="0"/>
          </a:p>
        </p:txBody>
      </p:sp>
      <p:sp>
        <p:nvSpPr>
          <p:cNvPr id="4" name="Content Placeholder 3"/>
          <p:cNvSpPr>
            <a:spLocks noGrp="1"/>
          </p:cNvSpPr>
          <p:nvPr>
            <p:ph sz="quarter" idx="13"/>
          </p:nvPr>
        </p:nvSpPr>
        <p:spPr>
          <a:xfrm>
            <a:off x="276225" y="851172"/>
            <a:ext cx="6226841" cy="4423354"/>
          </a:xfrm>
        </p:spPr>
        <p:txBody>
          <a:bodyPr>
            <a:normAutofit fontScale="92500" lnSpcReduction="10000"/>
          </a:bodyPr>
          <a:lstStyle/>
          <a:p>
            <a:r>
              <a:rPr lang="en-US" dirty="0" smtClean="0"/>
              <a:t>What does prayer give us, how are we to pray, who are these righteous men were to have the prayers of?</a:t>
            </a:r>
          </a:p>
          <a:p>
            <a:r>
              <a:rPr lang="en-US" dirty="0" smtClean="0"/>
              <a:t>Prayer can give you peace (Phil 4:6-7).</a:t>
            </a:r>
          </a:p>
          <a:p>
            <a:r>
              <a:rPr lang="en-US" dirty="0" smtClean="0"/>
              <a:t>Knowing we can ask with belief it will be answered- they will be to his glory</a:t>
            </a:r>
          </a:p>
          <a:p>
            <a:r>
              <a:rPr lang="en-US" dirty="0" smtClean="0"/>
              <a:t>How to pray?</a:t>
            </a:r>
          </a:p>
          <a:p>
            <a:pPr lvl="1"/>
            <a:r>
              <a:rPr lang="en-US" dirty="0" smtClean="0"/>
              <a:t>Reverently </a:t>
            </a:r>
            <a:r>
              <a:rPr lang="mr-IN" dirty="0" smtClean="0"/>
              <a:t>–</a:t>
            </a:r>
            <a:r>
              <a:rPr lang="en-US" dirty="0" smtClean="0"/>
              <a:t> 1 Peter 3:15, Matt 6:9</a:t>
            </a:r>
          </a:p>
          <a:p>
            <a:pPr lvl="1"/>
            <a:r>
              <a:rPr lang="en-US" dirty="0" smtClean="0"/>
              <a:t>Privately </a:t>
            </a:r>
            <a:r>
              <a:rPr lang="mr-IN" dirty="0" smtClean="0"/>
              <a:t>–</a:t>
            </a:r>
            <a:r>
              <a:rPr lang="en-US" dirty="0" smtClean="0"/>
              <a:t> Matt 6:6</a:t>
            </a:r>
          </a:p>
          <a:p>
            <a:pPr lvl="1"/>
            <a:r>
              <a:rPr lang="en-US" dirty="0" smtClean="0"/>
              <a:t>Often (without ceasing) </a:t>
            </a:r>
            <a:r>
              <a:rPr lang="mr-IN" dirty="0" smtClean="0"/>
              <a:t>–</a:t>
            </a:r>
            <a:r>
              <a:rPr lang="en-US" dirty="0" smtClean="0"/>
              <a:t> 1 </a:t>
            </a:r>
            <a:r>
              <a:rPr lang="en-US" dirty="0" err="1" smtClean="0"/>
              <a:t>Thess</a:t>
            </a:r>
            <a:r>
              <a:rPr lang="en-US" dirty="0" smtClean="0"/>
              <a:t> 5:16-18</a:t>
            </a:r>
          </a:p>
          <a:p>
            <a:pPr lvl="1"/>
            <a:r>
              <a:rPr lang="en-US" dirty="0" smtClean="0"/>
              <a:t>With Faith:  James 1:5-8</a:t>
            </a:r>
          </a:p>
          <a:p>
            <a:r>
              <a:rPr lang="en-US" dirty="0" smtClean="0"/>
              <a:t>The righteous are the members of the Lord’s church!</a:t>
            </a:r>
          </a:p>
          <a:p>
            <a:r>
              <a:rPr lang="en-US" dirty="0" smtClean="0"/>
              <a:t>Prayer will always be a “work in progress”</a:t>
            </a:r>
          </a:p>
        </p:txBody>
      </p:sp>
    </p:spTree>
    <p:extLst>
      <p:ext uri="{BB962C8B-B14F-4D97-AF65-F5344CB8AC3E}">
        <p14:creationId xmlns:p14="http://schemas.microsoft.com/office/powerpoint/2010/main" val="4181844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11</a:t>
            </a:fld>
            <a:endParaRPr lang="en-US"/>
          </a:p>
        </p:txBody>
      </p:sp>
      <p:sp>
        <p:nvSpPr>
          <p:cNvPr id="3" name="Title 2"/>
          <p:cNvSpPr>
            <a:spLocks noGrp="1"/>
          </p:cNvSpPr>
          <p:nvPr>
            <p:ph type="title"/>
          </p:nvPr>
        </p:nvSpPr>
        <p:spPr/>
        <p:txBody>
          <a:bodyPr/>
          <a:lstStyle/>
          <a:p>
            <a:r>
              <a:rPr lang="en-US" dirty="0" smtClean="0"/>
              <a:t>#3 Fear </a:t>
            </a:r>
            <a:r>
              <a:rPr lang="mr-IN" dirty="0" smtClean="0"/>
              <a:t>–</a:t>
            </a:r>
            <a:r>
              <a:rPr lang="en-US" dirty="0" smtClean="0"/>
              <a:t> Controlling It</a:t>
            </a:r>
            <a:endParaRPr lang="en-US" dirty="0"/>
          </a:p>
        </p:txBody>
      </p:sp>
      <p:sp>
        <p:nvSpPr>
          <p:cNvPr id="4" name="Content Placeholder 3"/>
          <p:cNvSpPr>
            <a:spLocks noGrp="1"/>
          </p:cNvSpPr>
          <p:nvPr>
            <p:ph sz="quarter" idx="13"/>
          </p:nvPr>
        </p:nvSpPr>
        <p:spPr>
          <a:xfrm>
            <a:off x="276225" y="851172"/>
            <a:ext cx="6226841" cy="4423354"/>
          </a:xfrm>
        </p:spPr>
        <p:txBody>
          <a:bodyPr>
            <a:normAutofit fontScale="92500" lnSpcReduction="10000"/>
          </a:bodyPr>
          <a:lstStyle/>
          <a:p>
            <a:r>
              <a:rPr lang="en-US" dirty="0" smtClean="0"/>
              <a:t>I </a:t>
            </a:r>
            <a:r>
              <a:rPr lang="en-US" dirty="0" err="1" smtClean="0"/>
              <a:t>wasn</a:t>
            </a:r>
            <a:r>
              <a:rPr lang="mr-IN" dirty="0" smtClean="0"/>
              <a:t>’</a:t>
            </a:r>
            <a:r>
              <a:rPr lang="en-US" dirty="0" smtClean="0"/>
              <a:t>t a person scared at much at all</a:t>
            </a:r>
          </a:p>
          <a:p>
            <a:r>
              <a:rPr lang="en-US" dirty="0" smtClean="0"/>
              <a:t>That changed when I was diagnosed</a:t>
            </a:r>
          </a:p>
          <a:p>
            <a:pPr lvl="1"/>
            <a:r>
              <a:rPr lang="en-US" dirty="0" smtClean="0"/>
              <a:t>Fear of the future, my kids, Steve, my salvation </a:t>
            </a:r>
          </a:p>
          <a:p>
            <a:pPr lvl="1"/>
            <a:r>
              <a:rPr lang="en-US" dirty="0" smtClean="0"/>
              <a:t>Fear of what dying will be like, what my body will turn into, running out of time</a:t>
            </a:r>
            <a:r>
              <a:rPr lang="mr-IN" dirty="0" smtClean="0"/>
              <a:t>…</a:t>
            </a:r>
            <a:r>
              <a:rPr lang="en-US" dirty="0" smtClean="0"/>
              <a:t>so </a:t>
            </a:r>
            <a:r>
              <a:rPr lang="en-US" dirty="0"/>
              <a:t>many </a:t>
            </a:r>
            <a:r>
              <a:rPr lang="en-US" dirty="0" smtClean="0"/>
              <a:t>things</a:t>
            </a:r>
          </a:p>
          <a:p>
            <a:r>
              <a:rPr lang="en-US" dirty="0" smtClean="0"/>
              <a:t>I kept </a:t>
            </a:r>
            <a:r>
              <a:rPr lang="en-US" dirty="0"/>
              <a:t>reading Isa 41:10 “fear not, for I am with </a:t>
            </a:r>
            <a:r>
              <a:rPr lang="en-US" dirty="0" err="1"/>
              <a:t>you;be</a:t>
            </a:r>
            <a:r>
              <a:rPr lang="en-US" dirty="0"/>
              <a:t> not dismayed, for I am your </a:t>
            </a:r>
            <a:r>
              <a:rPr lang="en-US" dirty="0" err="1"/>
              <a:t>God;I</a:t>
            </a:r>
            <a:r>
              <a:rPr lang="en-US" dirty="0"/>
              <a:t> will strengthen you, I will help </a:t>
            </a:r>
            <a:r>
              <a:rPr lang="en-US" dirty="0" err="1"/>
              <a:t>you,I</a:t>
            </a:r>
            <a:r>
              <a:rPr lang="en-US" dirty="0"/>
              <a:t> will uphold you with my righteous right hand</a:t>
            </a:r>
            <a:r>
              <a:rPr lang="en-US" dirty="0" smtClean="0"/>
              <a:t>.”</a:t>
            </a:r>
          </a:p>
          <a:p>
            <a:r>
              <a:rPr lang="mr-IN" dirty="0" smtClean="0"/>
              <a:t>…</a:t>
            </a:r>
            <a:r>
              <a:rPr lang="en-US" dirty="0" smtClean="0"/>
              <a:t>and then I’d feel like a failure because I’d still get scared </a:t>
            </a:r>
            <a:r>
              <a:rPr lang="mr-IN" dirty="0" smtClean="0"/>
              <a:t>–</a:t>
            </a:r>
            <a:r>
              <a:rPr lang="en-US" dirty="0" smtClean="0"/>
              <a:t> what would the next test or procedure hold in store</a:t>
            </a:r>
          </a:p>
          <a:p>
            <a:r>
              <a:rPr lang="en-US" dirty="0" smtClean="0"/>
              <a:t>Sometimes I’d pray every 15 min to get a hold of it, other times I reached out to my “prayer ladies”</a:t>
            </a:r>
          </a:p>
        </p:txBody>
      </p:sp>
    </p:spTree>
    <p:extLst>
      <p:ext uri="{BB962C8B-B14F-4D97-AF65-F5344CB8AC3E}">
        <p14:creationId xmlns:p14="http://schemas.microsoft.com/office/powerpoint/2010/main" val="1360444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62500" lnSpcReduction="20000"/>
          </a:bodyPr>
          <a:lstStyle/>
          <a:p>
            <a:fld id="{90F2D222-6D71-476E-BE98-5C747CEED463}" type="slidenum">
              <a:rPr lang="en-US" smtClean="0"/>
              <a:t>12</a:t>
            </a:fld>
            <a:endParaRPr lang="en-US"/>
          </a:p>
        </p:txBody>
      </p:sp>
      <p:sp>
        <p:nvSpPr>
          <p:cNvPr id="3" name="Title 2"/>
          <p:cNvSpPr>
            <a:spLocks noGrp="1"/>
          </p:cNvSpPr>
          <p:nvPr>
            <p:ph type="title"/>
          </p:nvPr>
        </p:nvSpPr>
        <p:spPr/>
        <p:txBody>
          <a:bodyPr/>
          <a:lstStyle/>
          <a:p>
            <a:r>
              <a:rPr lang="en-US" dirty="0" smtClean="0"/>
              <a:t>#3 Fear </a:t>
            </a:r>
            <a:r>
              <a:rPr lang="mr-IN" dirty="0" smtClean="0"/>
              <a:t>–</a:t>
            </a:r>
            <a:r>
              <a:rPr lang="en-US" dirty="0" smtClean="0"/>
              <a:t> Controlling It (cont’d)</a:t>
            </a:r>
            <a:endParaRPr lang="en-US" dirty="0"/>
          </a:p>
        </p:txBody>
      </p:sp>
      <p:sp>
        <p:nvSpPr>
          <p:cNvPr id="4" name="Content Placeholder 3"/>
          <p:cNvSpPr>
            <a:spLocks noGrp="1"/>
          </p:cNvSpPr>
          <p:nvPr>
            <p:ph sz="quarter" idx="13"/>
          </p:nvPr>
        </p:nvSpPr>
        <p:spPr>
          <a:xfrm>
            <a:off x="276225" y="851172"/>
            <a:ext cx="6226841" cy="4423354"/>
          </a:xfrm>
        </p:spPr>
        <p:txBody>
          <a:bodyPr>
            <a:normAutofit fontScale="92500" lnSpcReduction="10000"/>
          </a:bodyPr>
          <a:lstStyle/>
          <a:p>
            <a:r>
              <a:rPr lang="en-US" dirty="0" smtClean="0"/>
              <a:t>Listening to hymns, working on this material or just watching a positive, clean show on Hallmark</a:t>
            </a:r>
          </a:p>
          <a:p>
            <a:r>
              <a:rPr lang="en-US" dirty="0" smtClean="0"/>
              <a:t>Keeping my mind full of good things .  </a:t>
            </a:r>
            <a:r>
              <a:rPr lang="en-US" dirty="0"/>
              <a:t>Phil 4:8 </a:t>
            </a:r>
            <a:r>
              <a:rPr lang="en-US" dirty="0" smtClean="0"/>
              <a:t>“Finally</a:t>
            </a:r>
            <a:r>
              <a:rPr lang="en-US" dirty="0"/>
              <a:t>, brothers, whatever is true, whatever is honorable, whatever is just, whatever is pure, whatever is lovely, whatever is commendable, if there is any excellence, if there is anything worthy of praise, think about these things. </a:t>
            </a:r>
            <a:r>
              <a:rPr lang="en-US" dirty="0" smtClean="0"/>
              <a:t>”</a:t>
            </a:r>
          </a:p>
          <a:p>
            <a:r>
              <a:rPr lang="en-US" dirty="0" smtClean="0"/>
              <a:t>I know there is no sin in feeling afraid </a:t>
            </a:r>
            <a:endParaRPr lang="en-US" dirty="0"/>
          </a:p>
          <a:p>
            <a:pPr lvl="1"/>
            <a:r>
              <a:rPr lang="en-US" dirty="0"/>
              <a:t>J</a:t>
            </a:r>
            <a:r>
              <a:rPr lang="en-US" dirty="0" smtClean="0"/>
              <a:t>oshua did but was told to be strong and courageous (Josh 1:9)</a:t>
            </a:r>
          </a:p>
          <a:p>
            <a:pPr lvl="1"/>
            <a:r>
              <a:rPr lang="en-US" dirty="0" smtClean="0"/>
              <a:t>David was scared (Psalm 27)</a:t>
            </a:r>
          </a:p>
          <a:p>
            <a:pPr lvl="1"/>
            <a:r>
              <a:rPr lang="en-US" dirty="0" smtClean="0"/>
              <a:t>But they overcame it through God</a:t>
            </a:r>
          </a:p>
          <a:p>
            <a:r>
              <a:rPr lang="en-US" dirty="0" smtClean="0"/>
              <a:t>Cast your fear upon him:  </a:t>
            </a:r>
            <a:r>
              <a:rPr lang="en-US" dirty="0" err="1" smtClean="0"/>
              <a:t>Isah</a:t>
            </a:r>
            <a:r>
              <a:rPr lang="en-US" dirty="0" smtClean="0"/>
              <a:t> 41:10, 13 and Ps 56:3-4</a:t>
            </a:r>
          </a:p>
        </p:txBody>
      </p:sp>
    </p:spTree>
    <p:extLst>
      <p:ext uri="{BB962C8B-B14F-4D97-AF65-F5344CB8AC3E}">
        <p14:creationId xmlns:p14="http://schemas.microsoft.com/office/powerpoint/2010/main" val="303808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13</a:t>
            </a:fld>
            <a:endParaRPr lang="en-US"/>
          </a:p>
        </p:txBody>
      </p:sp>
      <p:sp>
        <p:nvSpPr>
          <p:cNvPr id="3" name="Title 2"/>
          <p:cNvSpPr>
            <a:spLocks noGrp="1"/>
          </p:cNvSpPr>
          <p:nvPr>
            <p:ph type="title"/>
          </p:nvPr>
        </p:nvSpPr>
        <p:spPr/>
        <p:txBody>
          <a:bodyPr/>
          <a:lstStyle/>
          <a:p>
            <a:r>
              <a:rPr lang="en-US" dirty="0" smtClean="0"/>
              <a:t>#4 Fear </a:t>
            </a:r>
            <a:r>
              <a:rPr lang="mr-IN" dirty="0" smtClean="0"/>
              <a:t>–</a:t>
            </a:r>
            <a:r>
              <a:rPr lang="en-US" dirty="0" smtClean="0"/>
              <a:t> Feeling Strong, Staying Strong</a:t>
            </a:r>
            <a:endParaRPr lang="en-US" dirty="0"/>
          </a:p>
        </p:txBody>
      </p:sp>
      <p:sp>
        <p:nvSpPr>
          <p:cNvPr id="4" name="Content Placeholder 3"/>
          <p:cNvSpPr>
            <a:spLocks noGrp="1"/>
          </p:cNvSpPr>
          <p:nvPr>
            <p:ph sz="quarter" idx="13"/>
          </p:nvPr>
        </p:nvSpPr>
        <p:spPr>
          <a:xfrm>
            <a:off x="276225" y="851172"/>
            <a:ext cx="6226841" cy="4423354"/>
          </a:xfrm>
        </p:spPr>
        <p:txBody>
          <a:bodyPr>
            <a:normAutofit lnSpcReduction="10000"/>
          </a:bodyPr>
          <a:lstStyle/>
          <a:p>
            <a:r>
              <a:rPr lang="en-US" dirty="0" smtClean="0"/>
              <a:t>Prayer was critical</a:t>
            </a:r>
          </a:p>
          <a:p>
            <a:r>
              <a:rPr lang="en-US" dirty="0" smtClean="0"/>
              <a:t>I also knew that many decisions were upcoming </a:t>
            </a:r>
            <a:r>
              <a:rPr lang="mr-IN" dirty="0" smtClean="0"/>
              <a:t>–</a:t>
            </a:r>
            <a:r>
              <a:rPr lang="en-US" dirty="0" smtClean="0"/>
              <a:t> I needed to show my family that if I was OK, they could be too</a:t>
            </a:r>
          </a:p>
          <a:p>
            <a:r>
              <a:rPr lang="en-US" dirty="0" smtClean="0"/>
              <a:t>Quickly friends began to send positive messages stating they were praying for strength for me and Steve and the kids</a:t>
            </a:r>
          </a:p>
          <a:p>
            <a:r>
              <a:rPr lang="en-US" dirty="0" smtClean="0"/>
              <a:t>Remember:</a:t>
            </a:r>
          </a:p>
          <a:p>
            <a:pPr lvl="1"/>
            <a:r>
              <a:rPr lang="en-US" dirty="0" smtClean="0"/>
              <a:t>Comfort in Affliction:  2 </a:t>
            </a:r>
            <a:r>
              <a:rPr lang="en-US" dirty="0" err="1" smtClean="0"/>
              <a:t>Cor</a:t>
            </a:r>
            <a:r>
              <a:rPr lang="en-US" dirty="0" smtClean="0"/>
              <a:t> 1: 3-4, Psalm 119:48-50</a:t>
            </a:r>
          </a:p>
          <a:p>
            <a:pPr lvl="1"/>
            <a:r>
              <a:rPr lang="en-US" dirty="0" smtClean="0"/>
              <a:t>Holy Spirit will Intercede: Rom 8:26-39</a:t>
            </a:r>
          </a:p>
          <a:p>
            <a:pPr lvl="1"/>
            <a:r>
              <a:rPr lang="en-US" dirty="0" smtClean="0"/>
              <a:t>Power to Faint to Renew Strength:  Isa 40: 29-31</a:t>
            </a:r>
          </a:p>
          <a:p>
            <a:pPr lvl="1"/>
            <a:r>
              <a:rPr lang="en-US" dirty="0" smtClean="0"/>
              <a:t>After suffer for a little while, God will restore:  1 </a:t>
            </a:r>
            <a:r>
              <a:rPr lang="en-US" dirty="0" err="1" smtClean="0"/>
              <a:t>Pe</a:t>
            </a:r>
            <a:r>
              <a:rPr lang="en-US" dirty="0" smtClean="0"/>
              <a:t> 5:10</a:t>
            </a:r>
          </a:p>
          <a:p>
            <a:endParaRPr lang="en-US" dirty="0" smtClean="0"/>
          </a:p>
        </p:txBody>
      </p:sp>
    </p:spTree>
    <p:extLst>
      <p:ext uri="{BB962C8B-B14F-4D97-AF65-F5344CB8AC3E}">
        <p14:creationId xmlns:p14="http://schemas.microsoft.com/office/powerpoint/2010/main" val="14161764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775935" y="2038350"/>
            <a:ext cx="5063266" cy="2638806"/>
          </a:xfrm>
        </p:spPr>
        <p:txBody>
          <a:bodyPr>
            <a:normAutofit/>
          </a:bodyPr>
          <a:lstStyle/>
          <a:p>
            <a:pPr marL="0" indent="0">
              <a:buNone/>
            </a:pPr>
            <a:r>
              <a:rPr lang="en-US" sz="4000" b="1" dirty="0" smtClean="0"/>
              <a:t>PRAYER</a:t>
            </a:r>
            <a:endParaRPr lang="en-US" sz="4000" b="1" dirty="0"/>
          </a:p>
        </p:txBody>
      </p:sp>
      <p:sp>
        <p:nvSpPr>
          <p:cNvPr id="10" name="Slide Number Placeholder 9"/>
          <p:cNvSpPr>
            <a:spLocks noGrp="1"/>
          </p:cNvSpPr>
          <p:nvPr>
            <p:ph type="sldNum" sz="quarter" idx="12"/>
          </p:nvPr>
        </p:nvSpPr>
        <p:spPr/>
        <p:txBody>
          <a:bodyPr>
            <a:normAutofit fontScale="62500" lnSpcReduction="20000"/>
          </a:bodyPr>
          <a:lstStyle/>
          <a:p>
            <a:fld id="{90F2D222-6D71-476E-BE98-5C747CEED463}" type="slidenum">
              <a:rPr lang="en-US" smtClean="0"/>
              <a:t>2</a:t>
            </a:fld>
            <a:endParaRPr lang="en-US"/>
          </a:p>
        </p:txBody>
      </p:sp>
    </p:spTree>
    <p:extLst>
      <p:ext uri="{BB962C8B-B14F-4D97-AF65-F5344CB8AC3E}">
        <p14:creationId xmlns:p14="http://schemas.microsoft.com/office/powerpoint/2010/main" val="108574194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62500" lnSpcReduction="20000"/>
          </a:bodyPr>
          <a:lstStyle/>
          <a:p>
            <a:fld id="{90F2D222-6D71-476E-BE98-5C747CEED463}" type="slidenum">
              <a:rPr lang="en-US" smtClean="0"/>
              <a:t>3</a:t>
            </a:fld>
            <a:endParaRPr lang="en-US"/>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4"/>
          </p:nvPr>
        </p:nvSpPr>
        <p:spPr/>
        <p:txBody>
          <a:bodyPr>
            <a:normAutofit/>
          </a:bodyPr>
          <a:lstStyle/>
          <a:p>
            <a:r>
              <a:rPr lang="en-US" dirty="0" smtClean="0"/>
              <a:t>The Cook Family Thanks You All So Much</a:t>
            </a:r>
          </a:p>
          <a:p>
            <a:pPr lvl="1"/>
            <a:r>
              <a:rPr lang="en-US" dirty="0" smtClean="0"/>
              <a:t>Prayers</a:t>
            </a:r>
          </a:p>
          <a:p>
            <a:pPr lvl="1"/>
            <a:r>
              <a:rPr lang="en-US" dirty="0" smtClean="0"/>
              <a:t>Kind Thoughts</a:t>
            </a:r>
          </a:p>
          <a:p>
            <a:pPr lvl="1"/>
            <a:r>
              <a:rPr lang="en-US" dirty="0" smtClean="0"/>
              <a:t>Words of Encouragement</a:t>
            </a:r>
          </a:p>
          <a:p>
            <a:pPr lvl="1"/>
            <a:r>
              <a:rPr lang="en-US" dirty="0" smtClean="0"/>
              <a:t>Food</a:t>
            </a:r>
          </a:p>
          <a:p>
            <a:pPr lvl="1"/>
            <a:r>
              <a:rPr lang="en-US" dirty="0" smtClean="0"/>
              <a:t>Helping with sitting, taking to chemo appointments, and many other tasks</a:t>
            </a:r>
          </a:p>
          <a:p>
            <a:pPr lvl="1"/>
            <a:endParaRPr lang="en-US" dirty="0"/>
          </a:p>
          <a:p>
            <a:r>
              <a:rPr lang="en-US" dirty="0" smtClean="0"/>
              <a:t>WE COULD NOT HAVE DONE THIS WITHOUT THE BRETHREN AT CAPSHAW!</a:t>
            </a:r>
          </a:p>
          <a:p>
            <a:endParaRPr lang="en-US" dirty="0"/>
          </a:p>
          <a:p>
            <a:r>
              <a:rPr lang="en-US" dirty="0" smtClean="0"/>
              <a:t>We love you more than you can ever know</a:t>
            </a:r>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8070548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4</a:t>
            </a:fld>
            <a:endParaRPr lang="en-US"/>
          </a:p>
        </p:txBody>
      </p:sp>
      <p:sp>
        <p:nvSpPr>
          <p:cNvPr id="5" name="Title 4"/>
          <p:cNvSpPr>
            <a:spLocks noGrp="1"/>
          </p:cNvSpPr>
          <p:nvPr>
            <p:ph type="title"/>
          </p:nvPr>
        </p:nvSpPr>
        <p:spPr/>
        <p:txBody>
          <a:bodyPr/>
          <a:lstStyle/>
          <a:p>
            <a:r>
              <a:rPr lang="en-US" dirty="0" smtClean="0"/>
              <a:t>Our Study</a:t>
            </a:r>
            <a:endParaRPr lang="en-US" dirty="0"/>
          </a:p>
        </p:txBody>
      </p:sp>
      <p:sp>
        <p:nvSpPr>
          <p:cNvPr id="6" name="Content Placeholder 5"/>
          <p:cNvSpPr>
            <a:spLocks noGrp="1"/>
          </p:cNvSpPr>
          <p:nvPr>
            <p:ph sz="quarter" idx="13"/>
          </p:nvPr>
        </p:nvSpPr>
        <p:spPr>
          <a:xfrm>
            <a:off x="838200" y="942880"/>
            <a:ext cx="8595360" cy="4067270"/>
          </a:xfrm>
        </p:spPr>
        <p:txBody>
          <a:bodyPr>
            <a:normAutofit/>
          </a:bodyPr>
          <a:lstStyle/>
          <a:p>
            <a:pPr marL="0" lvl="0" indent="0">
              <a:buNone/>
            </a:pPr>
            <a:r>
              <a:rPr lang="en-US" sz="1800" b="1" dirty="0">
                <a:solidFill>
                  <a:schemeClr val="bg1">
                    <a:lumMod val="50000"/>
                  </a:schemeClr>
                </a:solidFill>
              </a:rPr>
              <a:t>Growing A Good </a:t>
            </a:r>
            <a:r>
              <a:rPr lang="en-US" sz="1800" b="1" dirty="0" smtClean="0">
                <a:solidFill>
                  <a:schemeClr val="bg1">
                    <a:lumMod val="50000"/>
                  </a:schemeClr>
                </a:solidFill>
              </a:rPr>
              <a:t>Marriage</a:t>
            </a:r>
            <a:endParaRPr lang="en-US" sz="1800" dirty="0" smtClean="0">
              <a:solidFill>
                <a:schemeClr val="bg1">
                  <a:lumMod val="50000"/>
                </a:schemeClr>
              </a:solidFill>
            </a:endParaRPr>
          </a:p>
          <a:p>
            <a:pPr marL="0" lvl="0" indent="0">
              <a:buNone/>
            </a:pPr>
            <a:endParaRPr lang="en-US" sz="1800" b="1" dirty="0" smtClean="0">
              <a:solidFill>
                <a:schemeClr val="bg1">
                  <a:lumMod val="50000"/>
                </a:schemeClr>
              </a:solidFill>
            </a:endParaRPr>
          </a:p>
          <a:p>
            <a:pPr marL="0" lvl="0" indent="0">
              <a:buNone/>
            </a:pPr>
            <a:r>
              <a:rPr lang="en-US" sz="1800" b="1" dirty="0" smtClean="0">
                <a:solidFill>
                  <a:schemeClr val="bg1">
                    <a:lumMod val="50000"/>
                  </a:schemeClr>
                </a:solidFill>
              </a:rPr>
              <a:t>Strengthening </a:t>
            </a:r>
            <a:r>
              <a:rPr lang="en-US" sz="1800" b="1" dirty="0">
                <a:solidFill>
                  <a:schemeClr val="bg1">
                    <a:lumMod val="50000"/>
                  </a:schemeClr>
                </a:solidFill>
              </a:rPr>
              <a:t>A </a:t>
            </a:r>
            <a:r>
              <a:rPr lang="en-US" sz="1800" b="1" dirty="0" smtClean="0">
                <a:solidFill>
                  <a:schemeClr val="bg1">
                    <a:lumMod val="50000"/>
                  </a:schemeClr>
                </a:solidFill>
              </a:rPr>
              <a:t>Marriage</a:t>
            </a:r>
          </a:p>
          <a:p>
            <a:pPr marL="0" indent="0">
              <a:buNone/>
            </a:pPr>
            <a:endParaRPr lang="en-US" sz="1800" b="1" dirty="0" smtClean="0"/>
          </a:p>
          <a:p>
            <a:pPr marL="0" indent="0">
              <a:buNone/>
            </a:pPr>
            <a:r>
              <a:rPr lang="en-US" sz="1800" b="1" dirty="0" smtClean="0"/>
              <a:t>Overcoming </a:t>
            </a:r>
            <a:r>
              <a:rPr lang="en-US" sz="1800" b="1" dirty="0"/>
              <a:t>The Challenges of </a:t>
            </a:r>
            <a:r>
              <a:rPr lang="en-US" sz="1800" b="1" dirty="0" smtClean="0"/>
              <a:t>Marriage</a:t>
            </a:r>
          </a:p>
          <a:p>
            <a:r>
              <a:rPr lang="en-US" sz="1800" dirty="0">
                <a:solidFill>
                  <a:schemeClr val="bg1">
                    <a:lumMod val="50000"/>
                  </a:schemeClr>
                </a:solidFill>
              </a:rPr>
              <a:t>Lesson 13: Accepting Weaknesses and Differences	</a:t>
            </a:r>
            <a:r>
              <a:rPr lang="en-US" sz="1800" dirty="0" smtClean="0">
                <a:solidFill>
                  <a:schemeClr val="bg1">
                    <a:lumMod val="50000"/>
                  </a:schemeClr>
                </a:solidFill>
              </a:rPr>
              <a:t> </a:t>
            </a:r>
            <a:endParaRPr lang="en-US" sz="1800" dirty="0">
              <a:solidFill>
                <a:schemeClr val="bg1">
                  <a:lumMod val="50000"/>
                </a:schemeClr>
              </a:solidFill>
            </a:endParaRPr>
          </a:p>
          <a:p>
            <a:r>
              <a:rPr lang="en-US" sz="1800" dirty="0">
                <a:solidFill>
                  <a:schemeClr val="bg1">
                    <a:lumMod val="50000"/>
                  </a:schemeClr>
                </a:solidFill>
              </a:rPr>
              <a:t>Lesson 14: Handling Finances Properly	</a:t>
            </a:r>
            <a:r>
              <a:rPr lang="en-US" sz="1800" dirty="0" smtClean="0">
                <a:solidFill>
                  <a:schemeClr val="bg1">
                    <a:lumMod val="50000"/>
                  </a:schemeClr>
                </a:solidFill>
              </a:rPr>
              <a:t> </a:t>
            </a:r>
            <a:endParaRPr lang="en-US" sz="1800" dirty="0">
              <a:solidFill>
                <a:schemeClr val="bg1">
                  <a:lumMod val="50000"/>
                </a:schemeClr>
              </a:solidFill>
            </a:endParaRPr>
          </a:p>
          <a:p>
            <a:r>
              <a:rPr lang="en-US" sz="1800" b="1" i="1" dirty="0" smtClean="0"/>
              <a:t>Special Lesson</a:t>
            </a:r>
          </a:p>
          <a:p>
            <a:r>
              <a:rPr lang="en-US" sz="1800" b="1" i="1" dirty="0" smtClean="0"/>
              <a:t>Lesson </a:t>
            </a:r>
            <a:r>
              <a:rPr lang="en-US" sz="1800" b="1" i="1" dirty="0"/>
              <a:t>15: </a:t>
            </a:r>
            <a:r>
              <a:rPr lang="en-US" sz="1800" b="1" i="1" dirty="0" smtClean="0"/>
              <a:t>Meekness In </a:t>
            </a:r>
            <a:r>
              <a:rPr lang="en-US" sz="1800" b="1" i="1" dirty="0" smtClean="0"/>
              <a:t>Marriage (next Sunday)</a:t>
            </a:r>
            <a:r>
              <a:rPr lang="en-US" sz="1800" dirty="0"/>
              <a:t>	</a:t>
            </a:r>
            <a:r>
              <a:rPr lang="en-US" sz="1800" dirty="0" smtClean="0"/>
              <a:t> </a:t>
            </a:r>
            <a:endParaRPr lang="en-US" sz="1800" dirty="0"/>
          </a:p>
          <a:p>
            <a:pPr marL="0" lvl="0" indent="0">
              <a:buNone/>
            </a:pPr>
            <a:endParaRPr lang="en-US" sz="1800" b="1" dirty="0" smtClean="0">
              <a:solidFill>
                <a:schemeClr val="bg1">
                  <a:lumMod val="50000"/>
                </a:schemeClr>
              </a:solidFill>
            </a:endParaRPr>
          </a:p>
          <a:p>
            <a:pPr marL="0" lvl="0" indent="0">
              <a:buNone/>
            </a:pPr>
            <a:r>
              <a:rPr lang="en-US" sz="1800" b="1" dirty="0" smtClean="0">
                <a:solidFill>
                  <a:schemeClr val="bg1">
                    <a:lumMod val="50000"/>
                  </a:schemeClr>
                </a:solidFill>
              </a:rPr>
              <a:t>Parenting </a:t>
            </a:r>
            <a:r>
              <a:rPr lang="en-US" sz="1800" b="1" dirty="0">
                <a:solidFill>
                  <a:schemeClr val="bg1">
                    <a:lumMod val="50000"/>
                  </a:schemeClr>
                </a:solidFill>
              </a:rPr>
              <a:t>Biblically </a:t>
            </a:r>
            <a:endParaRPr lang="en-US" sz="1800" dirty="0">
              <a:solidFill>
                <a:schemeClr val="bg1">
                  <a:lumMod val="50000"/>
                </a:schemeClr>
              </a:solidFill>
            </a:endParaRPr>
          </a:p>
          <a:p>
            <a:pPr marL="0" indent="0">
              <a:buNone/>
            </a:pPr>
            <a:endParaRPr lang="en-US" sz="1800" dirty="0"/>
          </a:p>
          <a:p>
            <a:pPr marL="0" lvl="0" indent="0">
              <a:buNone/>
            </a:pPr>
            <a:endParaRPr lang="en-US" sz="1800" dirty="0"/>
          </a:p>
          <a:p>
            <a:endParaRPr lang="en-US" sz="1800" dirty="0"/>
          </a:p>
        </p:txBody>
      </p:sp>
      <p:sp>
        <p:nvSpPr>
          <p:cNvPr id="3" name="Triangle 2"/>
          <p:cNvSpPr/>
          <p:nvPr/>
        </p:nvSpPr>
        <p:spPr>
          <a:xfrm rot="5400000">
            <a:off x="390525" y="3412396"/>
            <a:ext cx="333375" cy="2873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04759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5</a:t>
            </a:fld>
            <a:endParaRPr lang="en-US"/>
          </a:p>
        </p:txBody>
      </p:sp>
      <p:sp>
        <p:nvSpPr>
          <p:cNvPr id="3" name="Title 2"/>
          <p:cNvSpPr>
            <a:spLocks noGrp="1"/>
          </p:cNvSpPr>
          <p:nvPr>
            <p:ph type="title"/>
          </p:nvPr>
        </p:nvSpPr>
        <p:spPr/>
        <p:txBody>
          <a:bodyPr/>
          <a:lstStyle/>
          <a:p>
            <a:endParaRPr lang="en-US" dirty="0"/>
          </a:p>
        </p:txBody>
      </p:sp>
      <p:sp>
        <p:nvSpPr>
          <p:cNvPr id="4" name="Content Placeholder 3"/>
          <p:cNvSpPr>
            <a:spLocks noGrp="1"/>
          </p:cNvSpPr>
          <p:nvPr>
            <p:ph sz="quarter" idx="13"/>
          </p:nvPr>
        </p:nvSpPr>
        <p:spPr>
          <a:xfrm>
            <a:off x="274320" y="973836"/>
            <a:ext cx="6557995" cy="4311842"/>
          </a:xfrm>
        </p:spPr>
        <p:txBody>
          <a:bodyPr>
            <a:normAutofit lnSpcReduction="10000"/>
          </a:bodyPr>
          <a:lstStyle/>
          <a:p>
            <a:r>
              <a:rPr lang="en-US" dirty="0" smtClean="0"/>
              <a:t>After </a:t>
            </a:r>
            <a:r>
              <a:rPr lang="en-US" dirty="0" err="1" smtClean="0"/>
              <a:t>Marqueta</a:t>
            </a:r>
            <a:r>
              <a:rPr lang="en-US" dirty="0" smtClean="0"/>
              <a:t> was diagnosed with cancer last June 16, she decided to start writing material that could be used for a class</a:t>
            </a:r>
          </a:p>
          <a:p>
            <a:pPr lvl="1"/>
            <a:r>
              <a:rPr lang="en-US" dirty="0" smtClean="0"/>
              <a:t>She wanted to share her lessons so we could all be better </a:t>
            </a:r>
            <a:r>
              <a:rPr lang="en-US" dirty="0" err="1" smtClean="0"/>
              <a:t>christians</a:t>
            </a:r>
            <a:endParaRPr lang="en-US" dirty="0" smtClean="0"/>
          </a:p>
          <a:p>
            <a:pPr lvl="1"/>
            <a:r>
              <a:rPr lang="en-US" dirty="0" smtClean="0"/>
              <a:t>We plan to take this on and finish what she started and hopefully formally publish some day</a:t>
            </a:r>
          </a:p>
          <a:p>
            <a:r>
              <a:rPr lang="en-US" dirty="0" smtClean="0"/>
              <a:t>After hunting through the house, this morning I discovered her notes</a:t>
            </a:r>
          </a:p>
          <a:p>
            <a:r>
              <a:rPr lang="en-US" dirty="0" smtClean="0"/>
              <a:t>Want to share some of her thoughts this afternoon</a:t>
            </a:r>
          </a:p>
          <a:p>
            <a:r>
              <a:rPr lang="en-US" dirty="0" smtClean="0"/>
              <a:t>The “I” is </a:t>
            </a:r>
            <a:r>
              <a:rPr lang="en-US" dirty="0" err="1" smtClean="0"/>
              <a:t>Marqueta</a:t>
            </a:r>
            <a:endParaRPr lang="en-US" dirty="0" smtClean="0"/>
          </a:p>
          <a:p>
            <a:r>
              <a:rPr lang="en-US" b="1" dirty="0" smtClean="0"/>
              <a:t>She entitled it “</a:t>
            </a:r>
            <a:r>
              <a:rPr lang="en-US" b="1" dirty="0"/>
              <a:t>Lessons from a Dying </a:t>
            </a:r>
            <a:r>
              <a:rPr lang="en-US" b="1" dirty="0" smtClean="0"/>
              <a:t>Woman”</a:t>
            </a:r>
            <a:endParaRPr lang="en-US" b="1" dirty="0"/>
          </a:p>
        </p:txBody>
      </p:sp>
    </p:spTree>
    <p:extLst>
      <p:ext uri="{BB962C8B-B14F-4D97-AF65-F5344CB8AC3E}">
        <p14:creationId xmlns:p14="http://schemas.microsoft.com/office/powerpoint/2010/main" val="719636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62500" lnSpcReduction="20000"/>
          </a:bodyPr>
          <a:lstStyle/>
          <a:p>
            <a:fld id="{90F2D222-6D71-476E-BE98-5C747CEED463}" type="slidenum">
              <a:rPr lang="en-US" smtClean="0"/>
              <a:t>6</a:t>
            </a:fld>
            <a:endParaRPr lang="en-US"/>
          </a:p>
        </p:txBody>
      </p:sp>
      <p:sp>
        <p:nvSpPr>
          <p:cNvPr id="3" name="Title 2"/>
          <p:cNvSpPr>
            <a:spLocks noGrp="1"/>
          </p:cNvSpPr>
          <p:nvPr>
            <p:ph type="title"/>
          </p:nvPr>
        </p:nvSpPr>
        <p:spPr>
          <a:xfrm>
            <a:off x="618660" y="1052397"/>
            <a:ext cx="4931395" cy="2181457"/>
          </a:xfrm>
        </p:spPr>
        <p:txBody>
          <a:bodyPr>
            <a:normAutofit/>
          </a:bodyPr>
          <a:lstStyle/>
          <a:p>
            <a:r>
              <a:rPr lang="en-US" sz="4800" dirty="0" smtClean="0"/>
              <a:t>Introduction </a:t>
            </a:r>
            <a:r>
              <a:rPr lang="mr-IN" sz="4800" dirty="0" smtClean="0"/>
              <a:t>–</a:t>
            </a:r>
            <a:r>
              <a:rPr lang="en-US" sz="4800" dirty="0" smtClean="0"/>
              <a:t> In Her Own Words</a:t>
            </a:r>
            <a:endParaRPr lang="en-US" sz="4800" dirty="0"/>
          </a:p>
        </p:txBody>
      </p:sp>
      <p:pic>
        <p:nvPicPr>
          <p:cNvPr id="5" name="Content Placeholder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32437" r="50173" b="-3613"/>
          <a:stretch/>
        </p:blipFill>
        <p:spPr>
          <a:xfrm>
            <a:off x="5779313" y="553481"/>
            <a:ext cx="2461438" cy="4681146"/>
          </a:xfrm>
          <a:effectLst>
            <a:softEdge rad="88900"/>
          </a:effectLst>
        </p:spPr>
      </p:pic>
    </p:spTree>
    <p:extLst>
      <p:ext uri="{BB962C8B-B14F-4D97-AF65-F5344CB8AC3E}">
        <p14:creationId xmlns:p14="http://schemas.microsoft.com/office/powerpoint/2010/main" val="3559983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7</a:t>
            </a:fld>
            <a:endParaRPr lang="en-US"/>
          </a:p>
        </p:txBody>
      </p:sp>
      <p:sp>
        <p:nvSpPr>
          <p:cNvPr id="3" name="Title 2"/>
          <p:cNvSpPr>
            <a:spLocks noGrp="1"/>
          </p:cNvSpPr>
          <p:nvPr>
            <p:ph type="title"/>
          </p:nvPr>
        </p:nvSpPr>
        <p:spPr/>
        <p:txBody>
          <a:bodyPr/>
          <a:lstStyle/>
          <a:p>
            <a:r>
              <a:rPr lang="en-US" dirty="0" smtClean="0"/>
              <a:t>Lessons from a Dying Woman</a:t>
            </a:r>
            <a:endParaRPr lang="en-US" dirty="0"/>
          </a:p>
        </p:txBody>
      </p:sp>
      <p:sp>
        <p:nvSpPr>
          <p:cNvPr id="4" name="Content Placeholder 3"/>
          <p:cNvSpPr>
            <a:spLocks noGrp="1"/>
          </p:cNvSpPr>
          <p:nvPr>
            <p:ph sz="quarter" idx="13"/>
          </p:nvPr>
        </p:nvSpPr>
        <p:spPr/>
        <p:txBody>
          <a:bodyPr/>
          <a:lstStyle/>
          <a:p>
            <a:pPr marL="454914" indent="-457200">
              <a:buFont typeface="+mj-lt"/>
              <a:buAutoNum type="arabicPeriod"/>
            </a:pPr>
            <a:r>
              <a:rPr lang="en-US" dirty="0" smtClean="0"/>
              <a:t>Life is a Vapor</a:t>
            </a:r>
          </a:p>
          <a:p>
            <a:pPr marL="454914" indent="-457200">
              <a:buFont typeface="+mj-lt"/>
              <a:buAutoNum type="arabicPeriod"/>
            </a:pPr>
            <a:r>
              <a:rPr lang="en-US" dirty="0" smtClean="0"/>
              <a:t>Prayer</a:t>
            </a:r>
          </a:p>
          <a:p>
            <a:pPr marL="454914" indent="-457200">
              <a:buFont typeface="+mj-lt"/>
              <a:buAutoNum type="arabicPeriod"/>
            </a:pPr>
            <a:r>
              <a:rPr lang="en-US" dirty="0" smtClean="0"/>
              <a:t>Fear </a:t>
            </a:r>
            <a:r>
              <a:rPr lang="mr-IN" dirty="0" smtClean="0"/>
              <a:t>–</a:t>
            </a:r>
            <a:r>
              <a:rPr lang="en-US" dirty="0" smtClean="0"/>
              <a:t> Controlling It</a:t>
            </a:r>
          </a:p>
          <a:p>
            <a:pPr marL="454914" indent="-457200">
              <a:buFont typeface="+mj-lt"/>
              <a:buAutoNum type="arabicPeriod"/>
            </a:pPr>
            <a:r>
              <a:rPr lang="en-US" dirty="0" smtClean="0"/>
              <a:t>Feeling Strong / Staying Strong</a:t>
            </a:r>
          </a:p>
          <a:p>
            <a:pPr marL="454914" indent="-457200">
              <a:buFont typeface="+mj-lt"/>
              <a:buAutoNum type="arabicPeriod"/>
            </a:pPr>
            <a:r>
              <a:rPr lang="en-US" dirty="0" smtClean="0"/>
              <a:t>Goals in Life</a:t>
            </a:r>
          </a:p>
          <a:p>
            <a:pPr marL="454914" indent="-457200">
              <a:buFont typeface="+mj-lt"/>
              <a:buAutoNum type="arabicPeriod"/>
            </a:pPr>
            <a:r>
              <a:rPr lang="en-US" dirty="0" smtClean="0"/>
              <a:t>Evangelize</a:t>
            </a:r>
          </a:p>
          <a:p>
            <a:pPr marL="454914" indent="-457200">
              <a:buFont typeface="+mj-lt"/>
              <a:buAutoNum type="arabicPeriod"/>
            </a:pPr>
            <a:r>
              <a:rPr lang="en-US" dirty="0" smtClean="0"/>
              <a:t>Selfishness</a:t>
            </a:r>
          </a:p>
          <a:p>
            <a:pPr marL="454914" indent="-457200">
              <a:buFont typeface="+mj-lt"/>
              <a:buAutoNum type="arabicPeriod"/>
            </a:pPr>
            <a:r>
              <a:rPr lang="en-US" dirty="0" smtClean="0"/>
              <a:t>Trust In God</a:t>
            </a:r>
            <a:endParaRPr lang="en-US" dirty="0"/>
          </a:p>
        </p:txBody>
      </p:sp>
    </p:spTree>
    <p:extLst>
      <p:ext uri="{BB962C8B-B14F-4D97-AF65-F5344CB8AC3E}">
        <p14:creationId xmlns:p14="http://schemas.microsoft.com/office/powerpoint/2010/main" val="2607026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62500" lnSpcReduction="20000"/>
          </a:bodyPr>
          <a:lstStyle/>
          <a:p>
            <a:fld id="{90F2D222-6D71-476E-BE98-5C747CEED463}" type="slidenum">
              <a:rPr lang="en-US" smtClean="0"/>
              <a:t>8</a:t>
            </a:fld>
            <a:endParaRPr lang="en-US"/>
          </a:p>
        </p:txBody>
      </p:sp>
      <p:sp>
        <p:nvSpPr>
          <p:cNvPr id="3" name="Title 2"/>
          <p:cNvSpPr>
            <a:spLocks noGrp="1"/>
          </p:cNvSpPr>
          <p:nvPr>
            <p:ph type="title"/>
          </p:nvPr>
        </p:nvSpPr>
        <p:spPr/>
        <p:txBody>
          <a:bodyPr/>
          <a:lstStyle/>
          <a:p>
            <a:r>
              <a:rPr lang="en-US" dirty="0" smtClean="0"/>
              <a:t>#1 Life is a Vapor</a:t>
            </a:r>
            <a:endParaRPr lang="en-US" dirty="0"/>
          </a:p>
        </p:txBody>
      </p:sp>
      <p:sp>
        <p:nvSpPr>
          <p:cNvPr id="4" name="Content Placeholder 3"/>
          <p:cNvSpPr>
            <a:spLocks noGrp="1"/>
          </p:cNvSpPr>
          <p:nvPr>
            <p:ph sz="quarter" idx="13"/>
          </p:nvPr>
        </p:nvSpPr>
        <p:spPr>
          <a:xfrm>
            <a:off x="276225" y="851172"/>
            <a:ext cx="6226841" cy="4423354"/>
          </a:xfrm>
        </p:spPr>
        <p:txBody>
          <a:bodyPr>
            <a:normAutofit fontScale="92500" lnSpcReduction="10000"/>
          </a:bodyPr>
          <a:lstStyle/>
          <a:p>
            <a:r>
              <a:rPr lang="en-US" dirty="0" smtClean="0"/>
              <a:t>Read James 4:13-17</a:t>
            </a:r>
          </a:p>
          <a:p>
            <a:r>
              <a:rPr lang="en-US" dirty="0"/>
              <a:t>Vapor or steam can be seen but disappears quickly</a:t>
            </a:r>
          </a:p>
          <a:p>
            <a:r>
              <a:rPr lang="en-US" dirty="0" smtClean="0"/>
              <a:t>We look at lives as long on the earth </a:t>
            </a:r>
            <a:r>
              <a:rPr lang="mr-IN" dirty="0" smtClean="0"/>
              <a:t>–</a:t>
            </a:r>
            <a:r>
              <a:rPr lang="en-US" dirty="0" smtClean="0"/>
              <a:t> think about how old a 55 year old was when you were 15</a:t>
            </a:r>
          </a:p>
          <a:p>
            <a:r>
              <a:rPr lang="en-US" dirty="0" smtClean="0"/>
              <a:t>As we grow older we begin to realize “time flies”</a:t>
            </a:r>
          </a:p>
          <a:p>
            <a:r>
              <a:rPr lang="en-US" dirty="0" smtClean="0"/>
              <a:t>1 Peter 1:24 reminds us that all flesh is like grass</a:t>
            </a:r>
            <a:r>
              <a:rPr lang="mr-IN" dirty="0" smtClean="0"/>
              <a:t>…</a:t>
            </a:r>
            <a:r>
              <a:rPr lang="en-US" dirty="0" smtClean="0"/>
              <a:t>it withers and flowers fall</a:t>
            </a:r>
          </a:p>
          <a:p>
            <a:r>
              <a:rPr lang="en-US" dirty="0" smtClean="0"/>
              <a:t>Psalm 144:4  - Man is like a breath, life is like a passing shadow</a:t>
            </a:r>
          </a:p>
          <a:p>
            <a:r>
              <a:rPr lang="en-US" dirty="0" err="1" smtClean="0"/>
              <a:t>Prov</a:t>
            </a:r>
            <a:r>
              <a:rPr lang="en-US" dirty="0" smtClean="0"/>
              <a:t> 27:1 </a:t>
            </a:r>
            <a:r>
              <a:rPr lang="mr-IN" dirty="0" smtClean="0"/>
              <a:t>–</a:t>
            </a:r>
            <a:r>
              <a:rPr lang="en-US" dirty="0" smtClean="0"/>
              <a:t> do not boast about tomorrow</a:t>
            </a:r>
          </a:p>
          <a:p>
            <a:r>
              <a:rPr lang="en-US" dirty="0" smtClean="0"/>
              <a:t>James 4:1</a:t>
            </a:r>
            <a:r>
              <a:rPr lang="en-US" i="1" dirty="0" smtClean="0"/>
              <a:t>6</a:t>
            </a:r>
            <a:r>
              <a:rPr lang="en-US" dirty="0" smtClean="0"/>
              <a:t> </a:t>
            </a:r>
            <a:r>
              <a:rPr lang="mr-IN" dirty="0" smtClean="0"/>
              <a:t>–</a:t>
            </a:r>
            <a:r>
              <a:rPr lang="en-US" dirty="0" smtClean="0"/>
              <a:t> DO NOT BOAST</a:t>
            </a:r>
          </a:p>
          <a:p>
            <a:r>
              <a:rPr lang="en-US" dirty="0" smtClean="0"/>
              <a:t>Each moment of our life is God’s to give and it will go like a vapor </a:t>
            </a:r>
            <a:r>
              <a:rPr lang="mr-IN" dirty="0" smtClean="0"/>
              <a:t>–</a:t>
            </a:r>
            <a:r>
              <a:rPr lang="en-US" dirty="0" smtClean="0"/>
              <a:t> fast disappearing</a:t>
            </a:r>
            <a:endParaRPr lang="en-US" dirty="0"/>
          </a:p>
        </p:txBody>
      </p:sp>
    </p:spTree>
    <p:extLst>
      <p:ext uri="{BB962C8B-B14F-4D97-AF65-F5344CB8AC3E}">
        <p14:creationId xmlns:p14="http://schemas.microsoft.com/office/powerpoint/2010/main" val="543487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55000" lnSpcReduction="20000"/>
          </a:bodyPr>
          <a:lstStyle/>
          <a:p>
            <a:fld id="{90F2D222-6D71-476E-BE98-5C747CEED463}" type="slidenum">
              <a:rPr lang="en-US" smtClean="0"/>
              <a:t>9</a:t>
            </a:fld>
            <a:endParaRPr lang="en-US"/>
          </a:p>
        </p:txBody>
      </p:sp>
      <p:sp>
        <p:nvSpPr>
          <p:cNvPr id="3" name="Title 2"/>
          <p:cNvSpPr>
            <a:spLocks noGrp="1"/>
          </p:cNvSpPr>
          <p:nvPr>
            <p:ph type="title"/>
          </p:nvPr>
        </p:nvSpPr>
        <p:spPr/>
        <p:txBody>
          <a:bodyPr/>
          <a:lstStyle/>
          <a:p>
            <a:r>
              <a:rPr lang="en-US" dirty="0" smtClean="0"/>
              <a:t>#2 Prayer</a:t>
            </a:r>
            <a:endParaRPr lang="en-US" dirty="0"/>
          </a:p>
        </p:txBody>
      </p:sp>
      <p:sp>
        <p:nvSpPr>
          <p:cNvPr id="4" name="Content Placeholder 3"/>
          <p:cNvSpPr>
            <a:spLocks noGrp="1"/>
          </p:cNvSpPr>
          <p:nvPr>
            <p:ph sz="quarter" idx="13"/>
          </p:nvPr>
        </p:nvSpPr>
        <p:spPr>
          <a:xfrm>
            <a:off x="276225" y="851172"/>
            <a:ext cx="6226841" cy="4423354"/>
          </a:xfrm>
        </p:spPr>
        <p:txBody>
          <a:bodyPr>
            <a:normAutofit lnSpcReduction="10000"/>
          </a:bodyPr>
          <a:lstStyle/>
          <a:p>
            <a:r>
              <a:rPr lang="en-US" dirty="0" smtClean="0"/>
              <a:t>I prayed immediately upon learning of my diagnosis.</a:t>
            </a:r>
          </a:p>
          <a:p>
            <a:pPr lvl="1"/>
            <a:r>
              <a:rPr lang="en-US" dirty="0" smtClean="0"/>
              <a:t>Was initially alone in my room and had overheard the nurse in the hall.  It </a:t>
            </a:r>
            <a:r>
              <a:rPr lang="en-US" dirty="0" err="1" smtClean="0"/>
              <a:t>wasn</a:t>
            </a:r>
            <a:r>
              <a:rPr lang="mr-IN" dirty="0" smtClean="0"/>
              <a:t>’</a:t>
            </a:r>
            <a:r>
              <a:rPr lang="en-US" dirty="0" smtClean="0"/>
              <a:t>t a formal prayer</a:t>
            </a:r>
          </a:p>
          <a:p>
            <a:pPr lvl="1"/>
            <a:r>
              <a:rPr lang="en-US" dirty="0" smtClean="0"/>
              <a:t>I simply asked “don</a:t>
            </a:r>
            <a:r>
              <a:rPr lang="mr-IN" dirty="0" smtClean="0"/>
              <a:t>’</a:t>
            </a:r>
            <a:r>
              <a:rPr lang="en-US" dirty="0" smtClean="0"/>
              <a:t>t let me die at Christmas”</a:t>
            </a:r>
          </a:p>
          <a:p>
            <a:pPr lvl="1"/>
            <a:r>
              <a:rPr lang="en-US" dirty="0" smtClean="0"/>
              <a:t>I felt like I should be formally praying and felt an urge to call every righteous person I know for prayers.  I got it together and we prayed as a family</a:t>
            </a:r>
          </a:p>
          <a:p>
            <a:r>
              <a:rPr lang="en-US" dirty="0" smtClean="0"/>
              <a:t>Our prayers are not needed by God but he desires them </a:t>
            </a:r>
            <a:r>
              <a:rPr lang="mr-IN" dirty="0" smtClean="0"/>
              <a:t>–</a:t>
            </a:r>
            <a:r>
              <a:rPr lang="en-US" dirty="0" smtClean="0"/>
              <a:t> we need to have that intimate relationship</a:t>
            </a:r>
          </a:p>
          <a:p>
            <a:r>
              <a:rPr lang="en-US" dirty="0" smtClean="0"/>
              <a:t>He tells us to ask and we will receive an answer:  Matt 7:7-8, Matt 21:22, John 14:13</a:t>
            </a:r>
          </a:p>
        </p:txBody>
      </p:sp>
    </p:spTree>
    <p:extLst>
      <p:ext uri="{BB962C8B-B14F-4D97-AF65-F5344CB8AC3E}">
        <p14:creationId xmlns:p14="http://schemas.microsoft.com/office/powerpoint/2010/main" val="1143461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41318</TotalTime>
  <Words>941</Words>
  <Application>Microsoft Macintosh PowerPoint</Application>
  <PresentationFormat>On-screen Show (16:9)</PresentationFormat>
  <Paragraphs>110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Candara</vt:lpstr>
      <vt:lpstr>Tahoma</vt:lpstr>
      <vt:lpstr>Tunga</vt:lpstr>
      <vt:lpstr>Arial</vt:lpstr>
      <vt:lpstr>Soho</vt:lpstr>
      <vt:lpstr>SPECIAL LESSON</vt:lpstr>
      <vt:lpstr>PowerPoint Presentation</vt:lpstr>
      <vt:lpstr>PowerPoint Presentation</vt:lpstr>
      <vt:lpstr>Our Study</vt:lpstr>
      <vt:lpstr>PowerPoint Presentation</vt:lpstr>
      <vt:lpstr>Introduction – In Her Own Words</vt:lpstr>
      <vt:lpstr>Lessons from a Dying Woman</vt:lpstr>
      <vt:lpstr>#1 Life is a Vapor</vt:lpstr>
      <vt:lpstr>#2 Prayer</vt:lpstr>
      <vt:lpstr>#2 Prayer (cont’d)</vt:lpstr>
      <vt:lpstr>#3 Fear – Controlling It</vt:lpstr>
      <vt:lpstr>#3 Fear – Controlling It (cont’d)</vt:lpstr>
      <vt:lpstr>#4 Fear – Feeling Strong, Staying Strong</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 Webb</dc:creator>
  <cp:lastModifiedBy>Microsoft Office User</cp:lastModifiedBy>
  <cp:revision>430</cp:revision>
  <dcterms:created xsi:type="dcterms:W3CDTF">2013-12-29T02:43:56Z</dcterms:created>
  <dcterms:modified xsi:type="dcterms:W3CDTF">2018-06-10T20:52:11Z</dcterms:modified>
</cp:coreProperties>
</file>