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7" r:id="rId3"/>
    <p:sldId id="269" r:id="rId4"/>
    <p:sldId id="278" r:id="rId5"/>
    <p:sldId id="284" r:id="rId6"/>
    <p:sldId id="287" r:id="rId7"/>
    <p:sldId id="288" r:id="rId8"/>
    <p:sldId id="289" r:id="rId9"/>
    <p:sldId id="290" r:id="rId10"/>
    <p:sldId id="303" r:id="rId11"/>
    <p:sldId id="292" r:id="rId12"/>
    <p:sldId id="304" r:id="rId13"/>
    <p:sldId id="305" r:id="rId14"/>
    <p:sldId id="306" r:id="rId15"/>
    <p:sldId id="307" r:id="rId16"/>
    <p:sldId id="308" r:id="rId17"/>
    <p:sldId id="309" r:id="rId18"/>
    <p:sldId id="315" r:id="rId19"/>
    <p:sldId id="316" r:id="rId20"/>
    <p:sldId id="318" r:id="rId21"/>
    <p:sldId id="310" r:id="rId22"/>
    <p:sldId id="319" r:id="rId23"/>
    <p:sldId id="320" r:id="rId24"/>
    <p:sldId id="321" r:id="rId25"/>
    <p:sldId id="311" r:id="rId26"/>
    <p:sldId id="322" r:id="rId27"/>
    <p:sldId id="323" r:id="rId28"/>
    <p:sldId id="326" r:id="rId29"/>
    <p:sldId id="312" r:id="rId30"/>
    <p:sldId id="324" r:id="rId31"/>
    <p:sldId id="325" r:id="rId32"/>
    <p:sldId id="313" r:id="rId33"/>
    <p:sldId id="332" r:id="rId34"/>
    <p:sldId id="314" r:id="rId35"/>
    <p:sldId id="327" r:id="rId36"/>
    <p:sldId id="328" r:id="rId37"/>
    <p:sldId id="329" r:id="rId38"/>
    <p:sldId id="333" r:id="rId39"/>
    <p:sldId id="330" r:id="rId40"/>
    <p:sldId id="331" r:id="rId41"/>
    <p:sldId id="285" r:id="rId42"/>
    <p:sldId id="286" r:id="rId4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7" d="100"/>
          <a:sy n="87" d="100"/>
        </p:scale>
        <p:origin x="528" y="58"/>
      </p:cViewPr>
      <p:guideLst/>
    </p:cSldViewPr>
  </p:slideViewPr>
  <p:notesTextViewPr>
    <p:cViewPr>
      <p:scale>
        <a:sx n="1" d="1"/>
        <a:sy n="1" d="1"/>
      </p:scale>
      <p:origin x="0" y="0"/>
    </p:cViewPr>
  </p:notesTextViewPr>
  <p:sorterViewPr>
    <p:cViewPr>
      <p:scale>
        <a:sx n="100" d="100"/>
        <a:sy n="100" d="100"/>
      </p:scale>
      <p:origin x="0" y="-740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14B58A-798E-424F-BF7F-DB68589A20C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F4A8BA0-408C-46AA-93F6-9FDB6129760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6678DD6-F2F3-47DF-AEB0-C02DB08BB69E}"/>
              </a:ext>
            </a:extLst>
          </p:cNvPr>
          <p:cNvSpPr>
            <a:spLocks noGrp="1"/>
          </p:cNvSpPr>
          <p:nvPr>
            <p:ph type="dt" sz="half" idx="10"/>
          </p:nvPr>
        </p:nvSpPr>
        <p:spPr/>
        <p:txBody>
          <a:bodyPr/>
          <a:lstStyle/>
          <a:p>
            <a:fld id="{4E2B3289-7356-4377-8EBA-04695C9C528E}" type="datetimeFigureOut">
              <a:rPr lang="en-US" smtClean="0"/>
              <a:t>8/18/2018</a:t>
            </a:fld>
            <a:endParaRPr lang="en-US"/>
          </a:p>
        </p:txBody>
      </p:sp>
      <p:sp>
        <p:nvSpPr>
          <p:cNvPr id="5" name="Footer Placeholder 4">
            <a:extLst>
              <a:ext uri="{FF2B5EF4-FFF2-40B4-BE49-F238E27FC236}">
                <a16:creationId xmlns:a16="http://schemas.microsoft.com/office/drawing/2014/main" id="{4FED6759-2FF6-4CA7-B8D2-00F3F1FD4F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EB6A16-0E38-4BA9-BB12-4A6AF3524E42}"/>
              </a:ext>
            </a:extLst>
          </p:cNvPr>
          <p:cNvSpPr>
            <a:spLocks noGrp="1"/>
          </p:cNvSpPr>
          <p:nvPr>
            <p:ph type="sldNum" sz="quarter" idx="12"/>
          </p:nvPr>
        </p:nvSpPr>
        <p:spPr/>
        <p:txBody>
          <a:bodyPr/>
          <a:lstStyle/>
          <a:p>
            <a:fld id="{401924A1-1E0D-4584-9F54-301D4C431E3E}" type="slidenum">
              <a:rPr lang="en-US" smtClean="0"/>
              <a:t>‹#›</a:t>
            </a:fld>
            <a:endParaRPr lang="en-US"/>
          </a:p>
        </p:txBody>
      </p:sp>
    </p:spTree>
    <p:extLst>
      <p:ext uri="{BB962C8B-B14F-4D97-AF65-F5344CB8AC3E}">
        <p14:creationId xmlns:p14="http://schemas.microsoft.com/office/powerpoint/2010/main" val="10598592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19E394-0B57-4F5F-979A-A05F3DCD01E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8DAFD4F-9DCB-4181-998B-CD8D861F7B1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F511E2-BA7E-441F-A1A1-C246179E9227}"/>
              </a:ext>
            </a:extLst>
          </p:cNvPr>
          <p:cNvSpPr>
            <a:spLocks noGrp="1"/>
          </p:cNvSpPr>
          <p:nvPr>
            <p:ph type="dt" sz="half" idx="10"/>
          </p:nvPr>
        </p:nvSpPr>
        <p:spPr/>
        <p:txBody>
          <a:bodyPr/>
          <a:lstStyle/>
          <a:p>
            <a:fld id="{4E2B3289-7356-4377-8EBA-04695C9C528E}" type="datetimeFigureOut">
              <a:rPr lang="en-US" smtClean="0"/>
              <a:t>8/18/2018</a:t>
            </a:fld>
            <a:endParaRPr lang="en-US"/>
          </a:p>
        </p:txBody>
      </p:sp>
      <p:sp>
        <p:nvSpPr>
          <p:cNvPr id="5" name="Footer Placeholder 4">
            <a:extLst>
              <a:ext uri="{FF2B5EF4-FFF2-40B4-BE49-F238E27FC236}">
                <a16:creationId xmlns:a16="http://schemas.microsoft.com/office/drawing/2014/main" id="{A4E2BD36-A341-452B-926A-6D3CBB22FA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AE2BE7-0B53-4752-BECD-68CA51CA92E7}"/>
              </a:ext>
            </a:extLst>
          </p:cNvPr>
          <p:cNvSpPr>
            <a:spLocks noGrp="1"/>
          </p:cNvSpPr>
          <p:nvPr>
            <p:ph type="sldNum" sz="quarter" idx="12"/>
          </p:nvPr>
        </p:nvSpPr>
        <p:spPr/>
        <p:txBody>
          <a:bodyPr/>
          <a:lstStyle/>
          <a:p>
            <a:fld id="{401924A1-1E0D-4584-9F54-301D4C431E3E}" type="slidenum">
              <a:rPr lang="en-US" smtClean="0"/>
              <a:t>‹#›</a:t>
            </a:fld>
            <a:endParaRPr lang="en-US"/>
          </a:p>
        </p:txBody>
      </p:sp>
    </p:spTree>
    <p:extLst>
      <p:ext uri="{BB962C8B-B14F-4D97-AF65-F5344CB8AC3E}">
        <p14:creationId xmlns:p14="http://schemas.microsoft.com/office/powerpoint/2010/main" val="22310345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DABD47B-43D2-4C52-A969-2499BA9437B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452F95D-DBFE-4594-BD39-C8E93AFC5E0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F89CBF-BA01-4643-820A-B6AA13C6D077}"/>
              </a:ext>
            </a:extLst>
          </p:cNvPr>
          <p:cNvSpPr>
            <a:spLocks noGrp="1"/>
          </p:cNvSpPr>
          <p:nvPr>
            <p:ph type="dt" sz="half" idx="10"/>
          </p:nvPr>
        </p:nvSpPr>
        <p:spPr/>
        <p:txBody>
          <a:bodyPr/>
          <a:lstStyle/>
          <a:p>
            <a:fld id="{4E2B3289-7356-4377-8EBA-04695C9C528E}" type="datetimeFigureOut">
              <a:rPr lang="en-US" smtClean="0"/>
              <a:t>8/18/2018</a:t>
            </a:fld>
            <a:endParaRPr lang="en-US"/>
          </a:p>
        </p:txBody>
      </p:sp>
      <p:sp>
        <p:nvSpPr>
          <p:cNvPr id="5" name="Footer Placeholder 4">
            <a:extLst>
              <a:ext uri="{FF2B5EF4-FFF2-40B4-BE49-F238E27FC236}">
                <a16:creationId xmlns:a16="http://schemas.microsoft.com/office/drawing/2014/main" id="{AA5BA0EE-2E2C-43FD-AACF-5187076379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7E0814-3910-4E53-AB80-11B9E482918E}"/>
              </a:ext>
            </a:extLst>
          </p:cNvPr>
          <p:cNvSpPr>
            <a:spLocks noGrp="1"/>
          </p:cNvSpPr>
          <p:nvPr>
            <p:ph type="sldNum" sz="quarter" idx="12"/>
          </p:nvPr>
        </p:nvSpPr>
        <p:spPr/>
        <p:txBody>
          <a:bodyPr/>
          <a:lstStyle/>
          <a:p>
            <a:fld id="{401924A1-1E0D-4584-9F54-301D4C431E3E}" type="slidenum">
              <a:rPr lang="en-US" smtClean="0"/>
              <a:t>‹#›</a:t>
            </a:fld>
            <a:endParaRPr lang="en-US"/>
          </a:p>
        </p:txBody>
      </p:sp>
    </p:spTree>
    <p:extLst>
      <p:ext uri="{BB962C8B-B14F-4D97-AF65-F5344CB8AC3E}">
        <p14:creationId xmlns:p14="http://schemas.microsoft.com/office/powerpoint/2010/main" val="28420264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E2B3289-7356-4377-8EBA-04695C9C528E}" type="datetimeFigureOut">
              <a:rPr lang="en-US" smtClean="0"/>
              <a:t>8/18/2018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924A1-1E0D-4584-9F54-301D4C431E3E}" type="slidenum">
              <a:rPr lang="en-US" smtClean="0"/>
              <a:t>‹#›</a:t>
            </a:fld>
            <a:endParaRPr lang="en-US"/>
          </a:p>
        </p:txBody>
      </p:sp>
    </p:spTree>
    <p:extLst>
      <p:ext uri="{BB962C8B-B14F-4D97-AF65-F5344CB8AC3E}">
        <p14:creationId xmlns:p14="http://schemas.microsoft.com/office/powerpoint/2010/main" val="30999038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2B3289-7356-4377-8EBA-04695C9C528E}" type="datetimeFigureOut">
              <a:rPr lang="en-US" smtClean="0"/>
              <a:t>8/18/2018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924A1-1E0D-4584-9F54-301D4C431E3E}" type="slidenum">
              <a:rPr lang="en-US" smtClean="0"/>
              <a:t>‹#›</a:t>
            </a:fld>
            <a:endParaRPr lang="en-US"/>
          </a:p>
        </p:txBody>
      </p:sp>
    </p:spTree>
    <p:extLst>
      <p:ext uri="{BB962C8B-B14F-4D97-AF65-F5344CB8AC3E}">
        <p14:creationId xmlns:p14="http://schemas.microsoft.com/office/powerpoint/2010/main" val="3405322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E2B3289-7356-4377-8EBA-04695C9C528E}" type="datetimeFigureOut">
              <a:rPr lang="en-US" smtClean="0"/>
              <a:t>8/18/2018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924A1-1E0D-4584-9F54-301D4C431E3E}" type="slidenum">
              <a:rPr lang="en-US" smtClean="0"/>
              <a:t>‹#›</a:t>
            </a:fld>
            <a:endParaRPr lang="en-US"/>
          </a:p>
        </p:txBody>
      </p:sp>
    </p:spTree>
    <p:extLst>
      <p:ext uri="{BB962C8B-B14F-4D97-AF65-F5344CB8AC3E}">
        <p14:creationId xmlns:p14="http://schemas.microsoft.com/office/powerpoint/2010/main" val="427010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2B3289-7356-4377-8EBA-04695C9C528E}" type="datetimeFigureOut">
              <a:rPr lang="en-US" smtClean="0"/>
              <a:t>8/18/2018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1924A1-1E0D-4584-9F54-301D4C431E3E}" type="slidenum">
              <a:rPr lang="en-US" smtClean="0"/>
              <a:t>‹#›</a:t>
            </a:fld>
            <a:endParaRPr lang="en-US"/>
          </a:p>
        </p:txBody>
      </p:sp>
    </p:spTree>
    <p:extLst>
      <p:ext uri="{BB962C8B-B14F-4D97-AF65-F5344CB8AC3E}">
        <p14:creationId xmlns:p14="http://schemas.microsoft.com/office/powerpoint/2010/main" val="13060862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E2B3289-7356-4377-8EBA-04695C9C528E}" type="datetimeFigureOut">
              <a:rPr lang="en-US" smtClean="0"/>
              <a:t>8/18/2018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1924A1-1E0D-4584-9F54-301D4C431E3E}" type="slidenum">
              <a:rPr lang="en-US" smtClean="0"/>
              <a:t>‹#›</a:t>
            </a:fld>
            <a:endParaRPr lang="en-US"/>
          </a:p>
        </p:txBody>
      </p:sp>
    </p:spTree>
    <p:extLst>
      <p:ext uri="{BB962C8B-B14F-4D97-AF65-F5344CB8AC3E}">
        <p14:creationId xmlns:p14="http://schemas.microsoft.com/office/powerpoint/2010/main" val="35393209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E2B3289-7356-4377-8EBA-04695C9C528E}" type="datetimeFigureOut">
              <a:rPr lang="en-US" smtClean="0"/>
              <a:t>8/18/2018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1924A1-1E0D-4584-9F54-301D4C431E3E}" type="slidenum">
              <a:rPr lang="en-US" smtClean="0"/>
              <a:t>‹#›</a:t>
            </a:fld>
            <a:endParaRPr lang="en-US"/>
          </a:p>
        </p:txBody>
      </p:sp>
    </p:spTree>
    <p:extLst>
      <p:ext uri="{BB962C8B-B14F-4D97-AF65-F5344CB8AC3E}">
        <p14:creationId xmlns:p14="http://schemas.microsoft.com/office/powerpoint/2010/main" val="8819668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2B3289-7356-4377-8EBA-04695C9C528E}" type="datetimeFigureOut">
              <a:rPr lang="en-US" smtClean="0"/>
              <a:t>8/18/2018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1924A1-1E0D-4584-9F54-301D4C431E3E}" type="slidenum">
              <a:rPr lang="en-US" smtClean="0"/>
              <a:t>‹#›</a:t>
            </a:fld>
            <a:endParaRPr lang="en-US"/>
          </a:p>
        </p:txBody>
      </p:sp>
    </p:spTree>
    <p:extLst>
      <p:ext uri="{BB962C8B-B14F-4D97-AF65-F5344CB8AC3E}">
        <p14:creationId xmlns:p14="http://schemas.microsoft.com/office/powerpoint/2010/main" val="32234531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E2B3289-7356-4377-8EBA-04695C9C528E}" type="datetimeFigureOut">
              <a:rPr lang="en-US" smtClean="0"/>
              <a:t>8/18/2018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1924A1-1E0D-4584-9F54-301D4C431E3E}" type="slidenum">
              <a:rPr lang="en-US" smtClean="0"/>
              <a:t>‹#›</a:t>
            </a:fld>
            <a:endParaRPr lang="en-US"/>
          </a:p>
        </p:txBody>
      </p:sp>
    </p:spTree>
    <p:extLst>
      <p:ext uri="{BB962C8B-B14F-4D97-AF65-F5344CB8AC3E}">
        <p14:creationId xmlns:p14="http://schemas.microsoft.com/office/powerpoint/2010/main" val="1006280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4A876B-7AB3-4A4E-B16E-0E5A4584866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D3D3F64-C796-45AB-AE98-0F792B22587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F47919-4F0D-48FA-9F4E-10F1EDA6D4D1}"/>
              </a:ext>
            </a:extLst>
          </p:cNvPr>
          <p:cNvSpPr>
            <a:spLocks noGrp="1"/>
          </p:cNvSpPr>
          <p:nvPr>
            <p:ph type="dt" sz="half" idx="10"/>
          </p:nvPr>
        </p:nvSpPr>
        <p:spPr/>
        <p:txBody>
          <a:bodyPr/>
          <a:lstStyle/>
          <a:p>
            <a:fld id="{4E2B3289-7356-4377-8EBA-04695C9C528E}" type="datetimeFigureOut">
              <a:rPr lang="en-US" smtClean="0"/>
              <a:t>8/18/2018</a:t>
            </a:fld>
            <a:endParaRPr lang="en-US"/>
          </a:p>
        </p:txBody>
      </p:sp>
      <p:sp>
        <p:nvSpPr>
          <p:cNvPr id="5" name="Footer Placeholder 4">
            <a:extLst>
              <a:ext uri="{FF2B5EF4-FFF2-40B4-BE49-F238E27FC236}">
                <a16:creationId xmlns:a16="http://schemas.microsoft.com/office/drawing/2014/main" id="{1901B09C-B80B-438C-9813-9BD1EB4599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A8D881-F610-4222-AA0F-658EEBFE5B40}"/>
              </a:ext>
            </a:extLst>
          </p:cNvPr>
          <p:cNvSpPr>
            <a:spLocks noGrp="1"/>
          </p:cNvSpPr>
          <p:nvPr>
            <p:ph type="sldNum" sz="quarter" idx="12"/>
          </p:nvPr>
        </p:nvSpPr>
        <p:spPr/>
        <p:txBody>
          <a:bodyPr/>
          <a:lstStyle/>
          <a:p>
            <a:fld id="{401924A1-1E0D-4584-9F54-301D4C431E3E}" type="slidenum">
              <a:rPr lang="en-US" smtClean="0"/>
              <a:t>‹#›</a:t>
            </a:fld>
            <a:endParaRPr lang="en-US"/>
          </a:p>
        </p:txBody>
      </p:sp>
    </p:spTree>
    <p:extLst>
      <p:ext uri="{BB962C8B-B14F-4D97-AF65-F5344CB8AC3E}">
        <p14:creationId xmlns:p14="http://schemas.microsoft.com/office/powerpoint/2010/main" val="38654698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E2B3289-7356-4377-8EBA-04695C9C528E}" type="datetimeFigureOut">
              <a:rPr lang="en-US" smtClean="0"/>
              <a:t>8/18/2018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1924A1-1E0D-4584-9F54-301D4C431E3E}" type="slidenum">
              <a:rPr lang="en-US" smtClean="0"/>
              <a:t>‹#›</a:t>
            </a:fld>
            <a:endParaRPr lang="en-US"/>
          </a:p>
        </p:txBody>
      </p:sp>
    </p:spTree>
    <p:extLst>
      <p:ext uri="{BB962C8B-B14F-4D97-AF65-F5344CB8AC3E}">
        <p14:creationId xmlns:p14="http://schemas.microsoft.com/office/powerpoint/2010/main" val="304450303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2B3289-7356-4377-8EBA-04695C9C528E}" type="datetimeFigureOut">
              <a:rPr lang="en-US" smtClean="0"/>
              <a:t>8/18/2018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924A1-1E0D-4584-9F54-301D4C431E3E}" type="slidenum">
              <a:rPr lang="en-US" smtClean="0"/>
              <a:t>‹#›</a:t>
            </a:fld>
            <a:endParaRPr lang="en-US"/>
          </a:p>
        </p:txBody>
      </p:sp>
    </p:spTree>
    <p:extLst>
      <p:ext uri="{BB962C8B-B14F-4D97-AF65-F5344CB8AC3E}">
        <p14:creationId xmlns:p14="http://schemas.microsoft.com/office/powerpoint/2010/main" val="20221269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2B3289-7356-4377-8EBA-04695C9C528E}" type="datetimeFigureOut">
              <a:rPr lang="en-US" smtClean="0"/>
              <a:t>8/18/2018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924A1-1E0D-4584-9F54-301D4C431E3E}" type="slidenum">
              <a:rPr lang="en-US" smtClean="0"/>
              <a:t>‹#›</a:t>
            </a:fld>
            <a:endParaRPr lang="en-US"/>
          </a:p>
        </p:txBody>
      </p:sp>
    </p:spTree>
    <p:extLst>
      <p:ext uri="{BB962C8B-B14F-4D97-AF65-F5344CB8AC3E}">
        <p14:creationId xmlns:p14="http://schemas.microsoft.com/office/powerpoint/2010/main" val="380373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5F228-73A9-4A8E-8CEA-461F531023C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331C1CC-C488-4FDF-BBE5-7CA486E1F61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CBB6198-B46B-4757-98AF-985CB3A15F70}"/>
              </a:ext>
            </a:extLst>
          </p:cNvPr>
          <p:cNvSpPr>
            <a:spLocks noGrp="1"/>
          </p:cNvSpPr>
          <p:nvPr>
            <p:ph type="dt" sz="half" idx="10"/>
          </p:nvPr>
        </p:nvSpPr>
        <p:spPr/>
        <p:txBody>
          <a:bodyPr/>
          <a:lstStyle/>
          <a:p>
            <a:fld id="{4E2B3289-7356-4377-8EBA-04695C9C528E}" type="datetimeFigureOut">
              <a:rPr lang="en-US" smtClean="0"/>
              <a:t>8/18/2018</a:t>
            </a:fld>
            <a:endParaRPr lang="en-US"/>
          </a:p>
        </p:txBody>
      </p:sp>
      <p:sp>
        <p:nvSpPr>
          <p:cNvPr id="5" name="Footer Placeholder 4">
            <a:extLst>
              <a:ext uri="{FF2B5EF4-FFF2-40B4-BE49-F238E27FC236}">
                <a16:creationId xmlns:a16="http://schemas.microsoft.com/office/drawing/2014/main" id="{E1BE9F20-C81E-48DD-AA64-AAEE3849C6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9D7087-3C14-4491-9A3E-CAFB235C564F}"/>
              </a:ext>
            </a:extLst>
          </p:cNvPr>
          <p:cNvSpPr>
            <a:spLocks noGrp="1"/>
          </p:cNvSpPr>
          <p:nvPr>
            <p:ph type="sldNum" sz="quarter" idx="12"/>
          </p:nvPr>
        </p:nvSpPr>
        <p:spPr/>
        <p:txBody>
          <a:bodyPr/>
          <a:lstStyle/>
          <a:p>
            <a:fld id="{401924A1-1E0D-4584-9F54-301D4C431E3E}" type="slidenum">
              <a:rPr lang="en-US" smtClean="0"/>
              <a:t>‹#›</a:t>
            </a:fld>
            <a:endParaRPr lang="en-US"/>
          </a:p>
        </p:txBody>
      </p:sp>
    </p:spTree>
    <p:extLst>
      <p:ext uri="{BB962C8B-B14F-4D97-AF65-F5344CB8AC3E}">
        <p14:creationId xmlns:p14="http://schemas.microsoft.com/office/powerpoint/2010/main" val="2261608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DF7EB1-7FCD-40B0-9B24-34C971C0930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B9E9D45-9C93-4CE0-83C5-C565DCE071E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D13E68A-CFD7-439C-8B0C-ADF1CB22D89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C51D654-82D1-4A78-BCD1-4B15DBD5B3D9}"/>
              </a:ext>
            </a:extLst>
          </p:cNvPr>
          <p:cNvSpPr>
            <a:spLocks noGrp="1"/>
          </p:cNvSpPr>
          <p:nvPr>
            <p:ph type="dt" sz="half" idx="10"/>
          </p:nvPr>
        </p:nvSpPr>
        <p:spPr/>
        <p:txBody>
          <a:bodyPr/>
          <a:lstStyle/>
          <a:p>
            <a:fld id="{4E2B3289-7356-4377-8EBA-04695C9C528E}" type="datetimeFigureOut">
              <a:rPr lang="en-US" smtClean="0"/>
              <a:t>8/18/2018</a:t>
            </a:fld>
            <a:endParaRPr lang="en-US"/>
          </a:p>
        </p:txBody>
      </p:sp>
      <p:sp>
        <p:nvSpPr>
          <p:cNvPr id="6" name="Footer Placeholder 5">
            <a:extLst>
              <a:ext uri="{FF2B5EF4-FFF2-40B4-BE49-F238E27FC236}">
                <a16:creationId xmlns:a16="http://schemas.microsoft.com/office/drawing/2014/main" id="{9B5DC8FF-0FFA-4A66-AD52-83E7B63EB83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22BC91E-E5B9-41E3-9320-C551715955FF}"/>
              </a:ext>
            </a:extLst>
          </p:cNvPr>
          <p:cNvSpPr>
            <a:spLocks noGrp="1"/>
          </p:cNvSpPr>
          <p:nvPr>
            <p:ph type="sldNum" sz="quarter" idx="12"/>
          </p:nvPr>
        </p:nvSpPr>
        <p:spPr/>
        <p:txBody>
          <a:bodyPr/>
          <a:lstStyle/>
          <a:p>
            <a:fld id="{401924A1-1E0D-4584-9F54-301D4C431E3E}" type="slidenum">
              <a:rPr lang="en-US" smtClean="0"/>
              <a:t>‹#›</a:t>
            </a:fld>
            <a:endParaRPr lang="en-US"/>
          </a:p>
        </p:txBody>
      </p:sp>
    </p:spTree>
    <p:extLst>
      <p:ext uri="{BB962C8B-B14F-4D97-AF65-F5344CB8AC3E}">
        <p14:creationId xmlns:p14="http://schemas.microsoft.com/office/powerpoint/2010/main" val="933937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4E1E5-5B06-403D-A44E-7DC3F5CE962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116737F-2EC8-434C-9ED2-2B251507201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8797054-DC5B-49CF-9EC3-6E7F0F44CA7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8551D6F-D5BF-4A05-8ABD-A0F14CAF5AA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3C7FB43-77C4-4A6E-876D-8F0AF05C8C0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C555B74-4A48-4799-9013-47A3AF196FFE}"/>
              </a:ext>
            </a:extLst>
          </p:cNvPr>
          <p:cNvSpPr>
            <a:spLocks noGrp="1"/>
          </p:cNvSpPr>
          <p:nvPr>
            <p:ph type="dt" sz="half" idx="10"/>
          </p:nvPr>
        </p:nvSpPr>
        <p:spPr/>
        <p:txBody>
          <a:bodyPr/>
          <a:lstStyle/>
          <a:p>
            <a:fld id="{4E2B3289-7356-4377-8EBA-04695C9C528E}" type="datetimeFigureOut">
              <a:rPr lang="en-US" smtClean="0"/>
              <a:t>8/18/2018</a:t>
            </a:fld>
            <a:endParaRPr lang="en-US"/>
          </a:p>
        </p:txBody>
      </p:sp>
      <p:sp>
        <p:nvSpPr>
          <p:cNvPr id="8" name="Footer Placeholder 7">
            <a:extLst>
              <a:ext uri="{FF2B5EF4-FFF2-40B4-BE49-F238E27FC236}">
                <a16:creationId xmlns:a16="http://schemas.microsoft.com/office/drawing/2014/main" id="{7E0761D3-C64B-486C-8320-8B766F116AA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B90E144-C083-4BF0-8AFD-2FEACA1E3E01}"/>
              </a:ext>
            </a:extLst>
          </p:cNvPr>
          <p:cNvSpPr>
            <a:spLocks noGrp="1"/>
          </p:cNvSpPr>
          <p:nvPr>
            <p:ph type="sldNum" sz="quarter" idx="12"/>
          </p:nvPr>
        </p:nvSpPr>
        <p:spPr/>
        <p:txBody>
          <a:bodyPr/>
          <a:lstStyle/>
          <a:p>
            <a:fld id="{401924A1-1E0D-4584-9F54-301D4C431E3E}" type="slidenum">
              <a:rPr lang="en-US" smtClean="0"/>
              <a:t>‹#›</a:t>
            </a:fld>
            <a:endParaRPr lang="en-US"/>
          </a:p>
        </p:txBody>
      </p:sp>
    </p:spTree>
    <p:extLst>
      <p:ext uri="{BB962C8B-B14F-4D97-AF65-F5344CB8AC3E}">
        <p14:creationId xmlns:p14="http://schemas.microsoft.com/office/powerpoint/2010/main" val="2332250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94BE2A-C5DB-4AB7-B8FD-1346B6A6DC3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5F2D900-A06F-4154-ACB1-18EEEA50452C}"/>
              </a:ext>
            </a:extLst>
          </p:cNvPr>
          <p:cNvSpPr>
            <a:spLocks noGrp="1"/>
          </p:cNvSpPr>
          <p:nvPr>
            <p:ph type="dt" sz="half" idx="10"/>
          </p:nvPr>
        </p:nvSpPr>
        <p:spPr/>
        <p:txBody>
          <a:bodyPr/>
          <a:lstStyle/>
          <a:p>
            <a:fld id="{4E2B3289-7356-4377-8EBA-04695C9C528E}" type="datetimeFigureOut">
              <a:rPr lang="en-US" smtClean="0"/>
              <a:t>8/18/2018</a:t>
            </a:fld>
            <a:endParaRPr lang="en-US"/>
          </a:p>
        </p:txBody>
      </p:sp>
      <p:sp>
        <p:nvSpPr>
          <p:cNvPr id="4" name="Footer Placeholder 3">
            <a:extLst>
              <a:ext uri="{FF2B5EF4-FFF2-40B4-BE49-F238E27FC236}">
                <a16:creationId xmlns:a16="http://schemas.microsoft.com/office/drawing/2014/main" id="{D7CA014F-655C-413A-834C-A3A1491BB43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26DD198-44CE-440E-94DD-2F6589F0EAFD}"/>
              </a:ext>
            </a:extLst>
          </p:cNvPr>
          <p:cNvSpPr>
            <a:spLocks noGrp="1"/>
          </p:cNvSpPr>
          <p:nvPr>
            <p:ph type="sldNum" sz="quarter" idx="12"/>
          </p:nvPr>
        </p:nvSpPr>
        <p:spPr/>
        <p:txBody>
          <a:bodyPr/>
          <a:lstStyle/>
          <a:p>
            <a:fld id="{401924A1-1E0D-4584-9F54-301D4C431E3E}" type="slidenum">
              <a:rPr lang="en-US" smtClean="0"/>
              <a:t>‹#›</a:t>
            </a:fld>
            <a:endParaRPr lang="en-US"/>
          </a:p>
        </p:txBody>
      </p:sp>
    </p:spTree>
    <p:extLst>
      <p:ext uri="{BB962C8B-B14F-4D97-AF65-F5344CB8AC3E}">
        <p14:creationId xmlns:p14="http://schemas.microsoft.com/office/powerpoint/2010/main" val="2845032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7C3E1B8-62C7-4204-9DCB-67F172C73B00}"/>
              </a:ext>
            </a:extLst>
          </p:cNvPr>
          <p:cNvSpPr>
            <a:spLocks noGrp="1"/>
          </p:cNvSpPr>
          <p:nvPr>
            <p:ph type="dt" sz="half" idx="10"/>
          </p:nvPr>
        </p:nvSpPr>
        <p:spPr/>
        <p:txBody>
          <a:bodyPr/>
          <a:lstStyle/>
          <a:p>
            <a:fld id="{4E2B3289-7356-4377-8EBA-04695C9C528E}" type="datetimeFigureOut">
              <a:rPr lang="en-US" smtClean="0"/>
              <a:t>8/18/2018</a:t>
            </a:fld>
            <a:endParaRPr lang="en-US"/>
          </a:p>
        </p:txBody>
      </p:sp>
      <p:sp>
        <p:nvSpPr>
          <p:cNvPr id="3" name="Footer Placeholder 2">
            <a:extLst>
              <a:ext uri="{FF2B5EF4-FFF2-40B4-BE49-F238E27FC236}">
                <a16:creationId xmlns:a16="http://schemas.microsoft.com/office/drawing/2014/main" id="{D3DA2D8C-8BE6-4223-8E1F-7D60CF29C28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E645DA0-05C7-40FA-A9A9-B7760B5A9001}"/>
              </a:ext>
            </a:extLst>
          </p:cNvPr>
          <p:cNvSpPr>
            <a:spLocks noGrp="1"/>
          </p:cNvSpPr>
          <p:nvPr>
            <p:ph type="sldNum" sz="quarter" idx="12"/>
          </p:nvPr>
        </p:nvSpPr>
        <p:spPr/>
        <p:txBody>
          <a:bodyPr/>
          <a:lstStyle/>
          <a:p>
            <a:fld id="{401924A1-1E0D-4584-9F54-301D4C431E3E}" type="slidenum">
              <a:rPr lang="en-US" smtClean="0"/>
              <a:t>‹#›</a:t>
            </a:fld>
            <a:endParaRPr lang="en-US"/>
          </a:p>
        </p:txBody>
      </p:sp>
    </p:spTree>
    <p:extLst>
      <p:ext uri="{BB962C8B-B14F-4D97-AF65-F5344CB8AC3E}">
        <p14:creationId xmlns:p14="http://schemas.microsoft.com/office/powerpoint/2010/main" val="24426233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F7503B-FE96-42B2-BED8-04898CE11F6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7FDFE08-7901-437C-95E1-BB124250BA4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9791937-4A31-4C33-B36F-8EB546848F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725C6BF-D264-4B67-82AB-462456B43DDC}"/>
              </a:ext>
            </a:extLst>
          </p:cNvPr>
          <p:cNvSpPr>
            <a:spLocks noGrp="1"/>
          </p:cNvSpPr>
          <p:nvPr>
            <p:ph type="dt" sz="half" idx="10"/>
          </p:nvPr>
        </p:nvSpPr>
        <p:spPr/>
        <p:txBody>
          <a:bodyPr/>
          <a:lstStyle/>
          <a:p>
            <a:fld id="{4E2B3289-7356-4377-8EBA-04695C9C528E}" type="datetimeFigureOut">
              <a:rPr lang="en-US" smtClean="0"/>
              <a:t>8/18/2018</a:t>
            </a:fld>
            <a:endParaRPr lang="en-US"/>
          </a:p>
        </p:txBody>
      </p:sp>
      <p:sp>
        <p:nvSpPr>
          <p:cNvPr id="6" name="Footer Placeholder 5">
            <a:extLst>
              <a:ext uri="{FF2B5EF4-FFF2-40B4-BE49-F238E27FC236}">
                <a16:creationId xmlns:a16="http://schemas.microsoft.com/office/drawing/2014/main" id="{0F67CFA2-B014-4B3D-846B-B5638E54549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AFF281-D950-4265-A259-CDA540255BB6}"/>
              </a:ext>
            </a:extLst>
          </p:cNvPr>
          <p:cNvSpPr>
            <a:spLocks noGrp="1"/>
          </p:cNvSpPr>
          <p:nvPr>
            <p:ph type="sldNum" sz="quarter" idx="12"/>
          </p:nvPr>
        </p:nvSpPr>
        <p:spPr/>
        <p:txBody>
          <a:bodyPr/>
          <a:lstStyle/>
          <a:p>
            <a:fld id="{401924A1-1E0D-4584-9F54-301D4C431E3E}" type="slidenum">
              <a:rPr lang="en-US" smtClean="0"/>
              <a:t>‹#›</a:t>
            </a:fld>
            <a:endParaRPr lang="en-US"/>
          </a:p>
        </p:txBody>
      </p:sp>
    </p:spTree>
    <p:extLst>
      <p:ext uri="{BB962C8B-B14F-4D97-AF65-F5344CB8AC3E}">
        <p14:creationId xmlns:p14="http://schemas.microsoft.com/office/powerpoint/2010/main" val="3864359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031AA-028B-47CB-99B3-C6D585897DD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C78FC83-AD0F-4697-9949-31C8EE0B8AA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C7F2CFD-98D5-49E0-AE96-0C86951A9B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E9648D2-C208-4759-B854-A03CD0C3DDFF}"/>
              </a:ext>
            </a:extLst>
          </p:cNvPr>
          <p:cNvSpPr>
            <a:spLocks noGrp="1"/>
          </p:cNvSpPr>
          <p:nvPr>
            <p:ph type="dt" sz="half" idx="10"/>
          </p:nvPr>
        </p:nvSpPr>
        <p:spPr/>
        <p:txBody>
          <a:bodyPr/>
          <a:lstStyle/>
          <a:p>
            <a:fld id="{4E2B3289-7356-4377-8EBA-04695C9C528E}" type="datetimeFigureOut">
              <a:rPr lang="en-US" smtClean="0"/>
              <a:t>8/18/2018</a:t>
            </a:fld>
            <a:endParaRPr lang="en-US"/>
          </a:p>
        </p:txBody>
      </p:sp>
      <p:sp>
        <p:nvSpPr>
          <p:cNvPr id="6" name="Footer Placeholder 5">
            <a:extLst>
              <a:ext uri="{FF2B5EF4-FFF2-40B4-BE49-F238E27FC236}">
                <a16:creationId xmlns:a16="http://schemas.microsoft.com/office/drawing/2014/main" id="{BB956CDF-1F6A-4A04-A241-9BFEED0DE7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2798A5A-5D07-4AF1-ADF5-6D18FB90286C}"/>
              </a:ext>
            </a:extLst>
          </p:cNvPr>
          <p:cNvSpPr>
            <a:spLocks noGrp="1"/>
          </p:cNvSpPr>
          <p:nvPr>
            <p:ph type="sldNum" sz="quarter" idx="12"/>
          </p:nvPr>
        </p:nvSpPr>
        <p:spPr/>
        <p:txBody>
          <a:bodyPr/>
          <a:lstStyle/>
          <a:p>
            <a:fld id="{401924A1-1E0D-4584-9F54-301D4C431E3E}" type="slidenum">
              <a:rPr lang="en-US" smtClean="0"/>
              <a:t>‹#›</a:t>
            </a:fld>
            <a:endParaRPr lang="en-US"/>
          </a:p>
        </p:txBody>
      </p:sp>
    </p:spTree>
    <p:extLst>
      <p:ext uri="{BB962C8B-B14F-4D97-AF65-F5344CB8AC3E}">
        <p14:creationId xmlns:p14="http://schemas.microsoft.com/office/powerpoint/2010/main" val="1297721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E2E0DD5-4FCB-464F-9965-50395FCCDD4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4C588EA-59A4-4BCC-980E-430C9182E8B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0859B7-EB02-4907-8EDE-6F9814F70EA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2B3289-7356-4377-8EBA-04695C9C528E}" type="datetimeFigureOut">
              <a:rPr lang="en-US" smtClean="0"/>
              <a:t>8/18/2018</a:t>
            </a:fld>
            <a:endParaRPr lang="en-US"/>
          </a:p>
        </p:txBody>
      </p:sp>
      <p:sp>
        <p:nvSpPr>
          <p:cNvPr id="5" name="Footer Placeholder 4">
            <a:extLst>
              <a:ext uri="{FF2B5EF4-FFF2-40B4-BE49-F238E27FC236}">
                <a16:creationId xmlns:a16="http://schemas.microsoft.com/office/drawing/2014/main" id="{1FAF6D01-3ECE-4B1E-AB1F-529DE2C5980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50C6888-B456-4B14-B83A-F99B6172724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1924A1-1E0D-4584-9F54-301D4C431E3E}" type="slidenum">
              <a:rPr lang="en-US" smtClean="0"/>
              <a:t>‹#›</a:t>
            </a:fld>
            <a:endParaRPr lang="en-US"/>
          </a:p>
        </p:txBody>
      </p:sp>
    </p:spTree>
    <p:extLst>
      <p:ext uri="{BB962C8B-B14F-4D97-AF65-F5344CB8AC3E}">
        <p14:creationId xmlns:p14="http://schemas.microsoft.com/office/powerpoint/2010/main" val="8851397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2B3289-7356-4377-8EBA-04695C9C528E}" type="datetimeFigureOut">
              <a:rPr lang="en-US" smtClean="0"/>
              <a:t>8/18/2018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1924A1-1E0D-4584-9F54-301D4C431E3E}" type="slidenum">
              <a:rPr lang="en-US" smtClean="0"/>
              <a:t>‹#›</a:t>
            </a:fld>
            <a:endParaRPr lang="en-US"/>
          </a:p>
        </p:txBody>
      </p:sp>
    </p:spTree>
    <p:extLst>
      <p:ext uri="{BB962C8B-B14F-4D97-AF65-F5344CB8AC3E}">
        <p14:creationId xmlns:p14="http://schemas.microsoft.com/office/powerpoint/2010/main" val="163911248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E22E1-B81B-4076-839C-DD15A1E7876A}"/>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6943AC95-A405-42DD-AC5D-8CC2CE5FB511}"/>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8750466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94204-931B-401C-A3C4-BE3AC07F14FE}"/>
              </a:ext>
            </a:extLst>
          </p:cNvPr>
          <p:cNvSpPr>
            <a:spLocks noGrp="1"/>
          </p:cNvSpPr>
          <p:nvPr>
            <p:ph type="title"/>
          </p:nvPr>
        </p:nvSpPr>
        <p:spPr>
          <a:xfrm>
            <a:off x="838200" y="365125"/>
            <a:ext cx="10515600" cy="733913"/>
          </a:xfrm>
        </p:spPr>
        <p:txBody>
          <a:bodyPr>
            <a:normAutofit/>
          </a:bodyPr>
          <a:lstStyle/>
          <a:p>
            <a:pPr algn="ctr"/>
            <a:r>
              <a:rPr lang="en-US" sz="3600" dirty="0"/>
              <a:t>Love – a more excellent way</a:t>
            </a:r>
          </a:p>
        </p:txBody>
      </p:sp>
      <p:sp>
        <p:nvSpPr>
          <p:cNvPr id="3" name="Content Placeholder 2">
            <a:extLst>
              <a:ext uri="{FF2B5EF4-FFF2-40B4-BE49-F238E27FC236}">
                <a16:creationId xmlns:a16="http://schemas.microsoft.com/office/drawing/2014/main" id="{EE463092-FED9-44C2-993F-E497DA4272E1}"/>
              </a:ext>
            </a:extLst>
          </p:cNvPr>
          <p:cNvSpPr>
            <a:spLocks noGrp="1"/>
          </p:cNvSpPr>
          <p:nvPr>
            <p:ph idx="1"/>
          </p:nvPr>
        </p:nvSpPr>
        <p:spPr>
          <a:xfrm>
            <a:off x="838200" y="1274884"/>
            <a:ext cx="10515600" cy="5583115"/>
          </a:xfrm>
        </p:spPr>
        <p:txBody>
          <a:bodyPr>
            <a:normAutofit/>
          </a:bodyPr>
          <a:lstStyle/>
          <a:p>
            <a:pPr marL="0" indent="0" algn="ctr">
              <a:buNone/>
            </a:pPr>
            <a:r>
              <a:rPr lang="en-US" sz="3200" dirty="0"/>
              <a:t>Love does not act unbecomingly</a:t>
            </a:r>
          </a:p>
          <a:p>
            <a:pPr marL="0" indent="0" algn="ctr">
              <a:buNone/>
            </a:pPr>
            <a:r>
              <a:rPr lang="en-US" sz="3200" dirty="0" err="1"/>
              <a:t>aschemoneo</a:t>
            </a:r>
            <a:r>
              <a:rPr lang="en-US" sz="3200" dirty="0"/>
              <a:t> – unbecomingly, behave unseemly</a:t>
            </a:r>
          </a:p>
          <a:p>
            <a:pPr marL="0" indent="0" algn="ctr">
              <a:buNone/>
            </a:pPr>
            <a:r>
              <a:rPr lang="en-US" sz="3200" dirty="0"/>
              <a:t>To be unseemly, is used in 1 Corinthians 7:36, </a:t>
            </a:r>
          </a:p>
          <a:p>
            <a:pPr marL="0" indent="0" algn="ctr">
              <a:buNone/>
            </a:pPr>
            <a:r>
              <a:rPr lang="en-US" sz="3200" dirty="0"/>
              <a:t>“behave himself unseemly”, so as to run the risk of bringing</a:t>
            </a:r>
          </a:p>
          <a:p>
            <a:pPr marL="0" indent="0" algn="ctr">
              <a:buNone/>
            </a:pPr>
            <a:r>
              <a:rPr lang="en-US" sz="3200" dirty="0"/>
              <a:t> the virgin daughter into danger or disgrace, </a:t>
            </a:r>
          </a:p>
          <a:p>
            <a:pPr marL="0" indent="0" algn="ctr">
              <a:buNone/>
            </a:pPr>
            <a:r>
              <a:rPr lang="en-US" sz="3200" dirty="0"/>
              <a:t>in 13:5 “doth not behave itself unseemly”.</a:t>
            </a:r>
          </a:p>
          <a:p>
            <a:pPr marL="0" indent="0" algn="ctr">
              <a:buNone/>
            </a:pPr>
            <a:endParaRPr lang="en-US" sz="3200" dirty="0"/>
          </a:p>
        </p:txBody>
      </p:sp>
    </p:spTree>
    <p:extLst>
      <p:ext uri="{BB962C8B-B14F-4D97-AF65-F5344CB8AC3E}">
        <p14:creationId xmlns:p14="http://schemas.microsoft.com/office/powerpoint/2010/main" val="6327729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94204-931B-401C-A3C4-BE3AC07F14FE}"/>
              </a:ext>
            </a:extLst>
          </p:cNvPr>
          <p:cNvSpPr>
            <a:spLocks noGrp="1"/>
          </p:cNvSpPr>
          <p:nvPr>
            <p:ph type="title"/>
          </p:nvPr>
        </p:nvSpPr>
        <p:spPr>
          <a:xfrm>
            <a:off x="838200" y="365125"/>
            <a:ext cx="10515600" cy="733913"/>
          </a:xfrm>
        </p:spPr>
        <p:txBody>
          <a:bodyPr>
            <a:normAutofit/>
          </a:bodyPr>
          <a:lstStyle/>
          <a:p>
            <a:pPr algn="ctr"/>
            <a:r>
              <a:rPr lang="en-US" sz="3600" dirty="0"/>
              <a:t>Love – a more excellent way</a:t>
            </a:r>
          </a:p>
        </p:txBody>
      </p:sp>
      <p:sp>
        <p:nvSpPr>
          <p:cNvPr id="3" name="Content Placeholder 2">
            <a:extLst>
              <a:ext uri="{FF2B5EF4-FFF2-40B4-BE49-F238E27FC236}">
                <a16:creationId xmlns:a16="http://schemas.microsoft.com/office/drawing/2014/main" id="{EE463092-FED9-44C2-993F-E497DA4272E1}"/>
              </a:ext>
            </a:extLst>
          </p:cNvPr>
          <p:cNvSpPr>
            <a:spLocks noGrp="1"/>
          </p:cNvSpPr>
          <p:nvPr>
            <p:ph idx="1"/>
          </p:nvPr>
        </p:nvSpPr>
        <p:spPr>
          <a:xfrm>
            <a:off x="838200" y="1274884"/>
            <a:ext cx="10515600" cy="5583115"/>
          </a:xfrm>
        </p:spPr>
        <p:txBody>
          <a:bodyPr>
            <a:normAutofit/>
          </a:bodyPr>
          <a:lstStyle/>
          <a:p>
            <a:pPr marL="0" indent="0" algn="ctr">
              <a:buNone/>
            </a:pPr>
            <a:r>
              <a:rPr lang="en-US" sz="3200" dirty="0"/>
              <a:t>Love does not seek its own</a:t>
            </a:r>
          </a:p>
          <a:p>
            <a:pPr marL="0" indent="0" algn="ctr">
              <a:buNone/>
            </a:pPr>
            <a:r>
              <a:rPr lang="en-US" sz="3200" dirty="0" err="1"/>
              <a:t>zeteo</a:t>
            </a:r>
            <a:r>
              <a:rPr lang="en-US" sz="3200" dirty="0"/>
              <a:t> – signifies to seek, to seek for,</a:t>
            </a:r>
          </a:p>
          <a:p>
            <a:pPr marL="0" indent="0" algn="ctr">
              <a:buNone/>
            </a:pPr>
            <a:r>
              <a:rPr lang="en-US" sz="3200" dirty="0"/>
              <a:t>to seek or strive after, endeavor, to desire</a:t>
            </a:r>
          </a:p>
        </p:txBody>
      </p:sp>
    </p:spTree>
    <p:extLst>
      <p:ext uri="{BB962C8B-B14F-4D97-AF65-F5344CB8AC3E}">
        <p14:creationId xmlns:p14="http://schemas.microsoft.com/office/powerpoint/2010/main" val="25715484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94204-931B-401C-A3C4-BE3AC07F14FE}"/>
              </a:ext>
            </a:extLst>
          </p:cNvPr>
          <p:cNvSpPr>
            <a:spLocks noGrp="1"/>
          </p:cNvSpPr>
          <p:nvPr>
            <p:ph type="title"/>
          </p:nvPr>
        </p:nvSpPr>
        <p:spPr>
          <a:xfrm>
            <a:off x="838200" y="365125"/>
            <a:ext cx="10515600" cy="733913"/>
          </a:xfrm>
        </p:spPr>
        <p:txBody>
          <a:bodyPr>
            <a:normAutofit/>
          </a:bodyPr>
          <a:lstStyle/>
          <a:p>
            <a:pPr algn="ctr"/>
            <a:r>
              <a:rPr lang="en-US" sz="3600" dirty="0"/>
              <a:t>Love – a more excellent way</a:t>
            </a:r>
          </a:p>
        </p:txBody>
      </p:sp>
      <p:sp>
        <p:nvSpPr>
          <p:cNvPr id="3" name="Content Placeholder 2">
            <a:extLst>
              <a:ext uri="{FF2B5EF4-FFF2-40B4-BE49-F238E27FC236}">
                <a16:creationId xmlns:a16="http://schemas.microsoft.com/office/drawing/2014/main" id="{EE463092-FED9-44C2-993F-E497DA4272E1}"/>
              </a:ext>
            </a:extLst>
          </p:cNvPr>
          <p:cNvSpPr>
            <a:spLocks noGrp="1"/>
          </p:cNvSpPr>
          <p:nvPr>
            <p:ph idx="1"/>
          </p:nvPr>
        </p:nvSpPr>
        <p:spPr>
          <a:xfrm>
            <a:off x="838200" y="1274884"/>
            <a:ext cx="10515600" cy="5583115"/>
          </a:xfrm>
        </p:spPr>
        <p:txBody>
          <a:bodyPr>
            <a:normAutofit/>
          </a:bodyPr>
          <a:lstStyle/>
          <a:p>
            <a:pPr marL="0" indent="0" algn="ctr">
              <a:buNone/>
            </a:pPr>
            <a:r>
              <a:rPr lang="en-US" sz="3200" dirty="0"/>
              <a:t>Love is not provoked</a:t>
            </a:r>
          </a:p>
          <a:p>
            <a:pPr marL="0" indent="0" algn="ctr">
              <a:buNone/>
            </a:pPr>
            <a:r>
              <a:rPr lang="en-US" sz="3200" dirty="0" err="1"/>
              <a:t>paraxuno</a:t>
            </a:r>
            <a:r>
              <a:rPr lang="en-US" sz="3200" dirty="0"/>
              <a:t> – primarily to sharpen </a:t>
            </a:r>
          </a:p>
          <a:p>
            <a:pPr marL="0" indent="0" algn="ctr">
              <a:buNone/>
            </a:pPr>
            <a:r>
              <a:rPr lang="en-US" sz="3200" dirty="0"/>
              <a:t>is used metaphorically, signifying </a:t>
            </a:r>
          </a:p>
          <a:p>
            <a:pPr marL="0" indent="0" algn="ctr">
              <a:buNone/>
            </a:pPr>
            <a:r>
              <a:rPr lang="en-US" sz="3200" dirty="0"/>
              <a:t>to rouse to anger, to provoke.</a:t>
            </a:r>
          </a:p>
          <a:p>
            <a:pPr marL="0" indent="0" algn="ctr">
              <a:buNone/>
            </a:pPr>
            <a:r>
              <a:rPr lang="en-US" sz="3200" dirty="0"/>
              <a:t>In 1 Cor. 13:5 the word easily in the AV</a:t>
            </a:r>
          </a:p>
          <a:p>
            <a:pPr marL="0" indent="0" algn="ctr">
              <a:buNone/>
            </a:pPr>
            <a:r>
              <a:rPr lang="en-US" sz="3200" dirty="0"/>
              <a:t>represents no word in the original.</a:t>
            </a:r>
          </a:p>
          <a:p>
            <a:pPr marL="0" indent="0" algn="ctr">
              <a:buNone/>
            </a:pPr>
            <a:endParaRPr lang="en-US" sz="3200" dirty="0"/>
          </a:p>
        </p:txBody>
      </p:sp>
    </p:spTree>
    <p:extLst>
      <p:ext uri="{BB962C8B-B14F-4D97-AF65-F5344CB8AC3E}">
        <p14:creationId xmlns:p14="http://schemas.microsoft.com/office/powerpoint/2010/main" val="36397684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94204-931B-401C-A3C4-BE3AC07F14FE}"/>
              </a:ext>
            </a:extLst>
          </p:cNvPr>
          <p:cNvSpPr>
            <a:spLocks noGrp="1"/>
          </p:cNvSpPr>
          <p:nvPr>
            <p:ph type="title"/>
          </p:nvPr>
        </p:nvSpPr>
        <p:spPr>
          <a:xfrm>
            <a:off x="838200" y="365125"/>
            <a:ext cx="10515600" cy="733913"/>
          </a:xfrm>
        </p:spPr>
        <p:txBody>
          <a:bodyPr>
            <a:normAutofit/>
          </a:bodyPr>
          <a:lstStyle/>
          <a:p>
            <a:pPr algn="ctr"/>
            <a:r>
              <a:rPr lang="en-US" sz="3600" dirty="0"/>
              <a:t>Love – a more excellent way</a:t>
            </a:r>
          </a:p>
        </p:txBody>
      </p:sp>
      <p:sp>
        <p:nvSpPr>
          <p:cNvPr id="3" name="Content Placeholder 2">
            <a:extLst>
              <a:ext uri="{FF2B5EF4-FFF2-40B4-BE49-F238E27FC236}">
                <a16:creationId xmlns:a16="http://schemas.microsoft.com/office/drawing/2014/main" id="{EE463092-FED9-44C2-993F-E497DA4272E1}"/>
              </a:ext>
            </a:extLst>
          </p:cNvPr>
          <p:cNvSpPr>
            <a:spLocks noGrp="1"/>
          </p:cNvSpPr>
          <p:nvPr>
            <p:ph idx="1"/>
          </p:nvPr>
        </p:nvSpPr>
        <p:spPr>
          <a:xfrm>
            <a:off x="838200" y="1274884"/>
            <a:ext cx="10515600" cy="5583115"/>
          </a:xfrm>
        </p:spPr>
        <p:txBody>
          <a:bodyPr>
            <a:normAutofit/>
          </a:bodyPr>
          <a:lstStyle/>
          <a:p>
            <a:pPr marL="0" indent="0" algn="ctr">
              <a:buNone/>
            </a:pPr>
            <a:r>
              <a:rPr lang="en-US" sz="3200" dirty="0"/>
              <a:t>Love does not take into account a wrong suffered</a:t>
            </a:r>
          </a:p>
          <a:p>
            <a:pPr marL="0" indent="0" algn="ctr">
              <a:buNone/>
            </a:pPr>
            <a:r>
              <a:rPr lang="en-US" sz="3200" dirty="0" err="1"/>
              <a:t>logizomai</a:t>
            </a:r>
            <a:r>
              <a:rPr lang="en-US" sz="3200" dirty="0"/>
              <a:t> – to reckon, is rendered to think.</a:t>
            </a:r>
          </a:p>
          <a:p>
            <a:pPr marL="0" indent="0" algn="ctr">
              <a:buNone/>
            </a:pPr>
            <a:r>
              <a:rPr lang="en-US" sz="3200" dirty="0"/>
              <a:t>1 Cor. 13:5 AV “thinketh no evil”, love does not reckon</a:t>
            </a:r>
          </a:p>
          <a:p>
            <a:pPr marL="0" indent="0" algn="ctr">
              <a:buNone/>
            </a:pPr>
            <a:r>
              <a:rPr lang="en-US" sz="3200" dirty="0"/>
              <a:t> or calculatingly consider the evil done to it. </a:t>
            </a:r>
          </a:p>
          <a:p>
            <a:pPr marL="0" indent="0" algn="ctr">
              <a:buNone/>
            </a:pPr>
            <a:endParaRPr lang="en-US" sz="3200" dirty="0"/>
          </a:p>
        </p:txBody>
      </p:sp>
    </p:spTree>
    <p:extLst>
      <p:ext uri="{BB962C8B-B14F-4D97-AF65-F5344CB8AC3E}">
        <p14:creationId xmlns:p14="http://schemas.microsoft.com/office/powerpoint/2010/main" val="7828507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94204-931B-401C-A3C4-BE3AC07F14FE}"/>
              </a:ext>
            </a:extLst>
          </p:cNvPr>
          <p:cNvSpPr>
            <a:spLocks noGrp="1"/>
          </p:cNvSpPr>
          <p:nvPr>
            <p:ph type="title"/>
          </p:nvPr>
        </p:nvSpPr>
        <p:spPr>
          <a:xfrm>
            <a:off x="838200" y="365125"/>
            <a:ext cx="10515600" cy="733913"/>
          </a:xfrm>
        </p:spPr>
        <p:txBody>
          <a:bodyPr>
            <a:normAutofit/>
          </a:bodyPr>
          <a:lstStyle/>
          <a:p>
            <a:pPr algn="ctr"/>
            <a:r>
              <a:rPr lang="en-US" sz="3600" dirty="0"/>
              <a:t>Love – a more excellent way</a:t>
            </a:r>
          </a:p>
        </p:txBody>
      </p:sp>
      <p:sp>
        <p:nvSpPr>
          <p:cNvPr id="3" name="Content Placeholder 2">
            <a:extLst>
              <a:ext uri="{FF2B5EF4-FFF2-40B4-BE49-F238E27FC236}">
                <a16:creationId xmlns:a16="http://schemas.microsoft.com/office/drawing/2014/main" id="{EE463092-FED9-44C2-993F-E497DA4272E1}"/>
              </a:ext>
            </a:extLst>
          </p:cNvPr>
          <p:cNvSpPr>
            <a:spLocks noGrp="1"/>
          </p:cNvSpPr>
          <p:nvPr>
            <p:ph idx="1"/>
          </p:nvPr>
        </p:nvSpPr>
        <p:spPr>
          <a:xfrm>
            <a:off x="838200" y="1274884"/>
            <a:ext cx="10515600" cy="5583115"/>
          </a:xfrm>
        </p:spPr>
        <p:txBody>
          <a:bodyPr>
            <a:normAutofit/>
          </a:bodyPr>
          <a:lstStyle/>
          <a:p>
            <a:pPr marL="0" indent="0" algn="ctr">
              <a:buNone/>
            </a:pPr>
            <a:r>
              <a:rPr lang="en-US" sz="3200" dirty="0"/>
              <a:t>Love does not rejoice in unrighteousness</a:t>
            </a:r>
          </a:p>
          <a:p>
            <a:pPr marL="0" indent="0" algn="ctr">
              <a:buNone/>
            </a:pPr>
            <a:r>
              <a:rPr lang="en-US" sz="3200" dirty="0" err="1"/>
              <a:t>chairo</a:t>
            </a:r>
            <a:r>
              <a:rPr lang="en-US" sz="3200" dirty="0"/>
              <a:t> – to rejoice</a:t>
            </a:r>
          </a:p>
          <a:p>
            <a:pPr marL="0" indent="0" algn="ctr">
              <a:buNone/>
            </a:pPr>
            <a:r>
              <a:rPr lang="en-US" sz="3200" dirty="0" err="1"/>
              <a:t>adikia</a:t>
            </a:r>
            <a:r>
              <a:rPr lang="en-US" sz="3200" dirty="0"/>
              <a:t> – denotes unrighteousness, lit. </a:t>
            </a:r>
            <a:r>
              <a:rPr lang="en-US" sz="3200" dirty="0" err="1"/>
              <a:t>unrightness</a:t>
            </a:r>
            <a:r>
              <a:rPr lang="en-US" sz="3200" dirty="0"/>
              <a:t>, </a:t>
            </a:r>
          </a:p>
          <a:p>
            <a:pPr marL="0" indent="0" algn="ctr">
              <a:buNone/>
            </a:pPr>
            <a:r>
              <a:rPr lang="en-US" sz="3200" dirty="0"/>
              <a:t>a condition of not being right, whether with God, </a:t>
            </a:r>
          </a:p>
          <a:p>
            <a:pPr marL="0" indent="0" algn="ctr">
              <a:buNone/>
            </a:pPr>
            <a:r>
              <a:rPr lang="en-US" sz="3200" dirty="0"/>
              <a:t>according to the standard of His holiness and </a:t>
            </a:r>
          </a:p>
          <a:p>
            <a:pPr marL="0" indent="0" algn="ctr">
              <a:buNone/>
            </a:pPr>
            <a:r>
              <a:rPr lang="en-US" sz="3200" dirty="0"/>
              <a:t>righteousness, or with man, according to the standard </a:t>
            </a:r>
          </a:p>
          <a:p>
            <a:pPr marL="0" indent="0" algn="ctr">
              <a:buNone/>
            </a:pPr>
            <a:r>
              <a:rPr lang="en-US" sz="3200" dirty="0"/>
              <a:t>of what man knows to be right by his conscience.</a:t>
            </a:r>
          </a:p>
        </p:txBody>
      </p:sp>
    </p:spTree>
    <p:extLst>
      <p:ext uri="{BB962C8B-B14F-4D97-AF65-F5344CB8AC3E}">
        <p14:creationId xmlns:p14="http://schemas.microsoft.com/office/powerpoint/2010/main" val="4884885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94204-931B-401C-A3C4-BE3AC07F14FE}"/>
              </a:ext>
            </a:extLst>
          </p:cNvPr>
          <p:cNvSpPr>
            <a:spLocks noGrp="1"/>
          </p:cNvSpPr>
          <p:nvPr>
            <p:ph type="title"/>
          </p:nvPr>
        </p:nvSpPr>
        <p:spPr>
          <a:xfrm>
            <a:off x="838200" y="365125"/>
            <a:ext cx="10515600" cy="733913"/>
          </a:xfrm>
        </p:spPr>
        <p:txBody>
          <a:bodyPr>
            <a:normAutofit/>
          </a:bodyPr>
          <a:lstStyle/>
          <a:p>
            <a:pPr algn="ctr"/>
            <a:r>
              <a:rPr lang="en-US" sz="3600" dirty="0"/>
              <a:t>Love – a more excellent way</a:t>
            </a:r>
          </a:p>
        </p:txBody>
      </p:sp>
      <p:sp>
        <p:nvSpPr>
          <p:cNvPr id="3" name="Content Placeholder 2">
            <a:extLst>
              <a:ext uri="{FF2B5EF4-FFF2-40B4-BE49-F238E27FC236}">
                <a16:creationId xmlns:a16="http://schemas.microsoft.com/office/drawing/2014/main" id="{EE463092-FED9-44C2-993F-E497DA4272E1}"/>
              </a:ext>
            </a:extLst>
          </p:cNvPr>
          <p:cNvSpPr>
            <a:spLocks noGrp="1"/>
          </p:cNvSpPr>
          <p:nvPr>
            <p:ph idx="1"/>
          </p:nvPr>
        </p:nvSpPr>
        <p:spPr>
          <a:xfrm>
            <a:off x="838200" y="1274884"/>
            <a:ext cx="10515600" cy="5583115"/>
          </a:xfrm>
        </p:spPr>
        <p:txBody>
          <a:bodyPr>
            <a:normAutofit/>
          </a:bodyPr>
          <a:lstStyle/>
          <a:p>
            <a:pPr marL="0" indent="0" algn="ctr">
              <a:buNone/>
            </a:pPr>
            <a:r>
              <a:rPr lang="en-US" sz="3200" dirty="0"/>
              <a:t>Love rejoices with the truth</a:t>
            </a:r>
          </a:p>
          <a:p>
            <a:pPr marL="0" indent="0" algn="ctr">
              <a:buNone/>
            </a:pPr>
            <a:r>
              <a:rPr lang="en-US" sz="3200" dirty="0" err="1"/>
              <a:t>sunchairo</a:t>
            </a:r>
            <a:r>
              <a:rPr lang="en-US" sz="3200" dirty="0"/>
              <a:t> – to rejoice with, in the </a:t>
            </a:r>
          </a:p>
          <a:p>
            <a:pPr marL="0" indent="0" algn="ctr">
              <a:buNone/>
            </a:pPr>
            <a:r>
              <a:rPr lang="en-US" sz="3200" dirty="0"/>
              <a:t>triumph of the truth, 1 Cor. 13:6.</a:t>
            </a:r>
          </a:p>
          <a:p>
            <a:pPr marL="0" indent="0" algn="ctr">
              <a:buNone/>
            </a:pPr>
            <a:r>
              <a:rPr lang="en-US" sz="3200" dirty="0" err="1"/>
              <a:t>aletheia</a:t>
            </a:r>
            <a:r>
              <a:rPr lang="en-US" sz="3200" dirty="0"/>
              <a:t> – truth, is used objectively, signifying “the </a:t>
            </a:r>
          </a:p>
          <a:p>
            <a:pPr marL="0" indent="0" algn="ctr">
              <a:buNone/>
            </a:pPr>
            <a:r>
              <a:rPr lang="en-US" sz="3200" dirty="0"/>
              <a:t>reality lying at the basis of an appearance; the </a:t>
            </a:r>
          </a:p>
          <a:p>
            <a:pPr marL="0" indent="0" algn="ctr">
              <a:buNone/>
            </a:pPr>
            <a:r>
              <a:rPr lang="en-US" sz="3200" dirty="0"/>
              <a:t>manifested, veritable essence of a matter.</a:t>
            </a:r>
          </a:p>
          <a:p>
            <a:pPr marL="0" indent="0" algn="ctr">
              <a:buNone/>
            </a:pPr>
            <a:r>
              <a:rPr lang="en-US" sz="3200" dirty="0"/>
              <a:t>Used subjectively, truthfulness, truth, not merely verbal, </a:t>
            </a:r>
          </a:p>
          <a:p>
            <a:pPr marL="0" indent="0" algn="ctr">
              <a:buNone/>
            </a:pPr>
            <a:r>
              <a:rPr lang="en-US" sz="3200" dirty="0"/>
              <a:t>but sincerity and integrity of character.</a:t>
            </a:r>
          </a:p>
        </p:txBody>
      </p:sp>
    </p:spTree>
    <p:extLst>
      <p:ext uri="{BB962C8B-B14F-4D97-AF65-F5344CB8AC3E}">
        <p14:creationId xmlns:p14="http://schemas.microsoft.com/office/powerpoint/2010/main" val="16190404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94204-931B-401C-A3C4-BE3AC07F14FE}"/>
              </a:ext>
            </a:extLst>
          </p:cNvPr>
          <p:cNvSpPr>
            <a:spLocks noGrp="1"/>
          </p:cNvSpPr>
          <p:nvPr>
            <p:ph type="title"/>
          </p:nvPr>
        </p:nvSpPr>
        <p:spPr>
          <a:xfrm>
            <a:off x="838200" y="365125"/>
            <a:ext cx="10515600" cy="733913"/>
          </a:xfrm>
        </p:spPr>
        <p:txBody>
          <a:bodyPr>
            <a:normAutofit/>
          </a:bodyPr>
          <a:lstStyle/>
          <a:p>
            <a:pPr algn="ctr"/>
            <a:r>
              <a:rPr lang="en-US" sz="3600" dirty="0"/>
              <a:t>Love – a more excellent way</a:t>
            </a:r>
          </a:p>
        </p:txBody>
      </p:sp>
      <p:sp>
        <p:nvSpPr>
          <p:cNvPr id="3" name="Content Placeholder 2">
            <a:extLst>
              <a:ext uri="{FF2B5EF4-FFF2-40B4-BE49-F238E27FC236}">
                <a16:creationId xmlns:a16="http://schemas.microsoft.com/office/drawing/2014/main" id="{EE463092-FED9-44C2-993F-E497DA4272E1}"/>
              </a:ext>
            </a:extLst>
          </p:cNvPr>
          <p:cNvSpPr>
            <a:spLocks noGrp="1"/>
          </p:cNvSpPr>
          <p:nvPr>
            <p:ph idx="1"/>
          </p:nvPr>
        </p:nvSpPr>
        <p:spPr>
          <a:xfrm>
            <a:off x="838200" y="1274884"/>
            <a:ext cx="10515600" cy="5583115"/>
          </a:xfrm>
        </p:spPr>
        <p:txBody>
          <a:bodyPr>
            <a:normAutofit/>
          </a:bodyPr>
          <a:lstStyle/>
          <a:p>
            <a:pPr marL="0" indent="0" algn="ctr">
              <a:buNone/>
            </a:pPr>
            <a:r>
              <a:rPr lang="en-US" sz="3200" dirty="0"/>
              <a:t>Love bears all things</a:t>
            </a:r>
          </a:p>
          <a:p>
            <a:pPr marL="0" indent="0" algn="ctr">
              <a:buNone/>
            </a:pPr>
            <a:r>
              <a:rPr lang="en-US" sz="3200" dirty="0" err="1"/>
              <a:t>stego</a:t>
            </a:r>
            <a:r>
              <a:rPr lang="en-US" sz="3200" dirty="0"/>
              <a:t> – primarily to protect or preserve by covering,</a:t>
            </a:r>
          </a:p>
          <a:p>
            <a:pPr marL="0" indent="0" algn="ctr">
              <a:buNone/>
            </a:pPr>
            <a:r>
              <a:rPr lang="en-US" sz="3200" dirty="0"/>
              <a:t> hence means to keep off something which threatens,</a:t>
            </a:r>
          </a:p>
          <a:p>
            <a:pPr marL="0" indent="0" algn="ctr">
              <a:buNone/>
            </a:pPr>
            <a:r>
              <a:rPr lang="en-US" sz="3200" dirty="0"/>
              <a:t> to bear up against, to hold out against, and </a:t>
            </a:r>
          </a:p>
          <a:p>
            <a:pPr marL="0" indent="0" algn="ctr">
              <a:buNone/>
            </a:pPr>
            <a:r>
              <a:rPr lang="en-US" sz="3200" dirty="0"/>
              <a:t>so to endure, bear, forbear. The idea of supporting</a:t>
            </a:r>
          </a:p>
          <a:p>
            <a:pPr marL="0" indent="0" algn="ctr">
              <a:buNone/>
            </a:pPr>
            <a:r>
              <a:rPr lang="en-US" sz="3200" dirty="0"/>
              <a:t> what is placed upon a thing is prominent.</a:t>
            </a:r>
          </a:p>
          <a:p>
            <a:pPr marL="0" indent="0" algn="ctr">
              <a:buNone/>
            </a:pPr>
            <a:endParaRPr lang="en-US" sz="3200" dirty="0"/>
          </a:p>
          <a:p>
            <a:pPr marL="0" indent="0" algn="ctr">
              <a:buNone/>
            </a:pPr>
            <a:r>
              <a:rPr lang="en-US" sz="3200" dirty="0"/>
              <a:t>Endures wrongs and evils and covers them. The</a:t>
            </a:r>
          </a:p>
          <a:p>
            <a:pPr marL="0" indent="0" algn="ctr">
              <a:buNone/>
            </a:pPr>
            <a:r>
              <a:rPr lang="en-US" sz="3200" dirty="0"/>
              <a:t>opposite attitude of the world.</a:t>
            </a:r>
          </a:p>
        </p:txBody>
      </p:sp>
    </p:spTree>
    <p:extLst>
      <p:ext uri="{BB962C8B-B14F-4D97-AF65-F5344CB8AC3E}">
        <p14:creationId xmlns:p14="http://schemas.microsoft.com/office/powerpoint/2010/main" val="25628863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94204-931B-401C-A3C4-BE3AC07F14FE}"/>
              </a:ext>
            </a:extLst>
          </p:cNvPr>
          <p:cNvSpPr>
            <a:spLocks noGrp="1"/>
          </p:cNvSpPr>
          <p:nvPr>
            <p:ph type="title"/>
          </p:nvPr>
        </p:nvSpPr>
        <p:spPr>
          <a:xfrm>
            <a:off x="838200" y="365125"/>
            <a:ext cx="10515600" cy="733913"/>
          </a:xfrm>
        </p:spPr>
        <p:txBody>
          <a:bodyPr>
            <a:normAutofit/>
          </a:bodyPr>
          <a:lstStyle/>
          <a:p>
            <a:pPr algn="ctr"/>
            <a:r>
              <a:rPr lang="en-US" sz="3600" dirty="0"/>
              <a:t>Love – a more excellent way</a:t>
            </a:r>
          </a:p>
        </p:txBody>
      </p:sp>
      <p:sp>
        <p:nvSpPr>
          <p:cNvPr id="3" name="Content Placeholder 2">
            <a:extLst>
              <a:ext uri="{FF2B5EF4-FFF2-40B4-BE49-F238E27FC236}">
                <a16:creationId xmlns:a16="http://schemas.microsoft.com/office/drawing/2014/main" id="{EE463092-FED9-44C2-993F-E497DA4272E1}"/>
              </a:ext>
            </a:extLst>
          </p:cNvPr>
          <p:cNvSpPr>
            <a:spLocks noGrp="1"/>
          </p:cNvSpPr>
          <p:nvPr>
            <p:ph idx="1"/>
          </p:nvPr>
        </p:nvSpPr>
        <p:spPr>
          <a:xfrm>
            <a:off x="838200" y="1274884"/>
            <a:ext cx="10515600" cy="5583115"/>
          </a:xfrm>
        </p:spPr>
        <p:txBody>
          <a:bodyPr>
            <a:normAutofit/>
          </a:bodyPr>
          <a:lstStyle/>
          <a:p>
            <a:pPr marL="0" indent="0" algn="ctr">
              <a:buNone/>
            </a:pPr>
            <a:r>
              <a:rPr lang="en-US" sz="3200" dirty="0"/>
              <a:t>Love bears all things</a:t>
            </a:r>
          </a:p>
          <a:p>
            <a:pPr marL="0" indent="0" algn="ctr">
              <a:buNone/>
            </a:pPr>
            <a:r>
              <a:rPr lang="en-US" sz="3200" dirty="0">
                <a:solidFill>
                  <a:srgbClr val="FF0000"/>
                </a:solidFill>
              </a:rPr>
              <a:t>1 Corinthians 9:11-12</a:t>
            </a:r>
          </a:p>
          <a:p>
            <a:pPr marL="0" indent="0" algn="ctr">
              <a:buNone/>
            </a:pPr>
            <a:r>
              <a:rPr lang="en-US" sz="3200" dirty="0"/>
              <a:t>11 If we sowed spiritual things in you, is it too much if we reap material things from you? 12 If others share the right over you, do we not more? Nevertheless, we did not use this right, but we endure all things so that we will cause no hindrance to the gospel of Christ. </a:t>
            </a:r>
          </a:p>
          <a:p>
            <a:pPr marL="0" indent="0" algn="ctr">
              <a:buNone/>
            </a:pPr>
            <a:endParaRPr lang="en-US" sz="3200" dirty="0"/>
          </a:p>
        </p:txBody>
      </p:sp>
    </p:spTree>
    <p:extLst>
      <p:ext uri="{BB962C8B-B14F-4D97-AF65-F5344CB8AC3E}">
        <p14:creationId xmlns:p14="http://schemas.microsoft.com/office/powerpoint/2010/main" val="13300112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94204-931B-401C-A3C4-BE3AC07F14FE}"/>
              </a:ext>
            </a:extLst>
          </p:cNvPr>
          <p:cNvSpPr>
            <a:spLocks noGrp="1"/>
          </p:cNvSpPr>
          <p:nvPr>
            <p:ph type="title"/>
          </p:nvPr>
        </p:nvSpPr>
        <p:spPr>
          <a:xfrm>
            <a:off x="838200" y="365125"/>
            <a:ext cx="10515600" cy="733913"/>
          </a:xfrm>
        </p:spPr>
        <p:txBody>
          <a:bodyPr>
            <a:normAutofit/>
          </a:bodyPr>
          <a:lstStyle/>
          <a:p>
            <a:pPr algn="ctr"/>
            <a:r>
              <a:rPr lang="en-US" sz="3600" dirty="0"/>
              <a:t>Love – a more excellent way</a:t>
            </a:r>
          </a:p>
        </p:txBody>
      </p:sp>
      <p:sp>
        <p:nvSpPr>
          <p:cNvPr id="3" name="Content Placeholder 2">
            <a:extLst>
              <a:ext uri="{FF2B5EF4-FFF2-40B4-BE49-F238E27FC236}">
                <a16:creationId xmlns:a16="http://schemas.microsoft.com/office/drawing/2014/main" id="{EE463092-FED9-44C2-993F-E497DA4272E1}"/>
              </a:ext>
            </a:extLst>
          </p:cNvPr>
          <p:cNvSpPr>
            <a:spLocks noGrp="1"/>
          </p:cNvSpPr>
          <p:nvPr>
            <p:ph idx="1"/>
          </p:nvPr>
        </p:nvSpPr>
        <p:spPr>
          <a:xfrm>
            <a:off x="838200" y="1274884"/>
            <a:ext cx="10515600" cy="5583115"/>
          </a:xfrm>
        </p:spPr>
        <p:txBody>
          <a:bodyPr>
            <a:normAutofit/>
          </a:bodyPr>
          <a:lstStyle/>
          <a:p>
            <a:pPr marL="0" indent="0" algn="ctr">
              <a:buNone/>
            </a:pPr>
            <a:r>
              <a:rPr lang="en-US" sz="3200" dirty="0"/>
              <a:t>Love bears all things</a:t>
            </a:r>
          </a:p>
          <a:p>
            <a:pPr marL="0" indent="0" algn="ctr">
              <a:buNone/>
            </a:pPr>
            <a:r>
              <a:rPr lang="en-US" sz="3200" dirty="0">
                <a:solidFill>
                  <a:srgbClr val="FF0000"/>
                </a:solidFill>
              </a:rPr>
              <a:t>1 Thessalonians 3:1</a:t>
            </a:r>
          </a:p>
          <a:p>
            <a:pPr marL="0" indent="0" algn="ctr">
              <a:buNone/>
            </a:pPr>
            <a:r>
              <a:rPr lang="en-US" sz="3200" dirty="0"/>
              <a:t>1 Therefore when we could endure it no longer, we thought it best to be left behind at Athens alone, </a:t>
            </a:r>
          </a:p>
        </p:txBody>
      </p:sp>
    </p:spTree>
    <p:extLst>
      <p:ext uri="{BB962C8B-B14F-4D97-AF65-F5344CB8AC3E}">
        <p14:creationId xmlns:p14="http://schemas.microsoft.com/office/powerpoint/2010/main" val="32919839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94204-931B-401C-A3C4-BE3AC07F14FE}"/>
              </a:ext>
            </a:extLst>
          </p:cNvPr>
          <p:cNvSpPr>
            <a:spLocks noGrp="1"/>
          </p:cNvSpPr>
          <p:nvPr>
            <p:ph type="title"/>
          </p:nvPr>
        </p:nvSpPr>
        <p:spPr>
          <a:xfrm>
            <a:off x="838200" y="365125"/>
            <a:ext cx="10515600" cy="733913"/>
          </a:xfrm>
        </p:spPr>
        <p:txBody>
          <a:bodyPr>
            <a:normAutofit/>
          </a:bodyPr>
          <a:lstStyle/>
          <a:p>
            <a:pPr algn="ctr"/>
            <a:r>
              <a:rPr lang="en-US" sz="3600" dirty="0"/>
              <a:t>Love – a more excellent way</a:t>
            </a:r>
          </a:p>
        </p:txBody>
      </p:sp>
      <p:sp>
        <p:nvSpPr>
          <p:cNvPr id="3" name="Content Placeholder 2">
            <a:extLst>
              <a:ext uri="{FF2B5EF4-FFF2-40B4-BE49-F238E27FC236}">
                <a16:creationId xmlns:a16="http://schemas.microsoft.com/office/drawing/2014/main" id="{EE463092-FED9-44C2-993F-E497DA4272E1}"/>
              </a:ext>
            </a:extLst>
          </p:cNvPr>
          <p:cNvSpPr>
            <a:spLocks noGrp="1"/>
          </p:cNvSpPr>
          <p:nvPr>
            <p:ph idx="1"/>
          </p:nvPr>
        </p:nvSpPr>
        <p:spPr>
          <a:xfrm>
            <a:off x="838200" y="1274884"/>
            <a:ext cx="10515600" cy="5583115"/>
          </a:xfrm>
        </p:spPr>
        <p:txBody>
          <a:bodyPr>
            <a:normAutofit/>
          </a:bodyPr>
          <a:lstStyle/>
          <a:p>
            <a:pPr marL="0" indent="0" algn="ctr">
              <a:buNone/>
            </a:pPr>
            <a:r>
              <a:rPr lang="en-US" sz="3200" dirty="0"/>
              <a:t>Love bears all things</a:t>
            </a:r>
          </a:p>
          <a:p>
            <a:pPr marL="0" indent="0" algn="ctr">
              <a:buNone/>
            </a:pPr>
            <a:r>
              <a:rPr lang="en-US" sz="3200" dirty="0">
                <a:solidFill>
                  <a:srgbClr val="FF0000"/>
                </a:solidFill>
              </a:rPr>
              <a:t>1 Thessalonians 3:5</a:t>
            </a:r>
          </a:p>
          <a:p>
            <a:pPr marL="0" indent="0" algn="ctr">
              <a:buNone/>
            </a:pPr>
            <a:r>
              <a:rPr lang="en-US" sz="3200" dirty="0"/>
              <a:t>5 For this reason, when I could endure it no longer, I also sent to find out about your faith, for fear that the tempter might have tempted you, and our labor would be in vain. </a:t>
            </a:r>
          </a:p>
        </p:txBody>
      </p:sp>
    </p:spTree>
    <p:extLst>
      <p:ext uri="{BB962C8B-B14F-4D97-AF65-F5344CB8AC3E}">
        <p14:creationId xmlns:p14="http://schemas.microsoft.com/office/powerpoint/2010/main" val="4884809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94204-931B-401C-A3C4-BE3AC07F14FE}"/>
              </a:ext>
            </a:extLst>
          </p:cNvPr>
          <p:cNvSpPr>
            <a:spLocks noGrp="1"/>
          </p:cNvSpPr>
          <p:nvPr>
            <p:ph type="title"/>
          </p:nvPr>
        </p:nvSpPr>
        <p:spPr>
          <a:xfrm>
            <a:off x="838200" y="365125"/>
            <a:ext cx="10515600" cy="733913"/>
          </a:xfrm>
        </p:spPr>
        <p:txBody>
          <a:bodyPr>
            <a:normAutofit/>
          </a:bodyPr>
          <a:lstStyle/>
          <a:p>
            <a:pPr algn="ctr"/>
            <a:r>
              <a:rPr lang="en-US" sz="3600" dirty="0"/>
              <a:t>I show you a still more excellent way – Love </a:t>
            </a:r>
          </a:p>
        </p:txBody>
      </p:sp>
      <p:sp>
        <p:nvSpPr>
          <p:cNvPr id="3" name="Content Placeholder 2">
            <a:extLst>
              <a:ext uri="{FF2B5EF4-FFF2-40B4-BE49-F238E27FC236}">
                <a16:creationId xmlns:a16="http://schemas.microsoft.com/office/drawing/2014/main" id="{EE463092-FED9-44C2-993F-E497DA4272E1}"/>
              </a:ext>
            </a:extLst>
          </p:cNvPr>
          <p:cNvSpPr>
            <a:spLocks noGrp="1"/>
          </p:cNvSpPr>
          <p:nvPr>
            <p:ph idx="1"/>
          </p:nvPr>
        </p:nvSpPr>
        <p:spPr>
          <a:xfrm>
            <a:off x="838200" y="1274884"/>
            <a:ext cx="10515600" cy="5583115"/>
          </a:xfrm>
        </p:spPr>
        <p:txBody>
          <a:bodyPr>
            <a:normAutofit/>
          </a:bodyPr>
          <a:lstStyle/>
          <a:p>
            <a:pPr marL="0" indent="0" algn="ctr">
              <a:buNone/>
            </a:pPr>
            <a:endParaRPr lang="en-US" sz="3200" dirty="0"/>
          </a:p>
          <a:p>
            <a:pPr marL="0" indent="0" algn="ctr">
              <a:buNone/>
            </a:pPr>
            <a:r>
              <a:rPr lang="en-US" sz="3200" dirty="0">
                <a:solidFill>
                  <a:srgbClr val="FF0000"/>
                </a:solidFill>
              </a:rPr>
              <a:t>1 Corinthians 12:31</a:t>
            </a:r>
          </a:p>
          <a:p>
            <a:pPr marL="0" indent="0" algn="ctr">
              <a:buNone/>
            </a:pPr>
            <a:r>
              <a:rPr lang="en-US" sz="3200" dirty="0"/>
              <a:t>31 But earnestly desire the greater gifts.  And I show you a still more excellent way.</a:t>
            </a:r>
          </a:p>
          <a:p>
            <a:pPr marL="0" indent="0" algn="ctr">
              <a:buNone/>
            </a:pPr>
            <a:endParaRPr lang="en-US" sz="3200" dirty="0"/>
          </a:p>
          <a:p>
            <a:pPr marL="0" indent="0" algn="ctr">
              <a:buNone/>
            </a:pPr>
            <a:endParaRPr lang="en-US" sz="3200" dirty="0"/>
          </a:p>
        </p:txBody>
      </p:sp>
    </p:spTree>
    <p:extLst>
      <p:ext uri="{BB962C8B-B14F-4D97-AF65-F5344CB8AC3E}">
        <p14:creationId xmlns:p14="http://schemas.microsoft.com/office/powerpoint/2010/main" val="39078321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94204-931B-401C-A3C4-BE3AC07F14FE}"/>
              </a:ext>
            </a:extLst>
          </p:cNvPr>
          <p:cNvSpPr>
            <a:spLocks noGrp="1"/>
          </p:cNvSpPr>
          <p:nvPr>
            <p:ph type="title"/>
          </p:nvPr>
        </p:nvSpPr>
        <p:spPr>
          <a:xfrm>
            <a:off x="838200" y="365125"/>
            <a:ext cx="10515600" cy="733913"/>
          </a:xfrm>
        </p:spPr>
        <p:txBody>
          <a:bodyPr>
            <a:normAutofit/>
          </a:bodyPr>
          <a:lstStyle/>
          <a:p>
            <a:pPr algn="ctr"/>
            <a:r>
              <a:rPr lang="en-US" sz="3600" dirty="0"/>
              <a:t>Love – a more excellent way</a:t>
            </a:r>
          </a:p>
        </p:txBody>
      </p:sp>
      <p:sp>
        <p:nvSpPr>
          <p:cNvPr id="3" name="Content Placeholder 2">
            <a:extLst>
              <a:ext uri="{FF2B5EF4-FFF2-40B4-BE49-F238E27FC236}">
                <a16:creationId xmlns:a16="http://schemas.microsoft.com/office/drawing/2014/main" id="{EE463092-FED9-44C2-993F-E497DA4272E1}"/>
              </a:ext>
            </a:extLst>
          </p:cNvPr>
          <p:cNvSpPr>
            <a:spLocks noGrp="1"/>
          </p:cNvSpPr>
          <p:nvPr>
            <p:ph idx="1"/>
          </p:nvPr>
        </p:nvSpPr>
        <p:spPr>
          <a:xfrm>
            <a:off x="838200" y="1274884"/>
            <a:ext cx="10515600" cy="5583115"/>
          </a:xfrm>
        </p:spPr>
        <p:txBody>
          <a:bodyPr>
            <a:normAutofit lnSpcReduction="10000"/>
          </a:bodyPr>
          <a:lstStyle/>
          <a:p>
            <a:pPr marL="0" indent="0" algn="ctr">
              <a:buNone/>
            </a:pPr>
            <a:r>
              <a:rPr lang="en-US" sz="3200" dirty="0"/>
              <a:t>Love believes all things</a:t>
            </a:r>
          </a:p>
          <a:p>
            <a:pPr marL="0" indent="0" algn="ctr">
              <a:buNone/>
            </a:pPr>
            <a:r>
              <a:rPr lang="en-US" sz="3200" dirty="0" err="1"/>
              <a:t>pisteuo</a:t>
            </a:r>
            <a:r>
              <a:rPr lang="en-US" sz="3200" dirty="0"/>
              <a:t> – to believe, also to be persuaded of, and  hence, </a:t>
            </a:r>
          </a:p>
          <a:p>
            <a:pPr marL="0" indent="0" algn="ctr">
              <a:buNone/>
            </a:pPr>
            <a:r>
              <a:rPr lang="en-US" sz="3200" dirty="0"/>
              <a:t>to place confidence in, to trust, signifies, in this sense of </a:t>
            </a:r>
          </a:p>
          <a:p>
            <a:pPr marL="0" indent="0" algn="ctr">
              <a:buNone/>
            </a:pPr>
            <a:r>
              <a:rPr lang="en-US" sz="3200" dirty="0"/>
              <a:t>the word, reliance upon, not mere credence. It is most </a:t>
            </a:r>
          </a:p>
          <a:p>
            <a:pPr marL="0" indent="0" algn="ctr">
              <a:buNone/>
            </a:pPr>
            <a:r>
              <a:rPr lang="en-US" sz="3200" dirty="0"/>
              <a:t>frequent in the writings of the Apostle John, especially </a:t>
            </a:r>
          </a:p>
          <a:p>
            <a:pPr marL="0" indent="0" algn="ctr">
              <a:buNone/>
            </a:pPr>
            <a:r>
              <a:rPr lang="en-US" sz="3200" dirty="0"/>
              <a:t>the Gospel. Of the writers of the Gospels, Matthew uses </a:t>
            </a:r>
          </a:p>
          <a:p>
            <a:pPr marL="0" indent="0" algn="ctr">
              <a:buNone/>
            </a:pPr>
            <a:r>
              <a:rPr lang="en-US" sz="3200" dirty="0"/>
              <a:t>the verb ten times, Mark ten, Luke nine, John ninety nine.</a:t>
            </a:r>
          </a:p>
          <a:p>
            <a:pPr marL="0" indent="0" algn="ctr">
              <a:buNone/>
            </a:pPr>
            <a:endParaRPr lang="en-US" sz="3200" dirty="0"/>
          </a:p>
          <a:p>
            <a:pPr marL="0" indent="0" algn="ctr">
              <a:buNone/>
            </a:pPr>
            <a:r>
              <a:rPr lang="en-US" sz="3200" dirty="0"/>
              <a:t>To take the best and kindest view of all men</a:t>
            </a:r>
          </a:p>
          <a:p>
            <a:pPr marL="0" indent="0" algn="ctr">
              <a:buNone/>
            </a:pPr>
            <a:r>
              <a:rPr lang="en-US" sz="3200" dirty="0"/>
              <a:t> and circumstances.</a:t>
            </a:r>
          </a:p>
          <a:p>
            <a:pPr marL="0" indent="0" algn="ctr">
              <a:buNone/>
            </a:pPr>
            <a:endParaRPr lang="en-US" sz="3200" dirty="0"/>
          </a:p>
        </p:txBody>
      </p:sp>
    </p:spTree>
    <p:extLst>
      <p:ext uri="{BB962C8B-B14F-4D97-AF65-F5344CB8AC3E}">
        <p14:creationId xmlns:p14="http://schemas.microsoft.com/office/powerpoint/2010/main" val="7347144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94204-931B-401C-A3C4-BE3AC07F14FE}"/>
              </a:ext>
            </a:extLst>
          </p:cNvPr>
          <p:cNvSpPr>
            <a:spLocks noGrp="1"/>
          </p:cNvSpPr>
          <p:nvPr>
            <p:ph type="title"/>
          </p:nvPr>
        </p:nvSpPr>
        <p:spPr>
          <a:xfrm>
            <a:off x="838200" y="365125"/>
            <a:ext cx="10515600" cy="733913"/>
          </a:xfrm>
        </p:spPr>
        <p:txBody>
          <a:bodyPr>
            <a:normAutofit/>
          </a:bodyPr>
          <a:lstStyle/>
          <a:p>
            <a:pPr algn="ctr"/>
            <a:r>
              <a:rPr lang="en-US" sz="3600" dirty="0"/>
              <a:t>Love – a more excellent way</a:t>
            </a:r>
          </a:p>
        </p:txBody>
      </p:sp>
      <p:sp>
        <p:nvSpPr>
          <p:cNvPr id="3" name="Content Placeholder 2">
            <a:extLst>
              <a:ext uri="{FF2B5EF4-FFF2-40B4-BE49-F238E27FC236}">
                <a16:creationId xmlns:a16="http://schemas.microsoft.com/office/drawing/2014/main" id="{EE463092-FED9-44C2-993F-E497DA4272E1}"/>
              </a:ext>
            </a:extLst>
          </p:cNvPr>
          <p:cNvSpPr>
            <a:spLocks noGrp="1"/>
          </p:cNvSpPr>
          <p:nvPr>
            <p:ph idx="1"/>
          </p:nvPr>
        </p:nvSpPr>
        <p:spPr>
          <a:xfrm>
            <a:off x="838200" y="1274884"/>
            <a:ext cx="10515600" cy="5583115"/>
          </a:xfrm>
        </p:spPr>
        <p:txBody>
          <a:bodyPr>
            <a:normAutofit/>
          </a:bodyPr>
          <a:lstStyle/>
          <a:p>
            <a:pPr marL="0" indent="0" algn="ctr">
              <a:buNone/>
            </a:pPr>
            <a:r>
              <a:rPr lang="en-US" sz="3200" dirty="0"/>
              <a:t>Love believes all things</a:t>
            </a:r>
          </a:p>
          <a:p>
            <a:pPr marL="0" indent="0" algn="ctr">
              <a:buNone/>
            </a:pPr>
            <a:r>
              <a:rPr lang="en-US" sz="3200" dirty="0">
                <a:solidFill>
                  <a:srgbClr val="FF0000"/>
                </a:solidFill>
              </a:rPr>
              <a:t>Romans 1:16</a:t>
            </a:r>
          </a:p>
          <a:p>
            <a:pPr marL="0" indent="0" algn="ctr">
              <a:buNone/>
            </a:pPr>
            <a:r>
              <a:rPr lang="en-US" sz="3200" dirty="0"/>
              <a:t>16 For I am not ashamed of the gospel, for it is the power of God for salvation to everyone who believes, to the Jew first and also to the Greek. </a:t>
            </a:r>
          </a:p>
          <a:p>
            <a:pPr marL="0" indent="0" algn="ctr">
              <a:buNone/>
            </a:pPr>
            <a:endParaRPr lang="en-US" sz="3200" dirty="0"/>
          </a:p>
          <a:p>
            <a:pPr marL="0" indent="0" algn="ctr">
              <a:buNone/>
            </a:pPr>
            <a:endParaRPr lang="en-US" sz="3200" dirty="0"/>
          </a:p>
        </p:txBody>
      </p:sp>
    </p:spTree>
    <p:extLst>
      <p:ext uri="{BB962C8B-B14F-4D97-AF65-F5344CB8AC3E}">
        <p14:creationId xmlns:p14="http://schemas.microsoft.com/office/powerpoint/2010/main" val="30522704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94204-931B-401C-A3C4-BE3AC07F14FE}"/>
              </a:ext>
            </a:extLst>
          </p:cNvPr>
          <p:cNvSpPr>
            <a:spLocks noGrp="1"/>
          </p:cNvSpPr>
          <p:nvPr>
            <p:ph type="title"/>
          </p:nvPr>
        </p:nvSpPr>
        <p:spPr>
          <a:xfrm>
            <a:off x="838200" y="365125"/>
            <a:ext cx="10515600" cy="733913"/>
          </a:xfrm>
        </p:spPr>
        <p:txBody>
          <a:bodyPr>
            <a:normAutofit/>
          </a:bodyPr>
          <a:lstStyle/>
          <a:p>
            <a:pPr algn="ctr"/>
            <a:r>
              <a:rPr lang="en-US" sz="3600" dirty="0"/>
              <a:t>Love – a more excellent way</a:t>
            </a:r>
          </a:p>
        </p:txBody>
      </p:sp>
      <p:sp>
        <p:nvSpPr>
          <p:cNvPr id="3" name="Content Placeholder 2">
            <a:extLst>
              <a:ext uri="{FF2B5EF4-FFF2-40B4-BE49-F238E27FC236}">
                <a16:creationId xmlns:a16="http://schemas.microsoft.com/office/drawing/2014/main" id="{EE463092-FED9-44C2-993F-E497DA4272E1}"/>
              </a:ext>
            </a:extLst>
          </p:cNvPr>
          <p:cNvSpPr>
            <a:spLocks noGrp="1"/>
          </p:cNvSpPr>
          <p:nvPr>
            <p:ph idx="1"/>
          </p:nvPr>
        </p:nvSpPr>
        <p:spPr>
          <a:xfrm>
            <a:off x="838200" y="1274884"/>
            <a:ext cx="10515600" cy="5583115"/>
          </a:xfrm>
        </p:spPr>
        <p:txBody>
          <a:bodyPr>
            <a:normAutofit/>
          </a:bodyPr>
          <a:lstStyle/>
          <a:p>
            <a:pPr marL="0" indent="0" algn="ctr">
              <a:buNone/>
            </a:pPr>
            <a:r>
              <a:rPr lang="en-US" sz="3200" dirty="0"/>
              <a:t>Love believes all things</a:t>
            </a:r>
          </a:p>
          <a:p>
            <a:pPr marL="0" indent="0" algn="ctr">
              <a:buNone/>
            </a:pPr>
            <a:r>
              <a:rPr lang="en-US" sz="3200" dirty="0">
                <a:solidFill>
                  <a:srgbClr val="FF0000"/>
                </a:solidFill>
              </a:rPr>
              <a:t>1 Corinthians 1:21</a:t>
            </a:r>
          </a:p>
          <a:p>
            <a:pPr marL="0" indent="0" algn="ctr">
              <a:buNone/>
            </a:pPr>
            <a:r>
              <a:rPr lang="en-US" sz="3200" dirty="0"/>
              <a:t>21 For since in the wisdom of God the world through its wisdom did not come to know God, God was well-pleased through the foolishness of the message preached to save those who believe.</a:t>
            </a:r>
          </a:p>
          <a:p>
            <a:pPr marL="0" indent="0" algn="ctr">
              <a:buNone/>
            </a:pPr>
            <a:endParaRPr lang="en-US" sz="3200" dirty="0"/>
          </a:p>
          <a:p>
            <a:pPr marL="0" indent="0" algn="ctr">
              <a:buNone/>
            </a:pPr>
            <a:endParaRPr lang="en-US" sz="3200" dirty="0"/>
          </a:p>
        </p:txBody>
      </p:sp>
    </p:spTree>
    <p:extLst>
      <p:ext uri="{BB962C8B-B14F-4D97-AF65-F5344CB8AC3E}">
        <p14:creationId xmlns:p14="http://schemas.microsoft.com/office/powerpoint/2010/main" val="42925872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94204-931B-401C-A3C4-BE3AC07F14FE}"/>
              </a:ext>
            </a:extLst>
          </p:cNvPr>
          <p:cNvSpPr>
            <a:spLocks noGrp="1"/>
          </p:cNvSpPr>
          <p:nvPr>
            <p:ph type="title"/>
          </p:nvPr>
        </p:nvSpPr>
        <p:spPr>
          <a:xfrm>
            <a:off x="838200" y="365125"/>
            <a:ext cx="10515600" cy="733913"/>
          </a:xfrm>
        </p:spPr>
        <p:txBody>
          <a:bodyPr>
            <a:normAutofit/>
          </a:bodyPr>
          <a:lstStyle/>
          <a:p>
            <a:pPr algn="ctr"/>
            <a:r>
              <a:rPr lang="en-US" sz="3600" dirty="0"/>
              <a:t>Love – a more excellent way</a:t>
            </a:r>
          </a:p>
        </p:txBody>
      </p:sp>
      <p:sp>
        <p:nvSpPr>
          <p:cNvPr id="3" name="Content Placeholder 2">
            <a:extLst>
              <a:ext uri="{FF2B5EF4-FFF2-40B4-BE49-F238E27FC236}">
                <a16:creationId xmlns:a16="http://schemas.microsoft.com/office/drawing/2014/main" id="{EE463092-FED9-44C2-993F-E497DA4272E1}"/>
              </a:ext>
            </a:extLst>
          </p:cNvPr>
          <p:cNvSpPr>
            <a:spLocks noGrp="1"/>
          </p:cNvSpPr>
          <p:nvPr>
            <p:ph idx="1"/>
          </p:nvPr>
        </p:nvSpPr>
        <p:spPr>
          <a:xfrm>
            <a:off x="838200" y="1274884"/>
            <a:ext cx="10515600" cy="5583115"/>
          </a:xfrm>
        </p:spPr>
        <p:txBody>
          <a:bodyPr>
            <a:normAutofit/>
          </a:bodyPr>
          <a:lstStyle/>
          <a:p>
            <a:pPr marL="0" indent="0" algn="ctr">
              <a:buNone/>
            </a:pPr>
            <a:r>
              <a:rPr lang="en-US" sz="3200" dirty="0"/>
              <a:t>Love believes all things</a:t>
            </a:r>
          </a:p>
          <a:p>
            <a:pPr marL="0" indent="0" algn="ctr">
              <a:buNone/>
            </a:pPr>
            <a:r>
              <a:rPr lang="en-US" sz="3200" dirty="0">
                <a:solidFill>
                  <a:srgbClr val="FF0000"/>
                </a:solidFill>
              </a:rPr>
              <a:t>2 Timothy 1:12</a:t>
            </a:r>
          </a:p>
          <a:p>
            <a:pPr marL="0" indent="0" algn="ctr">
              <a:buNone/>
            </a:pPr>
            <a:r>
              <a:rPr lang="en-US" sz="3200" dirty="0"/>
              <a:t>12 For this reason I also suffer these things, but I am not ashamed; for I know whom I have believed and I am convinced that He is able to guard what I have entrusted to Him until that day.</a:t>
            </a:r>
          </a:p>
          <a:p>
            <a:pPr marL="0" indent="0" algn="ctr">
              <a:buNone/>
            </a:pPr>
            <a:endParaRPr lang="en-US" sz="3200" dirty="0"/>
          </a:p>
        </p:txBody>
      </p:sp>
    </p:spTree>
    <p:extLst>
      <p:ext uri="{BB962C8B-B14F-4D97-AF65-F5344CB8AC3E}">
        <p14:creationId xmlns:p14="http://schemas.microsoft.com/office/powerpoint/2010/main" val="22197993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94204-931B-401C-A3C4-BE3AC07F14FE}"/>
              </a:ext>
            </a:extLst>
          </p:cNvPr>
          <p:cNvSpPr>
            <a:spLocks noGrp="1"/>
          </p:cNvSpPr>
          <p:nvPr>
            <p:ph type="title"/>
          </p:nvPr>
        </p:nvSpPr>
        <p:spPr>
          <a:xfrm>
            <a:off x="838200" y="365125"/>
            <a:ext cx="10515600" cy="733913"/>
          </a:xfrm>
        </p:spPr>
        <p:txBody>
          <a:bodyPr>
            <a:normAutofit/>
          </a:bodyPr>
          <a:lstStyle/>
          <a:p>
            <a:pPr algn="ctr"/>
            <a:r>
              <a:rPr lang="en-US" sz="3600" dirty="0"/>
              <a:t>Love – a more excellent way</a:t>
            </a:r>
          </a:p>
        </p:txBody>
      </p:sp>
      <p:sp>
        <p:nvSpPr>
          <p:cNvPr id="3" name="Content Placeholder 2">
            <a:extLst>
              <a:ext uri="{FF2B5EF4-FFF2-40B4-BE49-F238E27FC236}">
                <a16:creationId xmlns:a16="http://schemas.microsoft.com/office/drawing/2014/main" id="{EE463092-FED9-44C2-993F-E497DA4272E1}"/>
              </a:ext>
            </a:extLst>
          </p:cNvPr>
          <p:cNvSpPr>
            <a:spLocks noGrp="1"/>
          </p:cNvSpPr>
          <p:nvPr>
            <p:ph idx="1"/>
          </p:nvPr>
        </p:nvSpPr>
        <p:spPr>
          <a:xfrm>
            <a:off x="838200" y="1274884"/>
            <a:ext cx="10515600" cy="5583115"/>
          </a:xfrm>
        </p:spPr>
        <p:txBody>
          <a:bodyPr>
            <a:normAutofit/>
          </a:bodyPr>
          <a:lstStyle/>
          <a:p>
            <a:pPr marL="0" indent="0" algn="ctr">
              <a:buNone/>
            </a:pPr>
            <a:r>
              <a:rPr lang="en-US" sz="3200" dirty="0"/>
              <a:t>Love hopes all things</a:t>
            </a:r>
          </a:p>
          <a:p>
            <a:pPr marL="0" indent="0" algn="ctr">
              <a:buNone/>
            </a:pPr>
            <a:r>
              <a:rPr lang="en-US" sz="3200" dirty="0" err="1"/>
              <a:t>elpizo</a:t>
            </a:r>
            <a:r>
              <a:rPr lang="en-US" sz="3200" dirty="0"/>
              <a:t> – to hope, is not infrequently translated in the</a:t>
            </a:r>
          </a:p>
          <a:p>
            <a:pPr marL="0" indent="0" algn="ctr">
              <a:buNone/>
            </a:pPr>
            <a:r>
              <a:rPr lang="en-US" sz="3200" dirty="0"/>
              <a:t> A.V. by the verb to trust. So in 1 Timothy 4:10 </a:t>
            </a:r>
          </a:p>
          <a:p>
            <a:pPr marL="0" indent="0" algn="ctr">
              <a:buNone/>
            </a:pPr>
            <a:r>
              <a:rPr lang="en-US" sz="3200" dirty="0"/>
              <a:t>“because we have fixed our hope on the living God”.</a:t>
            </a:r>
          </a:p>
          <a:p>
            <a:pPr marL="0" indent="0" algn="ctr">
              <a:buNone/>
            </a:pPr>
            <a:endParaRPr lang="en-US" sz="3200" dirty="0"/>
          </a:p>
          <a:p>
            <a:pPr marL="0" indent="0" algn="ctr">
              <a:buNone/>
            </a:pPr>
            <a:r>
              <a:rPr lang="en-US" sz="3200" dirty="0"/>
              <a:t>A sunny, cheerful, positive disposition </a:t>
            </a:r>
          </a:p>
          <a:p>
            <a:pPr marL="0" indent="0" algn="ctr">
              <a:buNone/>
            </a:pPr>
            <a:r>
              <a:rPr lang="en-US" sz="3200" dirty="0"/>
              <a:t>toward God, man and the world.</a:t>
            </a:r>
          </a:p>
        </p:txBody>
      </p:sp>
    </p:spTree>
    <p:extLst>
      <p:ext uri="{BB962C8B-B14F-4D97-AF65-F5344CB8AC3E}">
        <p14:creationId xmlns:p14="http://schemas.microsoft.com/office/powerpoint/2010/main" val="32465885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94204-931B-401C-A3C4-BE3AC07F14FE}"/>
              </a:ext>
            </a:extLst>
          </p:cNvPr>
          <p:cNvSpPr>
            <a:spLocks noGrp="1"/>
          </p:cNvSpPr>
          <p:nvPr>
            <p:ph type="title"/>
          </p:nvPr>
        </p:nvSpPr>
        <p:spPr>
          <a:xfrm>
            <a:off x="838200" y="365125"/>
            <a:ext cx="10515600" cy="733913"/>
          </a:xfrm>
        </p:spPr>
        <p:txBody>
          <a:bodyPr>
            <a:normAutofit/>
          </a:bodyPr>
          <a:lstStyle/>
          <a:p>
            <a:pPr algn="ctr"/>
            <a:r>
              <a:rPr lang="en-US" sz="3600" dirty="0"/>
              <a:t>Love – a more excellent way</a:t>
            </a:r>
          </a:p>
        </p:txBody>
      </p:sp>
      <p:sp>
        <p:nvSpPr>
          <p:cNvPr id="3" name="Content Placeholder 2">
            <a:extLst>
              <a:ext uri="{FF2B5EF4-FFF2-40B4-BE49-F238E27FC236}">
                <a16:creationId xmlns:a16="http://schemas.microsoft.com/office/drawing/2014/main" id="{EE463092-FED9-44C2-993F-E497DA4272E1}"/>
              </a:ext>
            </a:extLst>
          </p:cNvPr>
          <p:cNvSpPr>
            <a:spLocks noGrp="1"/>
          </p:cNvSpPr>
          <p:nvPr>
            <p:ph idx="1"/>
          </p:nvPr>
        </p:nvSpPr>
        <p:spPr>
          <a:xfrm>
            <a:off x="838200" y="1274884"/>
            <a:ext cx="10515600" cy="5583115"/>
          </a:xfrm>
        </p:spPr>
        <p:txBody>
          <a:bodyPr>
            <a:normAutofit/>
          </a:bodyPr>
          <a:lstStyle/>
          <a:p>
            <a:pPr marL="0" indent="0" algn="ctr">
              <a:buNone/>
            </a:pPr>
            <a:r>
              <a:rPr lang="en-US" sz="3200" dirty="0"/>
              <a:t>Love hopes all things</a:t>
            </a:r>
          </a:p>
          <a:p>
            <a:pPr marL="0" indent="0" algn="ctr">
              <a:buNone/>
            </a:pPr>
            <a:r>
              <a:rPr lang="en-US" sz="3200" dirty="0">
                <a:solidFill>
                  <a:srgbClr val="FF0000"/>
                </a:solidFill>
              </a:rPr>
              <a:t>Philippians 2:23</a:t>
            </a:r>
          </a:p>
          <a:p>
            <a:pPr marL="0" indent="0" algn="ctr">
              <a:buNone/>
            </a:pPr>
            <a:r>
              <a:rPr lang="en-US" sz="3200" dirty="0"/>
              <a:t>23 Therefore I hope to send him immediately, as soon as I see how things go with me; </a:t>
            </a:r>
          </a:p>
          <a:p>
            <a:pPr marL="0" indent="0" algn="ctr">
              <a:buNone/>
            </a:pPr>
            <a:endParaRPr lang="en-US" sz="3200" dirty="0"/>
          </a:p>
        </p:txBody>
      </p:sp>
    </p:spTree>
    <p:extLst>
      <p:ext uri="{BB962C8B-B14F-4D97-AF65-F5344CB8AC3E}">
        <p14:creationId xmlns:p14="http://schemas.microsoft.com/office/powerpoint/2010/main" val="9743912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94204-931B-401C-A3C4-BE3AC07F14FE}"/>
              </a:ext>
            </a:extLst>
          </p:cNvPr>
          <p:cNvSpPr>
            <a:spLocks noGrp="1"/>
          </p:cNvSpPr>
          <p:nvPr>
            <p:ph type="title"/>
          </p:nvPr>
        </p:nvSpPr>
        <p:spPr>
          <a:xfrm>
            <a:off x="838200" y="365125"/>
            <a:ext cx="10515600" cy="733913"/>
          </a:xfrm>
        </p:spPr>
        <p:txBody>
          <a:bodyPr>
            <a:normAutofit/>
          </a:bodyPr>
          <a:lstStyle/>
          <a:p>
            <a:pPr algn="ctr"/>
            <a:r>
              <a:rPr lang="en-US" sz="3600" dirty="0"/>
              <a:t>Love – a more excellent way</a:t>
            </a:r>
          </a:p>
        </p:txBody>
      </p:sp>
      <p:sp>
        <p:nvSpPr>
          <p:cNvPr id="3" name="Content Placeholder 2">
            <a:extLst>
              <a:ext uri="{FF2B5EF4-FFF2-40B4-BE49-F238E27FC236}">
                <a16:creationId xmlns:a16="http://schemas.microsoft.com/office/drawing/2014/main" id="{EE463092-FED9-44C2-993F-E497DA4272E1}"/>
              </a:ext>
            </a:extLst>
          </p:cNvPr>
          <p:cNvSpPr>
            <a:spLocks noGrp="1"/>
          </p:cNvSpPr>
          <p:nvPr>
            <p:ph idx="1"/>
          </p:nvPr>
        </p:nvSpPr>
        <p:spPr>
          <a:xfrm>
            <a:off x="838200" y="1274884"/>
            <a:ext cx="10515600" cy="5583115"/>
          </a:xfrm>
        </p:spPr>
        <p:txBody>
          <a:bodyPr>
            <a:normAutofit/>
          </a:bodyPr>
          <a:lstStyle/>
          <a:p>
            <a:pPr marL="0" indent="0" algn="ctr">
              <a:buNone/>
            </a:pPr>
            <a:r>
              <a:rPr lang="en-US" sz="3200" dirty="0"/>
              <a:t>Love hopes all things</a:t>
            </a:r>
          </a:p>
          <a:p>
            <a:pPr marL="0" indent="0" algn="ctr">
              <a:buNone/>
            </a:pPr>
            <a:r>
              <a:rPr lang="en-US" sz="3200" dirty="0">
                <a:solidFill>
                  <a:srgbClr val="FF0000"/>
                </a:solidFill>
              </a:rPr>
              <a:t>1 Timothy 3:14</a:t>
            </a:r>
          </a:p>
          <a:p>
            <a:pPr marL="0" indent="0" algn="ctr">
              <a:buNone/>
            </a:pPr>
            <a:r>
              <a:rPr lang="en-US" sz="3200" dirty="0"/>
              <a:t>14 I am writing these things to you, hoping to come to you before long; </a:t>
            </a:r>
          </a:p>
        </p:txBody>
      </p:sp>
    </p:spTree>
    <p:extLst>
      <p:ext uri="{BB962C8B-B14F-4D97-AF65-F5344CB8AC3E}">
        <p14:creationId xmlns:p14="http://schemas.microsoft.com/office/powerpoint/2010/main" val="41088758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94204-931B-401C-A3C4-BE3AC07F14FE}"/>
              </a:ext>
            </a:extLst>
          </p:cNvPr>
          <p:cNvSpPr>
            <a:spLocks noGrp="1"/>
          </p:cNvSpPr>
          <p:nvPr>
            <p:ph type="title"/>
          </p:nvPr>
        </p:nvSpPr>
        <p:spPr>
          <a:xfrm>
            <a:off x="838200" y="365125"/>
            <a:ext cx="10515600" cy="733913"/>
          </a:xfrm>
        </p:spPr>
        <p:txBody>
          <a:bodyPr>
            <a:normAutofit/>
          </a:bodyPr>
          <a:lstStyle/>
          <a:p>
            <a:pPr algn="ctr"/>
            <a:r>
              <a:rPr lang="en-US" sz="3600" dirty="0"/>
              <a:t>Love – a more excellent way</a:t>
            </a:r>
          </a:p>
        </p:txBody>
      </p:sp>
      <p:sp>
        <p:nvSpPr>
          <p:cNvPr id="3" name="Content Placeholder 2">
            <a:extLst>
              <a:ext uri="{FF2B5EF4-FFF2-40B4-BE49-F238E27FC236}">
                <a16:creationId xmlns:a16="http://schemas.microsoft.com/office/drawing/2014/main" id="{EE463092-FED9-44C2-993F-E497DA4272E1}"/>
              </a:ext>
            </a:extLst>
          </p:cNvPr>
          <p:cNvSpPr>
            <a:spLocks noGrp="1"/>
          </p:cNvSpPr>
          <p:nvPr>
            <p:ph idx="1"/>
          </p:nvPr>
        </p:nvSpPr>
        <p:spPr>
          <a:xfrm>
            <a:off x="838200" y="1274884"/>
            <a:ext cx="10515600" cy="5583115"/>
          </a:xfrm>
        </p:spPr>
        <p:txBody>
          <a:bodyPr>
            <a:normAutofit/>
          </a:bodyPr>
          <a:lstStyle/>
          <a:p>
            <a:pPr marL="0" indent="0" algn="ctr">
              <a:buNone/>
            </a:pPr>
            <a:r>
              <a:rPr lang="en-US" sz="3200" dirty="0"/>
              <a:t>Love endures all things</a:t>
            </a:r>
          </a:p>
          <a:p>
            <a:pPr marL="0" indent="0" algn="ctr">
              <a:buNone/>
            </a:pPr>
            <a:r>
              <a:rPr lang="en-US" sz="3200" dirty="0" err="1"/>
              <a:t>Hupomeno</a:t>
            </a:r>
            <a:r>
              <a:rPr lang="en-US" sz="3200" dirty="0"/>
              <a:t> – a strengthened form of </a:t>
            </a:r>
          </a:p>
          <a:p>
            <a:pPr marL="0" indent="0" algn="ctr">
              <a:buNone/>
            </a:pPr>
            <a:r>
              <a:rPr lang="en-US" sz="3200" dirty="0" err="1"/>
              <a:t>meno</a:t>
            </a:r>
            <a:r>
              <a:rPr lang="en-US" sz="3200" dirty="0"/>
              <a:t>, to abide, denotes to abide under,</a:t>
            </a:r>
          </a:p>
          <a:p>
            <a:pPr marL="0" indent="0" algn="ctr">
              <a:buNone/>
            </a:pPr>
            <a:r>
              <a:rPr lang="en-US" sz="3200" dirty="0"/>
              <a:t> to bear up courageously.</a:t>
            </a:r>
          </a:p>
          <a:p>
            <a:pPr marL="0" indent="0" algn="ctr">
              <a:buNone/>
            </a:pPr>
            <a:endParaRPr lang="en-US" sz="3200" dirty="0"/>
          </a:p>
          <a:p>
            <a:pPr marL="0" indent="0" algn="ctr">
              <a:buNone/>
            </a:pPr>
            <a:r>
              <a:rPr lang="en-US" sz="3200" dirty="0"/>
              <a:t>Endures offenses, wrongs, and slights</a:t>
            </a:r>
          </a:p>
          <a:p>
            <a:pPr marL="0" indent="0" algn="ctr">
              <a:buNone/>
            </a:pPr>
            <a:r>
              <a:rPr lang="en-US" sz="3200" dirty="0"/>
              <a:t> without taking offence.</a:t>
            </a:r>
          </a:p>
          <a:p>
            <a:pPr marL="0" indent="0" algn="ctr">
              <a:buNone/>
            </a:pPr>
            <a:endParaRPr lang="en-US" sz="3200" dirty="0"/>
          </a:p>
        </p:txBody>
      </p:sp>
    </p:spTree>
    <p:extLst>
      <p:ext uri="{BB962C8B-B14F-4D97-AF65-F5344CB8AC3E}">
        <p14:creationId xmlns:p14="http://schemas.microsoft.com/office/powerpoint/2010/main" val="26003091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94204-931B-401C-A3C4-BE3AC07F14FE}"/>
              </a:ext>
            </a:extLst>
          </p:cNvPr>
          <p:cNvSpPr>
            <a:spLocks noGrp="1"/>
          </p:cNvSpPr>
          <p:nvPr>
            <p:ph type="title"/>
          </p:nvPr>
        </p:nvSpPr>
        <p:spPr>
          <a:xfrm>
            <a:off x="838200" y="365125"/>
            <a:ext cx="10515600" cy="733913"/>
          </a:xfrm>
        </p:spPr>
        <p:txBody>
          <a:bodyPr>
            <a:normAutofit/>
          </a:bodyPr>
          <a:lstStyle/>
          <a:p>
            <a:pPr algn="ctr"/>
            <a:r>
              <a:rPr lang="en-US" sz="3600" dirty="0"/>
              <a:t>Love – a more excellent way</a:t>
            </a:r>
          </a:p>
        </p:txBody>
      </p:sp>
      <p:sp>
        <p:nvSpPr>
          <p:cNvPr id="3" name="Content Placeholder 2">
            <a:extLst>
              <a:ext uri="{FF2B5EF4-FFF2-40B4-BE49-F238E27FC236}">
                <a16:creationId xmlns:a16="http://schemas.microsoft.com/office/drawing/2014/main" id="{EE463092-FED9-44C2-993F-E497DA4272E1}"/>
              </a:ext>
            </a:extLst>
          </p:cNvPr>
          <p:cNvSpPr>
            <a:spLocks noGrp="1"/>
          </p:cNvSpPr>
          <p:nvPr>
            <p:ph idx="1"/>
          </p:nvPr>
        </p:nvSpPr>
        <p:spPr>
          <a:xfrm>
            <a:off x="838200" y="1274884"/>
            <a:ext cx="10515600" cy="5583115"/>
          </a:xfrm>
        </p:spPr>
        <p:txBody>
          <a:bodyPr>
            <a:normAutofit/>
          </a:bodyPr>
          <a:lstStyle/>
          <a:p>
            <a:pPr marL="0" indent="0" algn="ctr">
              <a:buNone/>
            </a:pPr>
            <a:r>
              <a:rPr lang="en-US" sz="3200" dirty="0"/>
              <a:t>Love endures all things</a:t>
            </a:r>
          </a:p>
          <a:p>
            <a:pPr marL="0" indent="0" algn="ctr">
              <a:buNone/>
            </a:pPr>
            <a:r>
              <a:rPr lang="en-US" sz="3200" dirty="0">
                <a:solidFill>
                  <a:srgbClr val="FF0000"/>
                </a:solidFill>
              </a:rPr>
              <a:t>2 Timothy 2:10</a:t>
            </a:r>
          </a:p>
          <a:p>
            <a:pPr marL="0" indent="0" algn="ctr">
              <a:buNone/>
            </a:pPr>
            <a:r>
              <a:rPr lang="en-US" sz="3200" dirty="0"/>
              <a:t>10 For this reason I endure all things for the sake of those who are chosen, so that they also may obtain the salvation which is in Christ Jesus and with it  eternal glory.</a:t>
            </a:r>
          </a:p>
          <a:p>
            <a:pPr marL="0" indent="0" algn="ctr">
              <a:buNone/>
            </a:pPr>
            <a:endParaRPr lang="en-US" sz="3200" dirty="0"/>
          </a:p>
        </p:txBody>
      </p:sp>
    </p:spTree>
    <p:extLst>
      <p:ext uri="{BB962C8B-B14F-4D97-AF65-F5344CB8AC3E}">
        <p14:creationId xmlns:p14="http://schemas.microsoft.com/office/powerpoint/2010/main" val="27593715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94204-931B-401C-A3C4-BE3AC07F14FE}"/>
              </a:ext>
            </a:extLst>
          </p:cNvPr>
          <p:cNvSpPr>
            <a:spLocks noGrp="1"/>
          </p:cNvSpPr>
          <p:nvPr>
            <p:ph type="title"/>
          </p:nvPr>
        </p:nvSpPr>
        <p:spPr>
          <a:xfrm>
            <a:off x="838200" y="365125"/>
            <a:ext cx="10515600" cy="733913"/>
          </a:xfrm>
        </p:spPr>
        <p:txBody>
          <a:bodyPr>
            <a:normAutofit/>
          </a:bodyPr>
          <a:lstStyle/>
          <a:p>
            <a:pPr algn="ctr"/>
            <a:r>
              <a:rPr lang="en-US" sz="3600" dirty="0"/>
              <a:t>Love – a more excellent way</a:t>
            </a:r>
          </a:p>
        </p:txBody>
      </p:sp>
      <p:sp>
        <p:nvSpPr>
          <p:cNvPr id="3" name="Content Placeholder 2">
            <a:extLst>
              <a:ext uri="{FF2B5EF4-FFF2-40B4-BE49-F238E27FC236}">
                <a16:creationId xmlns:a16="http://schemas.microsoft.com/office/drawing/2014/main" id="{EE463092-FED9-44C2-993F-E497DA4272E1}"/>
              </a:ext>
            </a:extLst>
          </p:cNvPr>
          <p:cNvSpPr>
            <a:spLocks noGrp="1"/>
          </p:cNvSpPr>
          <p:nvPr>
            <p:ph idx="1"/>
          </p:nvPr>
        </p:nvSpPr>
        <p:spPr>
          <a:xfrm>
            <a:off x="838200" y="1274884"/>
            <a:ext cx="10515600" cy="5583115"/>
          </a:xfrm>
        </p:spPr>
        <p:txBody>
          <a:bodyPr>
            <a:normAutofit/>
          </a:bodyPr>
          <a:lstStyle/>
          <a:p>
            <a:pPr marL="0" indent="0" algn="ctr">
              <a:buNone/>
            </a:pPr>
            <a:r>
              <a:rPr lang="en-US" sz="3200" dirty="0"/>
              <a:t>Love endures all things</a:t>
            </a:r>
          </a:p>
          <a:p>
            <a:pPr marL="0" indent="0" algn="ctr">
              <a:buNone/>
            </a:pPr>
            <a:r>
              <a:rPr lang="en-US" sz="3200" dirty="0">
                <a:solidFill>
                  <a:srgbClr val="FF0000"/>
                </a:solidFill>
              </a:rPr>
              <a:t>Hebrews 10:32</a:t>
            </a:r>
          </a:p>
          <a:p>
            <a:pPr marL="0" indent="0" algn="ctr">
              <a:buNone/>
            </a:pPr>
            <a:r>
              <a:rPr lang="en-US" sz="3200" dirty="0"/>
              <a:t>32 But remember the former days, when, after being enlightened, you endured a great conflict of sufferings, </a:t>
            </a:r>
          </a:p>
          <a:p>
            <a:pPr marL="0" indent="0" algn="ctr">
              <a:buNone/>
            </a:pPr>
            <a:endParaRPr lang="en-US" sz="3200" dirty="0"/>
          </a:p>
        </p:txBody>
      </p:sp>
    </p:spTree>
    <p:extLst>
      <p:ext uri="{BB962C8B-B14F-4D97-AF65-F5344CB8AC3E}">
        <p14:creationId xmlns:p14="http://schemas.microsoft.com/office/powerpoint/2010/main" val="9771206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94204-931B-401C-A3C4-BE3AC07F14FE}"/>
              </a:ext>
            </a:extLst>
          </p:cNvPr>
          <p:cNvSpPr>
            <a:spLocks noGrp="1"/>
          </p:cNvSpPr>
          <p:nvPr>
            <p:ph type="title"/>
          </p:nvPr>
        </p:nvSpPr>
        <p:spPr>
          <a:xfrm>
            <a:off x="838200" y="365125"/>
            <a:ext cx="10515600" cy="733913"/>
          </a:xfrm>
        </p:spPr>
        <p:txBody>
          <a:bodyPr>
            <a:normAutofit/>
          </a:bodyPr>
          <a:lstStyle/>
          <a:p>
            <a:pPr algn="ctr"/>
            <a:r>
              <a:rPr lang="en-US" sz="3600" dirty="0"/>
              <a:t>I show you a still more excellent way – Love </a:t>
            </a:r>
          </a:p>
        </p:txBody>
      </p:sp>
      <p:sp>
        <p:nvSpPr>
          <p:cNvPr id="3" name="Content Placeholder 2">
            <a:extLst>
              <a:ext uri="{FF2B5EF4-FFF2-40B4-BE49-F238E27FC236}">
                <a16:creationId xmlns:a16="http://schemas.microsoft.com/office/drawing/2014/main" id="{EE463092-FED9-44C2-993F-E497DA4272E1}"/>
              </a:ext>
            </a:extLst>
          </p:cNvPr>
          <p:cNvSpPr>
            <a:spLocks noGrp="1"/>
          </p:cNvSpPr>
          <p:nvPr>
            <p:ph idx="1"/>
          </p:nvPr>
        </p:nvSpPr>
        <p:spPr>
          <a:xfrm>
            <a:off x="838200" y="1274884"/>
            <a:ext cx="10515600" cy="5583115"/>
          </a:xfrm>
        </p:spPr>
        <p:txBody>
          <a:bodyPr>
            <a:normAutofit/>
          </a:bodyPr>
          <a:lstStyle/>
          <a:p>
            <a:pPr marL="0" indent="0" algn="ctr">
              <a:buNone/>
            </a:pPr>
            <a:endParaRPr lang="en-US" sz="3200" dirty="0"/>
          </a:p>
          <a:p>
            <a:pPr marL="0" indent="0" algn="ctr">
              <a:buNone/>
            </a:pPr>
            <a:r>
              <a:rPr lang="en-US" sz="3200" dirty="0"/>
              <a:t>LOVE (Noun and Verb)</a:t>
            </a:r>
          </a:p>
          <a:p>
            <a:pPr marL="0" indent="0" algn="ctr">
              <a:buNone/>
            </a:pPr>
            <a:r>
              <a:rPr lang="en-US" sz="3200" dirty="0"/>
              <a:t>Verbs</a:t>
            </a:r>
          </a:p>
          <a:p>
            <a:pPr marL="0" indent="0" algn="ctr">
              <a:buNone/>
            </a:pPr>
            <a:r>
              <a:rPr lang="en-US" sz="3200" dirty="0"/>
              <a:t>AGAPAO – and the corresponding noun agape present “the characteristic word of Christianity, and since the Spirit of revelation has used it to express ideas previously unknown, enquiry into its use, whether in Greek literature or in the Septuagint, throws but little light upon its distinctive meaning in the N.T.</a:t>
            </a:r>
          </a:p>
          <a:p>
            <a:pPr marL="0" indent="0" algn="ctr">
              <a:buNone/>
            </a:pPr>
            <a:r>
              <a:rPr lang="en-US" sz="3200" dirty="0"/>
              <a:t>W.E. Vine – Expository Dictionary of N.T. Words</a:t>
            </a:r>
          </a:p>
        </p:txBody>
      </p:sp>
    </p:spTree>
    <p:extLst>
      <p:ext uri="{BB962C8B-B14F-4D97-AF65-F5344CB8AC3E}">
        <p14:creationId xmlns:p14="http://schemas.microsoft.com/office/powerpoint/2010/main" val="26832682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94204-931B-401C-A3C4-BE3AC07F14FE}"/>
              </a:ext>
            </a:extLst>
          </p:cNvPr>
          <p:cNvSpPr>
            <a:spLocks noGrp="1"/>
          </p:cNvSpPr>
          <p:nvPr>
            <p:ph type="title"/>
          </p:nvPr>
        </p:nvSpPr>
        <p:spPr>
          <a:xfrm>
            <a:off x="838200" y="365125"/>
            <a:ext cx="10515600" cy="733913"/>
          </a:xfrm>
        </p:spPr>
        <p:txBody>
          <a:bodyPr>
            <a:normAutofit/>
          </a:bodyPr>
          <a:lstStyle/>
          <a:p>
            <a:pPr algn="ctr"/>
            <a:r>
              <a:rPr lang="en-US" sz="3600" dirty="0"/>
              <a:t>Love – a more excellent way</a:t>
            </a:r>
          </a:p>
        </p:txBody>
      </p:sp>
      <p:sp>
        <p:nvSpPr>
          <p:cNvPr id="3" name="Content Placeholder 2">
            <a:extLst>
              <a:ext uri="{FF2B5EF4-FFF2-40B4-BE49-F238E27FC236}">
                <a16:creationId xmlns:a16="http://schemas.microsoft.com/office/drawing/2014/main" id="{EE463092-FED9-44C2-993F-E497DA4272E1}"/>
              </a:ext>
            </a:extLst>
          </p:cNvPr>
          <p:cNvSpPr>
            <a:spLocks noGrp="1"/>
          </p:cNvSpPr>
          <p:nvPr>
            <p:ph idx="1"/>
          </p:nvPr>
        </p:nvSpPr>
        <p:spPr>
          <a:xfrm>
            <a:off x="838200" y="1274884"/>
            <a:ext cx="10515600" cy="5583115"/>
          </a:xfrm>
        </p:spPr>
        <p:txBody>
          <a:bodyPr>
            <a:normAutofit/>
          </a:bodyPr>
          <a:lstStyle/>
          <a:p>
            <a:pPr marL="0" indent="0" algn="ctr">
              <a:buNone/>
            </a:pPr>
            <a:r>
              <a:rPr lang="en-US" sz="3200" dirty="0"/>
              <a:t>Love endures all things</a:t>
            </a:r>
          </a:p>
          <a:p>
            <a:pPr marL="0" indent="0" algn="ctr">
              <a:buNone/>
            </a:pPr>
            <a:r>
              <a:rPr lang="en-US" sz="3200" dirty="0">
                <a:solidFill>
                  <a:srgbClr val="FF0000"/>
                </a:solidFill>
              </a:rPr>
              <a:t>Hebrews 12:2-3</a:t>
            </a:r>
          </a:p>
          <a:p>
            <a:pPr marL="0" indent="0" algn="ctr">
              <a:buNone/>
            </a:pPr>
            <a:r>
              <a:rPr lang="en-US" sz="3200" dirty="0"/>
              <a:t> 2 fixing our eyes on Jesus, the author and perfecter of faith, who for the joy set before Him endured the cross, despising the shame, and has sat down at the right hand of the throne of God. 3 For consider Him who has endured such hostility by sinners against Himself, so that you will not grow weary and lose heart. </a:t>
            </a:r>
          </a:p>
          <a:p>
            <a:pPr marL="0" indent="0" algn="ctr">
              <a:buNone/>
            </a:pPr>
            <a:endParaRPr lang="en-US" sz="3200" dirty="0"/>
          </a:p>
          <a:p>
            <a:pPr marL="0" indent="0" algn="ctr">
              <a:buNone/>
            </a:pPr>
            <a:endParaRPr lang="en-US" sz="3200" dirty="0"/>
          </a:p>
        </p:txBody>
      </p:sp>
    </p:spTree>
    <p:extLst>
      <p:ext uri="{BB962C8B-B14F-4D97-AF65-F5344CB8AC3E}">
        <p14:creationId xmlns:p14="http://schemas.microsoft.com/office/powerpoint/2010/main" val="18055571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94204-931B-401C-A3C4-BE3AC07F14FE}"/>
              </a:ext>
            </a:extLst>
          </p:cNvPr>
          <p:cNvSpPr>
            <a:spLocks noGrp="1"/>
          </p:cNvSpPr>
          <p:nvPr>
            <p:ph type="title"/>
          </p:nvPr>
        </p:nvSpPr>
        <p:spPr>
          <a:xfrm>
            <a:off x="838200" y="365125"/>
            <a:ext cx="10515600" cy="733913"/>
          </a:xfrm>
        </p:spPr>
        <p:txBody>
          <a:bodyPr>
            <a:normAutofit/>
          </a:bodyPr>
          <a:lstStyle/>
          <a:p>
            <a:pPr algn="ctr"/>
            <a:r>
              <a:rPr lang="en-US" sz="3600" dirty="0"/>
              <a:t>Love – a more excellent way</a:t>
            </a:r>
          </a:p>
        </p:txBody>
      </p:sp>
      <p:sp>
        <p:nvSpPr>
          <p:cNvPr id="3" name="Content Placeholder 2">
            <a:extLst>
              <a:ext uri="{FF2B5EF4-FFF2-40B4-BE49-F238E27FC236}">
                <a16:creationId xmlns:a16="http://schemas.microsoft.com/office/drawing/2014/main" id="{EE463092-FED9-44C2-993F-E497DA4272E1}"/>
              </a:ext>
            </a:extLst>
          </p:cNvPr>
          <p:cNvSpPr>
            <a:spLocks noGrp="1"/>
          </p:cNvSpPr>
          <p:nvPr>
            <p:ph idx="1"/>
          </p:nvPr>
        </p:nvSpPr>
        <p:spPr>
          <a:xfrm>
            <a:off x="838200" y="1274884"/>
            <a:ext cx="10515600" cy="5583115"/>
          </a:xfrm>
        </p:spPr>
        <p:txBody>
          <a:bodyPr>
            <a:normAutofit/>
          </a:bodyPr>
          <a:lstStyle/>
          <a:p>
            <a:pPr marL="0" indent="0" algn="ctr">
              <a:buNone/>
            </a:pPr>
            <a:r>
              <a:rPr lang="en-US" sz="3200" dirty="0"/>
              <a:t>Love never fails</a:t>
            </a:r>
          </a:p>
          <a:p>
            <a:pPr marL="0" indent="0" algn="ctr">
              <a:buNone/>
            </a:pPr>
            <a:r>
              <a:rPr lang="en-US" sz="3200" dirty="0" err="1"/>
              <a:t>ekpipto</a:t>
            </a:r>
            <a:r>
              <a:rPr lang="en-US" sz="3200" dirty="0"/>
              <a:t> – to fall off or away, to drop away, </a:t>
            </a:r>
          </a:p>
          <a:p>
            <a:pPr marL="0" indent="0" algn="ctr">
              <a:buNone/>
            </a:pPr>
            <a:r>
              <a:rPr lang="en-US" sz="3200" dirty="0"/>
              <a:t>be cast, fail, fall (away, off), </a:t>
            </a:r>
          </a:p>
          <a:p>
            <a:pPr marL="0" indent="0" algn="ctr">
              <a:buNone/>
            </a:pPr>
            <a:r>
              <a:rPr lang="en-US" sz="3200" dirty="0"/>
              <a:t>take none effect</a:t>
            </a:r>
          </a:p>
        </p:txBody>
      </p:sp>
    </p:spTree>
    <p:extLst>
      <p:ext uri="{BB962C8B-B14F-4D97-AF65-F5344CB8AC3E}">
        <p14:creationId xmlns:p14="http://schemas.microsoft.com/office/powerpoint/2010/main" val="6353769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94204-931B-401C-A3C4-BE3AC07F14FE}"/>
              </a:ext>
            </a:extLst>
          </p:cNvPr>
          <p:cNvSpPr>
            <a:spLocks noGrp="1"/>
          </p:cNvSpPr>
          <p:nvPr>
            <p:ph type="title"/>
          </p:nvPr>
        </p:nvSpPr>
        <p:spPr>
          <a:xfrm>
            <a:off x="838200" y="365125"/>
            <a:ext cx="10515600" cy="733913"/>
          </a:xfrm>
        </p:spPr>
        <p:txBody>
          <a:bodyPr>
            <a:normAutofit/>
          </a:bodyPr>
          <a:lstStyle/>
          <a:p>
            <a:pPr algn="ctr"/>
            <a:r>
              <a:rPr lang="en-US" sz="3600" dirty="0"/>
              <a:t>Love – a more excellent way</a:t>
            </a:r>
          </a:p>
        </p:txBody>
      </p:sp>
      <p:sp>
        <p:nvSpPr>
          <p:cNvPr id="3" name="Content Placeholder 2">
            <a:extLst>
              <a:ext uri="{FF2B5EF4-FFF2-40B4-BE49-F238E27FC236}">
                <a16:creationId xmlns:a16="http://schemas.microsoft.com/office/drawing/2014/main" id="{EE463092-FED9-44C2-993F-E497DA4272E1}"/>
              </a:ext>
            </a:extLst>
          </p:cNvPr>
          <p:cNvSpPr>
            <a:spLocks noGrp="1"/>
          </p:cNvSpPr>
          <p:nvPr>
            <p:ph idx="1"/>
          </p:nvPr>
        </p:nvSpPr>
        <p:spPr>
          <a:xfrm>
            <a:off x="838200" y="1274884"/>
            <a:ext cx="10515600" cy="5583115"/>
          </a:xfrm>
        </p:spPr>
        <p:txBody>
          <a:bodyPr>
            <a:normAutofit/>
          </a:bodyPr>
          <a:lstStyle/>
          <a:p>
            <a:pPr marL="0" indent="0" algn="ctr">
              <a:buNone/>
            </a:pPr>
            <a:r>
              <a:rPr lang="en-US" sz="3200" dirty="0"/>
              <a:t>Love never fails</a:t>
            </a:r>
          </a:p>
          <a:p>
            <a:pPr marL="0" indent="0" algn="ctr">
              <a:buNone/>
            </a:pPr>
            <a:r>
              <a:rPr lang="en-US" sz="3200" dirty="0">
                <a:solidFill>
                  <a:srgbClr val="FF0000"/>
                </a:solidFill>
              </a:rPr>
              <a:t>Romans 9:6</a:t>
            </a:r>
          </a:p>
          <a:p>
            <a:pPr marL="0" indent="0" algn="ctr">
              <a:buNone/>
            </a:pPr>
            <a:r>
              <a:rPr lang="en-US" sz="3200" dirty="0"/>
              <a:t>6 But it is not as though the word of God has failed. For they are not all Israel who are descended from Israel; </a:t>
            </a:r>
          </a:p>
          <a:p>
            <a:pPr marL="0" indent="0" algn="ctr">
              <a:buNone/>
            </a:pPr>
            <a:endParaRPr lang="en-US" sz="3200" dirty="0"/>
          </a:p>
        </p:txBody>
      </p:sp>
    </p:spTree>
    <p:extLst>
      <p:ext uri="{BB962C8B-B14F-4D97-AF65-F5344CB8AC3E}">
        <p14:creationId xmlns:p14="http://schemas.microsoft.com/office/powerpoint/2010/main" val="18652718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94204-931B-401C-A3C4-BE3AC07F14FE}"/>
              </a:ext>
            </a:extLst>
          </p:cNvPr>
          <p:cNvSpPr>
            <a:spLocks noGrp="1"/>
          </p:cNvSpPr>
          <p:nvPr>
            <p:ph type="title"/>
          </p:nvPr>
        </p:nvSpPr>
        <p:spPr>
          <a:xfrm>
            <a:off x="838200" y="365125"/>
            <a:ext cx="10515600" cy="733913"/>
          </a:xfrm>
        </p:spPr>
        <p:txBody>
          <a:bodyPr>
            <a:normAutofit/>
          </a:bodyPr>
          <a:lstStyle/>
          <a:p>
            <a:pPr algn="ctr"/>
            <a:r>
              <a:rPr lang="en-US" sz="3600" dirty="0"/>
              <a:t>Love – a more excellent way</a:t>
            </a:r>
          </a:p>
        </p:txBody>
      </p:sp>
      <p:sp>
        <p:nvSpPr>
          <p:cNvPr id="3" name="Content Placeholder 2">
            <a:extLst>
              <a:ext uri="{FF2B5EF4-FFF2-40B4-BE49-F238E27FC236}">
                <a16:creationId xmlns:a16="http://schemas.microsoft.com/office/drawing/2014/main" id="{EE463092-FED9-44C2-993F-E497DA4272E1}"/>
              </a:ext>
            </a:extLst>
          </p:cNvPr>
          <p:cNvSpPr>
            <a:spLocks noGrp="1"/>
          </p:cNvSpPr>
          <p:nvPr>
            <p:ph idx="1"/>
          </p:nvPr>
        </p:nvSpPr>
        <p:spPr>
          <a:xfrm>
            <a:off x="838200" y="1274884"/>
            <a:ext cx="10515600" cy="5583115"/>
          </a:xfrm>
        </p:spPr>
        <p:txBody>
          <a:bodyPr>
            <a:normAutofit/>
          </a:bodyPr>
          <a:lstStyle/>
          <a:p>
            <a:pPr marL="0" indent="0" algn="ctr">
              <a:buNone/>
            </a:pPr>
            <a:r>
              <a:rPr lang="en-US" sz="3200" dirty="0"/>
              <a:t>Prophecy will be done away</a:t>
            </a:r>
          </a:p>
          <a:p>
            <a:pPr marL="0" indent="0" algn="ctr">
              <a:buNone/>
            </a:pPr>
            <a:r>
              <a:rPr lang="en-US" sz="3200" dirty="0" err="1"/>
              <a:t>katargeo</a:t>
            </a:r>
            <a:r>
              <a:rPr lang="en-US" sz="3200" dirty="0"/>
              <a:t> – to fail, be done away, to make </a:t>
            </a:r>
          </a:p>
          <a:p>
            <a:pPr marL="0" indent="0" algn="ctr">
              <a:buNone/>
            </a:pPr>
            <a:r>
              <a:rPr lang="en-US" sz="3200" dirty="0"/>
              <a:t>useless, abolish, cease, of no effect, </a:t>
            </a:r>
          </a:p>
          <a:p>
            <a:pPr marL="0" indent="0" algn="ctr">
              <a:buNone/>
            </a:pPr>
            <a:r>
              <a:rPr lang="en-US" sz="3200" dirty="0"/>
              <a:t>vanish away, make void</a:t>
            </a:r>
          </a:p>
        </p:txBody>
      </p:sp>
    </p:spTree>
    <p:extLst>
      <p:ext uri="{BB962C8B-B14F-4D97-AF65-F5344CB8AC3E}">
        <p14:creationId xmlns:p14="http://schemas.microsoft.com/office/powerpoint/2010/main" val="737447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94204-931B-401C-A3C4-BE3AC07F14FE}"/>
              </a:ext>
            </a:extLst>
          </p:cNvPr>
          <p:cNvSpPr>
            <a:spLocks noGrp="1"/>
          </p:cNvSpPr>
          <p:nvPr>
            <p:ph type="title"/>
          </p:nvPr>
        </p:nvSpPr>
        <p:spPr>
          <a:xfrm>
            <a:off x="838200" y="365125"/>
            <a:ext cx="10515600" cy="733913"/>
          </a:xfrm>
        </p:spPr>
        <p:txBody>
          <a:bodyPr>
            <a:normAutofit/>
          </a:bodyPr>
          <a:lstStyle/>
          <a:p>
            <a:pPr algn="ctr"/>
            <a:r>
              <a:rPr lang="en-US" sz="3600" dirty="0"/>
              <a:t>Love – a more excellent way</a:t>
            </a:r>
          </a:p>
        </p:txBody>
      </p:sp>
      <p:sp>
        <p:nvSpPr>
          <p:cNvPr id="3" name="Content Placeholder 2">
            <a:extLst>
              <a:ext uri="{FF2B5EF4-FFF2-40B4-BE49-F238E27FC236}">
                <a16:creationId xmlns:a16="http://schemas.microsoft.com/office/drawing/2014/main" id="{EE463092-FED9-44C2-993F-E497DA4272E1}"/>
              </a:ext>
            </a:extLst>
          </p:cNvPr>
          <p:cNvSpPr>
            <a:spLocks noGrp="1"/>
          </p:cNvSpPr>
          <p:nvPr>
            <p:ph idx="1"/>
          </p:nvPr>
        </p:nvSpPr>
        <p:spPr>
          <a:xfrm>
            <a:off x="838200" y="1274884"/>
            <a:ext cx="10515600" cy="5583115"/>
          </a:xfrm>
        </p:spPr>
        <p:txBody>
          <a:bodyPr>
            <a:normAutofit/>
          </a:bodyPr>
          <a:lstStyle/>
          <a:p>
            <a:pPr marL="0" indent="0" algn="ctr">
              <a:buNone/>
            </a:pPr>
            <a:r>
              <a:rPr lang="en-US" sz="3200" dirty="0"/>
              <a:t>Tongues will cease</a:t>
            </a:r>
          </a:p>
          <a:p>
            <a:pPr marL="0" indent="0" algn="ctr">
              <a:buNone/>
            </a:pPr>
            <a:r>
              <a:rPr lang="en-US" sz="3200" dirty="0" err="1"/>
              <a:t>pauo</a:t>
            </a:r>
            <a:r>
              <a:rPr lang="en-US" sz="3200" dirty="0"/>
              <a:t> – to stop, come to an end,</a:t>
            </a:r>
          </a:p>
          <a:p>
            <a:pPr marL="0" indent="0" algn="ctr">
              <a:buNone/>
            </a:pPr>
            <a:r>
              <a:rPr lang="en-US" sz="3200" dirty="0"/>
              <a:t> cease, leave</a:t>
            </a:r>
          </a:p>
        </p:txBody>
      </p:sp>
    </p:spTree>
    <p:extLst>
      <p:ext uri="{BB962C8B-B14F-4D97-AF65-F5344CB8AC3E}">
        <p14:creationId xmlns:p14="http://schemas.microsoft.com/office/powerpoint/2010/main" val="27259263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94204-931B-401C-A3C4-BE3AC07F14FE}"/>
              </a:ext>
            </a:extLst>
          </p:cNvPr>
          <p:cNvSpPr>
            <a:spLocks noGrp="1"/>
          </p:cNvSpPr>
          <p:nvPr>
            <p:ph type="title"/>
          </p:nvPr>
        </p:nvSpPr>
        <p:spPr>
          <a:xfrm>
            <a:off x="838200" y="365125"/>
            <a:ext cx="10515600" cy="733913"/>
          </a:xfrm>
        </p:spPr>
        <p:txBody>
          <a:bodyPr>
            <a:normAutofit/>
          </a:bodyPr>
          <a:lstStyle/>
          <a:p>
            <a:pPr algn="ctr"/>
            <a:r>
              <a:rPr lang="en-US" sz="3600" dirty="0"/>
              <a:t>Love – a more excellent way</a:t>
            </a:r>
          </a:p>
        </p:txBody>
      </p:sp>
      <p:sp>
        <p:nvSpPr>
          <p:cNvPr id="3" name="Content Placeholder 2">
            <a:extLst>
              <a:ext uri="{FF2B5EF4-FFF2-40B4-BE49-F238E27FC236}">
                <a16:creationId xmlns:a16="http://schemas.microsoft.com/office/drawing/2014/main" id="{EE463092-FED9-44C2-993F-E497DA4272E1}"/>
              </a:ext>
            </a:extLst>
          </p:cNvPr>
          <p:cNvSpPr>
            <a:spLocks noGrp="1"/>
          </p:cNvSpPr>
          <p:nvPr>
            <p:ph idx="1"/>
          </p:nvPr>
        </p:nvSpPr>
        <p:spPr>
          <a:xfrm>
            <a:off x="838200" y="1274884"/>
            <a:ext cx="10515600" cy="5583115"/>
          </a:xfrm>
        </p:spPr>
        <p:txBody>
          <a:bodyPr>
            <a:normAutofit/>
          </a:bodyPr>
          <a:lstStyle/>
          <a:p>
            <a:pPr marL="0" indent="0" algn="ctr">
              <a:buNone/>
            </a:pPr>
            <a:r>
              <a:rPr lang="en-US" sz="3200" dirty="0"/>
              <a:t>Knowledge will be done away</a:t>
            </a:r>
          </a:p>
          <a:p>
            <a:pPr marL="0" indent="0" algn="ctr">
              <a:buNone/>
            </a:pPr>
            <a:r>
              <a:rPr lang="en-US" sz="3200" dirty="0" err="1"/>
              <a:t>katargeo</a:t>
            </a:r>
            <a:r>
              <a:rPr lang="en-US" sz="3200" dirty="0"/>
              <a:t> – to fail, be done away, to make </a:t>
            </a:r>
          </a:p>
          <a:p>
            <a:pPr marL="0" indent="0" algn="ctr">
              <a:buNone/>
            </a:pPr>
            <a:r>
              <a:rPr lang="en-US" sz="3200" dirty="0"/>
              <a:t>useless, abolish, cease, of no effect, </a:t>
            </a:r>
          </a:p>
          <a:p>
            <a:pPr marL="0" indent="0" algn="ctr">
              <a:buNone/>
            </a:pPr>
            <a:r>
              <a:rPr lang="en-US" sz="3200" dirty="0"/>
              <a:t>vanish away, make void</a:t>
            </a:r>
          </a:p>
          <a:p>
            <a:pPr marL="0" indent="0" algn="ctr">
              <a:buNone/>
            </a:pPr>
            <a:endParaRPr lang="en-US" sz="3200" dirty="0"/>
          </a:p>
        </p:txBody>
      </p:sp>
    </p:spTree>
    <p:extLst>
      <p:ext uri="{BB962C8B-B14F-4D97-AF65-F5344CB8AC3E}">
        <p14:creationId xmlns:p14="http://schemas.microsoft.com/office/powerpoint/2010/main" val="2520666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94204-931B-401C-A3C4-BE3AC07F14FE}"/>
              </a:ext>
            </a:extLst>
          </p:cNvPr>
          <p:cNvSpPr>
            <a:spLocks noGrp="1"/>
          </p:cNvSpPr>
          <p:nvPr>
            <p:ph type="title"/>
          </p:nvPr>
        </p:nvSpPr>
        <p:spPr>
          <a:xfrm>
            <a:off x="838200" y="365125"/>
            <a:ext cx="10515600" cy="733913"/>
          </a:xfrm>
        </p:spPr>
        <p:txBody>
          <a:bodyPr>
            <a:normAutofit/>
          </a:bodyPr>
          <a:lstStyle/>
          <a:p>
            <a:pPr algn="ctr"/>
            <a:r>
              <a:rPr lang="en-US" sz="3600" dirty="0"/>
              <a:t>Love – a more excellent way</a:t>
            </a:r>
          </a:p>
        </p:txBody>
      </p:sp>
      <p:sp>
        <p:nvSpPr>
          <p:cNvPr id="3" name="Content Placeholder 2">
            <a:extLst>
              <a:ext uri="{FF2B5EF4-FFF2-40B4-BE49-F238E27FC236}">
                <a16:creationId xmlns:a16="http://schemas.microsoft.com/office/drawing/2014/main" id="{EE463092-FED9-44C2-993F-E497DA4272E1}"/>
              </a:ext>
            </a:extLst>
          </p:cNvPr>
          <p:cNvSpPr>
            <a:spLocks noGrp="1"/>
          </p:cNvSpPr>
          <p:nvPr>
            <p:ph idx="1"/>
          </p:nvPr>
        </p:nvSpPr>
        <p:spPr>
          <a:xfrm>
            <a:off x="838200" y="1274884"/>
            <a:ext cx="10515600" cy="5583115"/>
          </a:xfrm>
        </p:spPr>
        <p:txBody>
          <a:bodyPr>
            <a:normAutofit/>
          </a:bodyPr>
          <a:lstStyle/>
          <a:p>
            <a:pPr marL="0" indent="0" algn="ctr">
              <a:buNone/>
            </a:pPr>
            <a:r>
              <a:rPr lang="en-US" sz="3200" dirty="0"/>
              <a:t>We know in part and we prophesy in part</a:t>
            </a:r>
          </a:p>
          <a:p>
            <a:pPr marL="0" indent="0" algn="ctr">
              <a:buNone/>
            </a:pPr>
            <a:r>
              <a:rPr lang="en-US" sz="3200" dirty="0" err="1"/>
              <a:t>meros</a:t>
            </a:r>
            <a:r>
              <a:rPr lang="en-US" sz="3200" dirty="0"/>
              <a:t> – a division or share, </a:t>
            </a:r>
          </a:p>
          <a:p>
            <a:pPr marL="0" indent="0" algn="ctr">
              <a:buNone/>
            </a:pPr>
            <a:r>
              <a:rPr lang="en-US" sz="3200" dirty="0"/>
              <a:t>a part, piece, portion</a:t>
            </a:r>
          </a:p>
        </p:txBody>
      </p:sp>
    </p:spTree>
    <p:extLst>
      <p:ext uri="{BB962C8B-B14F-4D97-AF65-F5344CB8AC3E}">
        <p14:creationId xmlns:p14="http://schemas.microsoft.com/office/powerpoint/2010/main" val="47495840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94204-931B-401C-A3C4-BE3AC07F14FE}"/>
              </a:ext>
            </a:extLst>
          </p:cNvPr>
          <p:cNvSpPr>
            <a:spLocks noGrp="1"/>
          </p:cNvSpPr>
          <p:nvPr>
            <p:ph type="title"/>
          </p:nvPr>
        </p:nvSpPr>
        <p:spPr>
          <a:xfrm>
            <a:off x="838200" y="365125"/>
            <a:ext cx="10515600" cy="733913"/>
          </a:xfrm>
        </p:spPr>
        <p:txBody>
          <a:bodyPr>
            <a:normAutofit/>
          </a:bodyPr>
          <a:lstStyle/>
          <a:p>
            <a:pPr algn="ctr"/>
            <a:r>
              <a:rPr lang="en-US" sz="3600" dirty="0"/>
              <a:t>Love – a more excellent way</a:t>
            </a:r>
          </a:p>
        </p:txBody>
      </p:sp>
      <p:sp>
        <p:nvSpPr>
          <p:cNvPr id="3" name="Content Placeholder 2">
            <a:extLst>
              <a:ext uri="{FF2B5EF4-FFF2-40B4-BE49-F238E27FC236}">
                <a16:creationId xmlns:a16="http://schemas.microsoft.com/office/drawing/2014/main" id="{EE463092-FED9-44C2-993F-E497DA4272E1}"/>
              </a:ext>
            </a:extLst>
          </p:cNvPr>
          <p:cNvSpPr>
            <a:spLocks noGrp="1"/>
          </p:cNvSpPr>
          <p:nvPr>
            <p:ph idx="1"/>
          </p:nvPr>
        </p:nvSpPr>
        <p:spPr>
          <a:xfrm>
            <a:off x="838200" y="1274884"/>
            <a:ext cx="10515600" cy="5583115"/>
          </a:xfrm>
        </p:spPr>
        <p:txBody>
          <a:bodyPr>
            <a:normAutofit lnSpcReduction="10000"/>
          </a:bodyPr>
          <a:lstStyle/>
          <a:p>
            <a:pPr marL="0" indent="0" algn="ctr">
              <a:buNone/>
            </a:pPr>
            <a:r>
              <a:rPr lang="en-US" sz="3200" dirty="0"/>
              <a:t>We know in part and we prophesy in part</a:t>
            </a:r>
          </a:p>
          <a:p>
            <a:pPr marL="0" indent="0" algn="ctr">
              <a:buNone/>
            </a:pPr>
            <a:r>
              <a:rPr lang="en-US" sz="3200" dirty="0">
                <a:solidFill>
                  <a:srgbClr val="FF0000"/>
                </a:solidFill>
              </a:rPr>
              <a:t>Acts 8:14-19</a:t>
            </a:r>
          </a:p>
          <a:p>
            <a:pPr marL="0" indent="0" algn="ctr">
              <a:buNone/>
            </a:pPr>
            <a:r>
              <a:rPr lang="en-US" sz="3200" dirty="0"/>
              <a:t>14 Now when the apostles in Jerusalem heard that Samaria had received the word of God, they sent them Peter and John, 15 who came down and prayed for them that they might receive the Holy Spirit. 16 For He had not yet fallen upon any of them; they had simply been baptized in the name of the Lord Jesus. 17 Then they began laying their hands on them, and they were receiving the Holy Spirit. 18 Now when Simon saw that the Spirit was bestowed through the laying on of the apostles' hands, he offered them money, 19 saying, "Give this authority to me as well, so that everyone on whom I lay my hands may receive the Holy Spirit." </a:t>
            </a:r>
          </a:p>
          <a:p>
            <a:pPr marL="0" indent="0" algn="ctr">
              <a:buNone/>
            </a:pPr>
            <a:endParaRPr lang="en-US" sz="3200" dirty="0"/>
          </a:p>
        </p:txBody>
      </p:sp>
    </p:spTree>
    <p:extLst>
      <p:ext uri="{BB962C8B-B14F-4D97-AF65-F5344CB8AC3E}">
        <p14:creationId xmlns:p14="http://schemas.microsoft.com/office/powerpoint/2010/main" val="13938329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94204-931B-401C-A3C4-BE3AC07F14FE}"/>
              </a:ext>
            </a:extLst>
          </p:cNvPr>
          <p:cNvSpPr>
            <a:spLocks noGrp="1"/>
          </p:cNvSpPr>
          <p:nvPr>
            <p:ph type="title"/>
          </p:nvPr>
        </p:nvSpPr>
        <p:spPr>
          <a:xfrm>
            <a:off x="838200" y="365125"/>
            <a:ext cx="10515600" cy="733913"/>
          </a:xfrm>
        </p:spPr>
        <p:txBody>
          <a:bodyPr>
            <a:normAutofit/>
          </a:bodyPr>
          <a:lstStyle/>
          <a:p>
            <a:pPr algn="ctr"/>
            <a:r>
              <a:rPr lang="en-US" sz="3600" dirty="0"/>
              <a:t>Love – a more excellent way</a:t>
            </a:r>
          </a:p>
        </p:txBody>
      </p:sp>
      <p:sp>
        <p:nvSpPr>
          <p:cNvPr id="3" name="Content Placeholder 2">
            <a:extLst>
              <a:ext uri="{FF2B5EF4-FFF2-40B4-BE49-F238E27FC236}">
                <a16:creationId xmlns:a16="http://schemas.microsoft.com/office/drawing/2014/main" id="{EE463092-FED9-44C2-993F-E497DA4272E1}"/>
              </a:ext>
            </a:extLst>
          </p:cNvPr>
          <p:cNvSpPr>
            <a:spLocks noGrp="1"/>
          </p:cNvSpPr>
          <p:nvPr>
            <p:ph idx="1"/>
          </p:nvPr>
        </p:nvSpPr>
        <p:spPr>
          <a:xfrm>
            <a:off x="838200" y="1274884"/>
            <a:ext cx="10515600" cy="5583115"/>
          </a:xfrm>
        </p:spPr>
        <p:txBody>
          <a:bodyPr>
            <a:normAutofit/>
          </a:bodyPr>
          <a:lstStyle/>
          <a:p>
            <a:pPr marL="0" indent="0" algn="ctr">
              <a:buNone/>
            </a:pPr>
            <a:r>
              <a:rPr lang="en-US" sz="3200" dirty="0"/>
              <a:t>When the perfect comes </a:t>
            </a:r>
          </a:p>
          <a:p>
            <a:pPr marL="0" indent="0" algn="ctr">
              <a:buNone/>
            </a:pPr>
            <a:r>
              <a:rPr lang="en-US" sz="3200" dirty="0" err="1"/>
              <a:t>teleios</a:t>
            </a:r>
            <a:r>
              <a:rPr lang="en-US" sz="3200" dirty="0"/>
              <a:t> – ended, complete, perfect</a:t>
            </a:r>
          </a:p>
          <a:p>
            <a:pPr marL="0" indent="0" algn="ctr">
              <a:buNone/>
            </a:pPr>
            <a:endParaRPr lang="en-US" sz="3200" dirty="0"/>
          </a:p>
          <a:p>
            <a:pPr marL="0" indent="0" algn="ctr">
              <a:buNone/>
            </a:pPr>
            <a:r>
              <a:rPr lang="en-US" sz="3200" dirty="0"/>
              <a:t>the partial will be done away</a:t>
            </a:r>
          </a:p>
          <a:p>
            <a:pPr marL="0" indent="0" algn="ctr">
              <a:buNone/>
            </a:pPr>
            <a:r>
              <a:rPr lang="en-US" sz="3200" dirty="0" err="1"/>
              <a:t>katargeo</a:t>
            </a:r>
            <a:r>
              <a:rPr lang="en-US" sz="3200" dirty="0"/>
              <a:t> – to fail, be done away, to make </a:t>
            </a:r>
          </a:p>
          <a:p>
            <a:pPr marL="0" indent="0" algn="ctr">
              <a:buNone/>
            </a:pPr>
            <a:r>
              <a:rPr lang="en-US" sz="3200" dirty="0"/>
              <a:t>useless, abolish, cease, of no effect, </a:t>
            </a:r>
          </a:p>
          <a:p>
            <a:pPr marL="0" indent="0" algn="ctr">
              <a:buNone/>
            </a:pPr>
            <a:r>
              <a:rPr lang="en-US" sz="3200" dirty="0"/>
              <a:t>vanish away, make void</a:t>
            </a:r>
          </a:p>
          <a:p>
            <a:pPr marL="0" indent="0" algn="ctr">
              <a:buNone/>
            </a:pPr>
            <a:endParaRPr lang="en-US" sz="3200" dirty="0"/>
          </a:p>
          <a:p>
            <a:pPr marL="0" indent="0" algn="ctr">
              <a:buNone/>
            </a:pPr>
            <a:endParaRPr lang="en-US" sz="3200" dirty="0"/>
          </a:p>
        </p:txBody>
      </p:sp>
    </p:spTree>
    <p:extLst>
      <p:ext uri="{BB962C8B-B14F-4D97-AF65-F5344CB8AC3E}">
        <p14:creationId xmlns:p14="http://schemas.microsoft.com/office/powerpoint/2010/main" val="233574114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94204-931B-401C-A3C4-BE3AC07F14FE}"/>
              </a:ext>
            </a:extLst>
          </p:cNvPr>
          <p:cNvSpPr>
            <a:spLocks noGrp="1"/>
          </p:cNvSpPr>
          <p:nvPr>
            <p:ph type="title"/>
          </p:nvPr>
        </p:nvSpPr>
        <p:spPr>
          <a:xfrm>
            <a:off x="838200" y="365125"/>
            <a:ext cx="10515600" cy="733913"/>
          </a:xfrm>
        </p:spPr>
        <p:txBody>
          <a:bodyPr>
            <a:normAutofit/>
          </a:bodyPr>
          <a:lstStyle/>
          <a:p>
            <a:pPr algn="ctr"/>
            <a:r>
              <a:rPr lang="en-US" sz="3600" dirty="0"/>
              <a:t>Love – a more excellent way</a:t>
            </a:r>
          </a:p>
        </p:txBody>
      </p:sp>
      <p:sp>
        <p:nvSpPr>
          <p:cNvPr id="3" name="Content Placeholder 2">
            <a:extLst>
              <a:ext uri="{FF2B5EF4-FFF2-40B4-BE49-F238E27FC236}">
                <a16:creationId xmlns:a16="http://schemas.microsoft.com/office/drawing/2014/main" id="{EE463092-FED9-44C2-993F-E497DA4272E1}"/>
              </a:ext>
            </a:extLst>
          </p:cNvPr>
          <p:cNvSpPr>
            <a:spLocks noGrp="1"/>
          </p:cNvSpPr>
          <p:nvPr>
            <p:ph idx="1"/>
          </p:nvPr>
        </p:nvSpPr>
        <p:spPr>
          <a:xfrm>
            <a:off x="838200" y="1274884"/>
            <a:ext cx="10515600" cy="5583115"/>
          </a:xfrm>
        </p:spPr>
        <p:txBody>
          <a:bodyPr>
            <a:normAutofit/>
          </a:bodyPr>
          <a:lstStyle/>
          <a:p>
            <a:pPr marL="0" indent="0" algn="ctr">
              <a:buNone/>
            </a:pPr>
            <a:r>
              <a:rPr lang="en-US" sz="3200" dirty="0"/>
              <a:t>The greatest of these is love</a:t>
            </a:r>
          </a:p>
          <a:p>
            <a:pPr marL="0" indent="0" algn="ctr">
              <a:buNone/>
            </a:pPr>
            <a:r>
              <a:rPr lang="en-US" sz="3200" dirty="0">
                <a:solidFill>
                  <a:srgbClr val="FF0000"/>
                </a:solidFill>
              </a:rPr>
              <a:t>1 Corinthians 13:13</a:t>
            </a:r>
          </a:p>
          <a:p>
            <a:pPr marL="0" indent="0" algn="ctr">
              <a:buNone/>
            </a:pPr>
            <a:r>
              <a:rPr lang="en-US" sz="3200" dirty="0"/>
              <a:t>13 But now faith, hope, love, abide these three; but the greatest of these is love.</a:t>
            </a:r>
          </a:p>
          <a:p>
            <a:pPr marL="0" indent="0" algn="ctr">
              <a:buNone/>
            </a:pPr>
            <a:endParaRPr lang="en-US" sz="3200" dirty="0"/>
          </a:p>
        </p:txBody>
      </p:sp>
    </p:spTree>
    <p:extLst>
      <p:ext uri="{BB962C8B-B14F-4D97-AF65-F5344CB8AC3E}">
        <p14:creationId xmlns:p14="http://schemas.microsoft.com/office/powerpoint/2010/main" val="9665972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94204-931B-401C-A3C4-BE3AC07F14FE}"/>
              </a:ext>
            </a:extLst>
          </p:cNvPr>
          <p:cNvSpPr>
            <a:spLocks noGrp="1"/>
          </p:cNvSpPr>
          <p:nvPr>
            <p:ph type="title"/>
          </p:nvPr>
        </p:nvSpPr>
        <p:spPr>
          <a:xfrm>
            <a:off x="838200" y="365125"/>
            <a:ext cx="10515600" cy="733913"/>
          </a:xfrm>
        </p:spPr>
        <p:txBody>
          <a:bodyPr>
            <a:normAutofit/>
          </a:bodyPr>
          <a:lstStyle/>
          <a:p>
            <a:pPr algn="ctr"/>
            <a:r>
              <a:rPr lang="en-US" sz="3600" dirty="0"/>
              <a:t>I show you a still more excellent way – Love </a:t>
            </a:r>
          </a:p>
        </p:txBody>
      </p:sp>
      <p:sp>
        <p:nvSpPr>
          <p:cNvPr id="3" name="Content Placeholder 2">
            <a:extLst>
              <a:ext uri="{FF2B5EF4-FFF2-40B4-BE49-F238E27FC236}">
                <a16:creationId xmlns:a16="http://schemas.microsoft.com/office/drawing/2014/main" id="{EE463092-FED9-44C2-993F-E497DA4272E1}"/>
              </a:ext>
            </a:extLst>
          </p:cNvPr>
          <p:cNvSpPr>
            <a:spLocks noGrp="1"/>
          </p:cNvSpPr>
          <p:nvPr>
            <p:ph idx="1"/>
          </p:nvPr>
        </p:nvSpPr>
        <p:spPr>
          <a:xfrm>
            <a:off x="838200" y="1274884"/>
            <a:ext cx="10515600" cy="5583115"/>
          </a:xfrm>
        </p:spPr>
        <p:txBody>
          <a:bodyPr>
            <a:normAutofit/>
          </a:bodyPr>
          <a:lstStyle/>
          <a:p>
            <a:pPr marL="0" indent="0" algn="ctr">
              <a:buNone/>
            </a:pPr>
            <a:endParaRPr lang="en-US" sz="3200" dirty="0"/>
          </a:p>
          <a:p>
            <a:pPr marL="0" indent="0" algn="ctr">
              <a:buNone/>
            </a:pPr>
            <a:endParaRPr lang="en-US" sz="3200" dirty="0"/>
          </a:p>
          <a:p>
            <a:pPr marL="0" indent="0" algn="ctr">
              <a:buNone/>
            </a:pPr>
            <a:r>
              <a:rPr lang="en-US" sz="3200" dirty="0"/>
              <a:t>Love is taking from yourself to give to another.</a:t>
            </a:r>
          </a:p>
          <a:p>
            <a:pPr marL="0" indent="0" algn="ctr">
              <a:buNone/>
            </a:pPr>
            <a:endParaRPr lang="en-US" sz="3200" dirty="0"/>
          </a:p>
          <a:p>
            <a:pPr marL="0" indent="0" algn="ctr">
              <a:buNone/>
            </a:pPr>
            <a:r>
              <a:rPr lang="en-US" sz="3200" dirty="0"/>
              <a:t>Love is taking from yourself that others might be able </a:t>
            </a:r>
          </a:p>
          <a:p>
            <a:pPr marL="0" indent="0" algn="ctr">
              <a:buNone/>
            </a:pPr>
            <a:r>
              <a:rPr lang="en-US" sz="3200" dirty="0"/>
              <a:t>to get along better.</a:t>
            </a:r>
          </a:p>
        </p:txBody>
      </p:sp>
    </p:spTree>
    <p:extLst>
      <p:ext uri="{BB962C8B-B14F-4D97-AF65-F5344CB8AC3E}">
        <p14:creationId xmlns:p14="http://schemas.microsoft.com/office/powerpoint/2010/main" val="270776504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7591" y="274638"/>
            <a:ext cx="8475785" cy="868362"/>
          </a:xfrm>
        </p:spPr>
        <p:txBody>
          <a:bodyPr>
            <a:normAutofit/>
          </a:bodyPr>
          <a:lstStyle/>
          <a:p>
            <a:pPr algn="ctr"/>
            <a:r>
              <a:rPr lang="en-US" sz="3600" dirty="0"/>
              <a:t>What must I do to be saved?</a:t>
            </a:r>
          </a:p>
        </p:txBody>
      </p:sp>
      <p:sp>
        <p:nvSpPr>
          <p:cNvPr id="3" name="Content Placeholder 2"/>
          <p:cNvSpPr>
            <a:spLocks noGrp="1"/>
          </p:cNvSpPr>
          <p:nvPr>
            <p:ph idx="1"/>
          </p:nvPr>
        </p:nvSpPr>
        <p:spPr>
          <a:xfrm>
            <a:off x="1345223" y="1066800"/>
            <a:ext cx="9434146" cy="5943600"/>
          </a:xfrm>
        </p:spPr>
        <p:txBody>
          <a:bodyPr>
            <a:normAutofit/>
          </a:bodyPr>
          <a:lstStyle/>
          <a:p>
            <a:pPr marL="0" indent="0">
              <a:buNone/>
            </a:pPr>
            <a:r>
              <a:rPr lang="en-US" sz="3200" dirty="0"/>
              <a:t>Hear the gospel </a:t>
            </a:r>
          </a:p>
          <a:p>
            <a:pPr marL="0" indent="0">
              <a:buNone/>
            </a:pPr>
            <a:r>
              <a:rPr lang="en-US" sz="3200" dirty="0"/>
              <a:t>						</a:t>
            </a:r>
            <a:r>
              <a:rPr lang="en-US" sz="3200" dirty="0">
                <a:solidFill>
                  <a:srgbClr val="FF0000"/>
                </a:solidFill>
              </a:rPr>
              <a:t>Romans 10:17</a:t>
            </a:r>
          </a:p>
          <a:p>
            <a:pPr marL="0" indent="0">
              <a:buNone/>
            </a:pPr>
            <a:r>
              <a:rPr lang="en-US" sz="3200" dirty="0"/>
              <a:t>Believe in the Lord</a:t>
            </a:r>
          </a:p>
          <a:p>
            <a:pPr marL="0" indent="0">
              <a:buNone/>
            </a:pPr>
            <a:r>
              <a:rPr lang="en-US" sz="3200" dirty="0"/>
              <a:t>						</a:t>
            </a:r>
            <a:r>
              <a:rPr lang="en-US" sz="3200" dirty="0">
                <a:solidFill>
                  <a:srgbClr val="FF0000"/>
                </a:solidFill>
              </a:rPr>
              <a:t>John 8:24 </a:t>
            </a:r>
          </a:p>
          <a:p>
            <a:pPr marL="0" indent="0">
              <a:buNone/>
            </a:pPr>
            <a:r>
              <a:rPr lang="en-US" sz="3200" dirty="0"/>
              <a:t>Repent of your sins</a:t>
            </a:r>
          </a:p>
          <a:p>
            <a:pPr marL="0" indent="0">
              <a:buNone/>
            </a:pPr>
            <a:r>
              <a:rPr lang="en-US" sz="3200" dirty="0"/>
              <a:t>						</a:t>
            </a:r>
            <a:r>
              <a:rPr lang="en-US" sz="3200" dirty="0">
                <a:solidFill>
                  <a:srgbClr val="FF0000"/>
                </a:solidFill>
              </a:rPr>
              <a:t>Acts 3:19</a:t>
            </a:r>
          </a:p>
          <a:p>
            <a:pPr marL="0" indent="0">
              <a:buNone/>
            </a:pPr>
            <a:r>
              <a:rPr lang="en-US" sz="3200" dirty="0"/>
              <a:t>Confess your belief</a:t>
            </a:r>
          </a:p>
          <a:p>
            <a:pPr marL="0" indent="0">
              <a:buNone/>
            </a:pPr>
            <a:r>
              <a:rPr lang="en-US" sz="3200" dirty="0"/>
              <a:t>						</a:t>
            </a:r>
            <a:r>
              <a:rPr lang="en-US" sz="3200" dirty="0">
                <a:solidFill>
                  <a:srgbClr val="FF0000"/>
                </a:solidFill>
              </a:rPr>
              <a:t>Acts 8:37</a:t>
            </a:r>
          </a:p>
          <a:p>
            <a:pPr marL="0" indent="0">
              <a:buNone/>
            </a:pPr>
            <a:r>
              <a:rPr lang="en-US" sz="3200" dirty="0"/>
              <a:t>Be baptized for remission of sin</a:t>
            </a:r>
          </a:p>
          <a:p>
            <a:pPr marL="0" indent="0">
              <a:buNone/>
            </a:pPr>
            <a:r>
              <a:rPr lang="en-US" sz="3200" dirty="0"/>
              <a:t>						</a:t>
            </a:r>
            <a:r>
              <a:rPr lang="en-US" sz="3200" dirty="0">
                <a:solidFill>
                  <a:srgbClr val="FF0000"/>
                </a:solidFill>
              </a:rPr>
              <a:t>Mark 16:16</a:t>
            </a:r>
          </a:p>
        </p:txBody>
      </p:sp>
    </p:spTree>
    <p:extLst>
      <p:ext uri="{BB962C8B-B14F-4D97-AF65-F5344CB8AC3E}">
        <p14:creationId xmlns:p14="http://schemas.microsoft.com/office/powerpoint/2010/main" val="400909383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091378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94204-931B-401C-A3C4-BE3AC07F14FE}"/>
              </a:ext>
            </a:extLst>
          </p:cNvPr>
          <p:cNvSpPr>
            <a:spLocks noGrp="1"/>
          </p:cNvSpPr>
          <p:nvPr>
            <p:ph type="title"/>
          </p:nvPr>
        </p:nvSpPr>
        <p:spPr>
          <a:xfrm>
            <a:off x="838200" y="365125"/>
            <a:ext cx="10515600" cy="733913"/>
          </a:xfrm>
        </p:spPr>
        <p:txBody>
          <a:bodyPr>
            <a:normAutofit/>
          </a:bodyPr>
          <a:lstStyle/>
          <a:p>
            <a:pPr algn="ctr"/>
            <a:r>
              <a:rPr lang="en-US" sz="3600" dirty="0"/>
              <a:t>Love – a more excellent way</a:t>
            </a:r>
          </a:p>
        </p:txBody>
      </p:sp>
      <p:sp>
        <p:nvSpPr>
          <p:cNvPr id="3" name="Content Placeholder 2">
            <a:extLst>
              <a:ext uri="{FF2B5EF4-FFF2-40B4-BE49-F238E27FC236}">
                <a16:creationId xmlns:a16="http://schemas.microsoft.com/office/drawing/2014/main" id="{EE463092-FED9-44C2-993F-E497DA4272E1}"/>
              </a:ext>
            </a:extLst>
          </p:cNvPr>
          <p:cNvSpPr>
            <a:spLocks noGrp="1"/>
          </p:cNvSpPr>
          <p:nvPr>
            <p:ph idx="1"/>
          </p:nvPr>
        </p:nvSpPr>
        <p:spPr>
          <a:xfrm>
            <a:off x="838200" y="1274884"/>
            <a:ext cx="10515600" cy="5583115"/>
          </a:xfrm>
        </p:spPr>
        <p:txBody>
          <a:bodyPr>
            <a:normAutofit/>
          </a:bodyPr>
          <a:lstStyle/>
          <a:p>
            <a:pPr marL="0" indent="0" algn="ctr">
              <a:buNone/>
            </a:pPr>
            <a:r>
              <a:rPr lang="en-US" sz="3200" dirty="0"/>
              <a:t>Love is patient</a:t>
            </a:r>
          </a:p>
          <a:p>
            <a:pPr marL="0" indent="0" algn="ctr">
              <a:buNone/>
            </a:pPr>
            <a:r>
              <a:rPr lang="en-US" sz="3200" dirty="0" err="1"/>
              <a:t>makrothumeo</a:t>
            </a:r>
            <a:r>
              <a:rPr lang="en-US" sz="3200" dirty="0"/>
              <a:t> – patient, longsuffering</a:t>
            </a:r>
          </a:p>
          <a:p>
            <a:pPr marL="0" indent="0" algn="ctr">
              <a:buNone/>
            </a:pPr>
            <a:r>
              <a:rPr lang="en-US" sz="3200" dirty="0"/>
              <a:t>To be patient, long suffering, to bear with, lit., to be long-tempered.  Long suffering is that quality of self-restraint in the face of provocation which does not hastily retaliate or promptly punish; it is the opposite of anger, and is associated with mercy. Patience is the quality that does not surrender to circumstances or succumb under trial; it is the opposite of despondency and is associated with hope.</a:t>
            </a:r>
          </a:p>
        </p:txBody>
      </p:sp>
    </p:spTree>
    <p:extLst>
      <p:ext uri="{BB962C8B-B14F-4D97-AF65-F5344CB8AC3E}">
        <p14:creationId xmlns:p14="http://schemas.microsoft.com/office/powerpoint/2010/main" val="20879532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94204-931B-401C-A3C4-BE3AC07F14FE}"/>
              </a:ext>
            </a:extLst>
          </p:cNvPr>
          <p:cNvSpPr>
            <a:spLocks noGrp="1"/>
          </p:cNvSpPr>
          <p:nvPr>
            <p:ph type="title"/>
          </p:nvPr>
        </p:nvSpPr>
        <p:spPr>
          <a:xfrm>
            <a:off x="838200" y="365125"/>
            <a:ext cx="10515600" cy="733913"/>
          </a:xfrm>
        </p:spPr>
        <p:txBody>
          <a:bodyPr>
            <a:normAutofit/>
          </a:bodyPr>
          <a:lstStyle/>
          <a:p>
            <a:pPr algn="ctr"/>
            <a:r>
              <a:rPr lang="en-US" sz="3600" dirty="0"/>
              <a:t>Love – a more excellent way</a:t>
            </a:r>
          </a:p>
        </p:txBody>
      </p:sp>
      <p:sp>
        <p:nvSpPr>
          <p:cNvPr id="3" name="Content Placeholder 2">
            <a:extLst>
              <a:ext uri="{FF2B5EF4-FFF2-40B4-BE49-F238E27FC236}">
                <a16:creationId xmlns:a16="http://schemas.microsoft.com/office/drawing/2014/main" id="{EE463092-FED9-44C2-993F-E497DA4272E1}"/>
              </a:ext>
            </a:extLst>
          </p:cNvPr>
          <p:cNvSpPr>
            <a:spLocks noGrp="1"/>
          </p:cNvSpPr>
          <p:nvPr>
            <p:ph idx="1"/>
          </p:nvPr>
        </p:nvSpPr>
        <p:spPr>
          <a:xfrm>
            <a:off x="838200" y="1274884"/>
            <a:ext cx="10515600" cy="5583115"/>
          </a:xfrm>
        </p:spPr>
        <p:txBody>
          <a:bodyPr>
            <a:normAutofit/>
          </a:bodyPr>
          <a:lstStyle/>
          <a:p>
            <a:pPr marL="0" indent="0" algn="ctr">
              <a:buNone/>
            </a:pPr>
            <a:r>
              <a:rPr lang="en-US" sz="3200" dirty="0"/>
              <a:t>Love is kind</a:t>
            </a:r>
          </a:p>
          <a:p>
            <a:pPr marL="0" indent="0" algn="ctr">
              <a:buNone/>
            </a:pPr>
            <a:r>
              <a:rPr lang="en-US" sz="3200" dirty="0" err="1"/>
              <a:t>chresteuomai</a:t>
            </a:r>
            <a:r>
              <a:rPr lang="en-US" sz="3200" dirty="0"/>
              <a:t> – kind, only use in NT</a:t>
            </a:r>
          </a:p>
          <a:p>
            <a:pPr marL="0" indent="0" algn="ctr">
              <a:buNone/>
            </a:pPr>
            <a:r>
              <a:rPr lang="en-US" sz="3200" dirty="0"/>
              <a:t>Verb – to be kind</a:t>
            </a:r>
          </a:p>
          <a:p>
            <a:pPr marL="0" indent="0" algn="ctr">
              <a:buNone/>
            </a:pPr>
            <a:r>
              <a:rPr lang="en-US" sz="3200" dirty="0" err="1"/>
              <a:t>chrestos</a:t>
            </a:r>
            <a:r>
              <a:rPr lang="en-US" sz="3200" dirty="0"/>
              <a:t> – kind</a:t>
            </a:r>
          </a:p>
          <a:p>
            <a:pPr marL="0" indent="0" algn="ctr">
              <a:buNone/>
            </a:pPr>
            <a:r>
              <a:rPr lang="en-US" sz="3200" dirty="0"/>
              <a:t>Adjective – serviceable, good, </a:t>
            </a:r>
          </a:p>
          <a:p>
            <a:pPr marL="0" indent="0" algn="ctr">
              <a:buNone/>
            </a:pPr>
            <a:r>
              <a:rPr lang="en-US" sz="3200" dirty="0"/>
              <a:t>pleasant, gracious, kind</a:t>
            </a:r>
          </a:p>
          <a:p>
            <a:pPr marL="0" indent="0" algn="ctr">
              <a:buNone/>
            </a:pPr>
            <a:endParaRPr lang="en-US" sz="3200" dirty="0"/>
          </a:p>
        </p:txBody>
      </p:sp>
    </p:spTree>
    <p:extLst>
      <p:ext uri="{BB962C8B-B14F-4D97-AF65-F5344CB8AC3E}">
        <p14:creationId xmlns:p14="http://schemas.microsoft.com/office/powerpoint/2010/main" val="31816048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94204-931B-401C-A3C4-BE3AC07F14FE}"/>
              </a:ext>
            </a:extLst>
          </p:cNvPr>
          <p:cNvSpPr>
            <a:spLocks noGrp="1"/>
          </p:cNvSpPr>
          <p:nvPr>
            <p:ph type="title"/>
          </p:nvPr>
        </p:nvSpPr>
        <p:spPr>
          <a:xfrm>
            <a:off x="838200" y="365125"/>
            <a:ext cx="10515600" cy="733913"/>
          </a:xfrm>
        </p:spPr>
        <p:txBody>
          <a:bodyPr>
            <a:normAutofit/>
          </a:bodyPr>
          <a:lstStyle/>
          <a:p>
            <a:pPr algn="ctr"/>
            <a:r>
              <a:rPr lang="en-US" sz="3600" dirty="0"/>
              <a:t>Love – a more excellent way</a:t>
            </a:r>
          </a:p>
        </p:txBody>
      </p:sp>
      <p:sp>
        <p:nvSpPr>
          <p:cNvPr id="3" name="Content Placeholder 2">
            <a:extLst>
              <a:ext uri="{FF2B5EF4-FFF2-40B4-BE49-F238E27FC236}">
                <a16:creationId xmlns:a16="http://schemas.microsoft.com/office/drawing/2014/main" id="{EE463092-FED9-44C2-993F-E497DA4272E1}"/>
              </a:ext>
            </a:extLst>
          </p:cNvPr>
          <p:cNvSpPr>
            <a:spLocks noGrp="1"/>
          </p:cNvSpPr>
          <p:nvPr>
            <p:ph idx="1"/>
          </p:nvPr>
        </p:nvSpPr>
        <p:spPr>
          <a:xfrm>
            <a:off x="838200" y="1274884"/>
            <a:ext cx="10515600" cy="5583115"/>
          </a:xfrm>
        </p:spPr>
        <p:txBody>
          <a:bodyPr>
            <a:normAutofit/>
          </a:bodyPr>
          <a:lstStyle/>
          <a:p>
            <a:pPr marL="0" indent="0" algn="ctr">
              <a:buNone/>
            </a:pPr>
            <a:r>
              <a:rPr lang="en-US" sz="3200" dirty="0"/>
              <a:t>Love is not jealous</a:t>
            </a:r>
          </a:p>
          <a:p>
            <a:pPr marL="0" indent="0" algn="ctr">
              <a:buNone/>
            </a:pPr>
            <a:r>
              <a:rPr lang="en-US" sz="3200" dirty="0" err="1"/>
              <a:t>zeloo</a:t>
            </a:r>
            <a:r>
              <a:rPr lang="en-US" sz="3200" dirty="0"/>
              <a:t> – jealous, </a:t>
            </a:r>
            <a:r>
              <a:rPr lang="en-US" sz="3200" dirty="0" err="1"/>
              <a:t>envieth</a:t>
            </a:r>
            <a:r>
              <a:rPr lang="en-US" sz="3200" dirty="0"/>
              <a:t> not</a:t>
            </a:r>
          </a:p>
          <a:p>
            <a:pPr marL="0" indent="0" algn="ctr">
              <a:buNone/>
            </a:pPr>
            <a:r>
              <a:rPr lang="en-US" sz="3200" dirty="0"/>
              <a:t>Denotes to be zealous, moved with jealousy.</a:t>
            </a:r>
          </a:p>
          <a:p>
            <a:pPr marL="0" indent="0" algn="ctr">
              <a:buNone/>
            </a:pPr>
            <a:r>
              <a:rPr lang="en-US" sz="3200" dirty="0" err="1"/>
              <a:t>Zelos</a:t>
            </a:r>
            <a:r>
              <a:rPr lang="en-US" sz="3200" dirty="0"/>
              <a:t>, zeal or jealousy, translated envy in the AV, is to be distinguished from </a:t>
            </a:r>
            <a:r>
              <a:rPr lang="en-US" sz="3200" dirty="0" err="1"/>
              <a:t>phthonos</a:t>
            </a:r>
            <a:r>
              <a:rPr lang="en-US" sz="3200" dirty="0"/>
              <a:t>, and apart from the meanings zeal and indignation, is always translated jealousy in the RV. The distinction lies in this, that envy desires to deprive another of what he has, jealousy desires to have the same or the same sort of thing for itself.</a:t>
            </a:r>
          </a:p>
          <a:p>
            <a:pPr marL="0" indent="0" algn="ctr">
              <a:buNone/>
            </a:pPr>
            <a:endParaRPr lang="en-US" sz="3200" dirty="0"/>
          </a:p>
        </p:txBody>
      </p:sp>
    </p:spTree>
    <p:extLst>
      <p:ext uri="{BB962C8B-B14F-4D97-AF65-F5344CB8AC3E}">
        <p14:creationId xmlns:p14="http://schemas.microsoft.com/office/powerpoint/2010/main" val="11922787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94204-931B-401C-A3C4-BE3AC07F14FE}"/>
              </a:ext>
            </a:extLst>
          </p:cNvPr>
          <p:cNvSpPr>
            <a:spLocks noGrp="1"/>
          </p:cNvSpPr>
          <p:nvPr>
            <p:ph type="title"/>
          </p:nvPr>
        </p:nvSpPr>
        <p:spPr>
          <a:xfrm>
            <a:off x="838200" y="365125"/>
            <a:ext cx="10515600" cy="733913"/>
          </a:xfrm>
        </p:spPr>
        <p:txBody>
          <a:bodyPr>
            <a:normAutofit/>
          </a:bodyPr>
          <a:lstStyle/>
          <a:p>
            <a:pPr algn="ctr"/>
            <a:r>
              <a:rPr lang="en-US" sz="3600" dirty="0"/>
              <a:t>Love – a more excellent way</a:t>
            </a:r>
          </a:p>
        </p:txBody>
      </p:sp>
      <p:sp>
        <p:nvSpPr>
          <p:cNvPr id="3" name="Content Placeholder 2">
            <a:extLst>
              <a:ext uri="{FF2B5EF4-FFF2-40B4-BE49-F238E27FC236}">
                <a16:creationId xmlns:a16="http://schemas.microsoft.com/office/drawing/2014/main" id="{EE463092-FED9-44C2-993F-E497DA4272E1}"/>
              </a:ext>
            </a:extLst>
          </p:cNvPr>
          <p:cNvSpPr>
            <a:spLocks noGrp="1"/>
          </p:cNvSpPr>
          <p:nvPr>
            <p:ph idx="1"/>
          </p:nvPr>
        </p:nvSpPr>
        <p:spPr>
          <a:xfrm>
            <a:off x="838200" y="1274884"/>
            <a:ext cx="10515600" cy="5583115"/>
          </a:xfrm>
        </p:spPr>
        <p:txBody>
          <a:bodyPr>
            <a:normAutofit/>
          </a:bodyPr>
          <a:lstStyle/>
          <a:p>
            <a:pPr marL="0" indent="0" algn="ctr">
              <a:buNone/>
            </a:pPr>
            <a:r>
              <a:rPr lang="en-US" sz="3200" dirty="0"/>
              <a:t>Love does not brag</a:t>
            </a:r>
          </a:p>
          <a:p>
            <a:pPr marL="0" indent="0" algn="ctr">
              <a:buNone/>
            </a:pPr>
            <a:r>
              <a:rPr lang="en-US" sz="3200" dirty="0" err="1"/>
              <a:t>perpereuomai</a:t>
            </a:r>
            <a:r>
              <a:rPr lang="en-US" sz="3200" dirty="0"/>
              <a:t> – brag, vaunt oneself, </a:t>
            </a:r>
          </a:p>
          <a:p>
            <a:pPr marL="0" indent="0" algn="ctr">
              <a:buNone/>
            </a:pPr>
            <a:r>
              <a:rPr lang="en-US" sz="3200" dirty="0"/>
              <a:t>only use in NT</a:t>
            </a:r>
          </a:p>
          <a:p>
            <a:pPr marL="0" indent="0" algn="ctr">
              <a:buNone/>
            </a:pPr>
            <a:r>
              <a:rPr lang="en-US" sz="3200" dirty="0"/>
              <a:t>To boast or vaunt oneself, vainglorious, </a:t>
            </a:r>
          </a:p>
          <a:p>
            <a:pPr marL="0" indent="0" algn="ctr">
              <a:buNone/>
            </a:pPr>
            <a:r>
              <a:rPr lang="en-US" sz="3200" dirty="0"/>
              <a:t>braggart</a:t>
            </a:r>
          </a:p>
          <a:p>
            <a:pPr marL="0" indent="0" algn="ctr">
              <a:buNone/>
            </a:pPr>
            <a:endParaRPr lang="en-US" sz="3200" dirty="0"/>
          </a:p>
          <a:p>
            <a:pPr marL="0" indent="0" algn="ctr">
              <a:buNone/>
            </a:pPr>
            <a:endParaRPr lang="en-US" sz="3200" dirty="0"/>
          </a:p>
        </p:txBody>
      </p:sp>
    </p:spTree>
    <p:extLst>
      <p:ext uri="{BB962C8B-B14F-4D97-AF65-F5344CB8AC3E}">
        <p14:creationId xmlns:p14="http://schemas.microsoft.com/office/powerpoint/2010/main" val="39787546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94204-931B-401C-A3C4-BE3AC07F14FE}"/>
              </a:ext>
            </a:extLst>
          </p:cNvPr>
          <p:cNvSpPr>
            <a:spLocks noGrp="1"/>
          </p:cNvSpPr>
          <p:nvPr>
            <p:ph type="title"/>
          </p:nvPr>
        </p:nvSpPr>
        <p:spPr>
          <a:xfrm>
            <a:off x="838200" y="365125"/>
            <a:ext cx="10515600" cy="733913"/>
          </a:xfrm>
        </p:spPr>
        <p:txBody>
          <a:bodyPr>
            <a:normAutofit/>
          </a:bodyPr>
          <a:lstStyle/>
          <a:p>
            <a:pPr algn="ctr"/>
            <a:r>
              <a:rPr lang="en-US" sz="3600" dirty="0"/>
              <a:t>Love – a more excellent way</a:t>
            </a:r>
          </a:p>
        </p:txBody>
      </p:sp>
      <p:sp>
        <p:nvSpPr>
          <p:cNvPr id="3" name="Content Placeholder 2">
            <a:extLst>
              <a:ext uri="{FF2B5EF4-FFF2-40B4-BE49-F238E27FC236}">
                <a16:creationId xmlns:a16="http://schemas.microsoft.com/office/drawing/2014/main" id="{EE463092-FED9-44C2-993F-E497DA4272E1}"/>
              </a:ext>
            </a:extLst>
          </p:cNvPr>
          <p:cNvSpPr>
            <a:spLocks noGrp="1"/>
          </p:cNvSpPr>
          <p:nvPr>
            <p:ph idx="1"/>
          </p:nvPr>
        </p:nvSpPr>
        <p:spPr>
          <a:xfrm>
            <a:off x="838200" y="1274884"/>
            <a:ext cx="10515600" cy="5583115"/>
          </a:xfrm>
        </p:spPr>
        <p:txBody>
          <a:bodyPr>
            <a:normAutofit/>
          </a:bodyPr>
          <a:lstStyle/>
          <a:p>
            <a:pPr marL="0" indent="0" algn="ctr">
              <a:buNone/>
            </a:pPr>
            <a:r>
              <a:rPr lang="en-US" sz="3200" dirty="0"/>
              <a:t>Love is not arrogant</a:t>
            </a:r>
          </a:p>
          <a:p>
            <a:pPr marL="0" indent="0" algn="ctr">
              <a:buNone/>
            </a:pPr>
            <a:r>
              <a:rPr lang="en-US" sz="3200" dirty="0" err="1"/>
              <a:t>phusioo</a:t>
            </a:r>
            <a:r>
              <a:rPr lang="en-US" sz="3200" dirty="0"/>
              <a:t> – arrogant, puff up</a:t>
            </a:r>
          </a:p>
          <a:p>
            <a:pPr marL="0" indent="0" algn="ctr">
              <a:buNone/>
            </a:pPr>
            <a:r>
              <a:rPr lang="en-US" sz="3200" dirty="0"/>
              <a:t>To puff up, blow up, inflate, is used </a:t>
            </a:r>
          </a:p>
          <a:p>
            <a:pPr marL="0" indent="0" algn="ctr">
              <a:buNone/>
            </a:pPr>
            <a:r>
              <a:rPr lang="en-US" sz="3200" dirty="0"/>
              <a:t>metaphorically in the NT., in the </a:t>
            </a:r>
          </a:p>
          <a:p>
            <a:pPr marL="0" indent="0" algn="ctr">
              <a:buNone/>
            </a:pPr>
            <a:r>
              <a:rPr lang="en-US" sz="3200" dirty="0"/>
              <a:t>sense of being puffed up with pride.</a:t>
            </a:r>
          </a:p>
          <a:p>
            <a:pPr marL="0" indent="0" algn="ctr">
              <a:buNone/>
            </a:pPr>
            <a:endParaRPr lang="en-US" sz="3200" dirty="0"/>
          </a:p>
        </p:txBody>
      </p:sp>
    </p:spTree>
    <p:extLst>
      <p:ext uri="{BB962C8B-B14F-4D97-AF65-F5344CB8AC3E}">
        <p14:creationId xmlns:p14="http://schemas.microsoft.com/office/powerpoint/2010/main" val="41551926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otalTime>840</TotalTime>
  <Words>2049</Words>
  <Application>Microsoft Office PowerPoint</Application>
  <PresentationFormat>Widescreen</PresentationFormat>
  <Paragraphs>220</Paragraphs>
  <Slides>41</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41</vt:i4>
      </vt:variant>
    </vt:vector>
  </HeadingPairs>
  <TitlesOfParts>
    <vt:vector size="46" baseType="lpstr">
      <vt:lpstr>Arial</vt:lpstr>
      <vt:lpstr>Calibri</vt:lpstr>
      <vt:lpstr>Calibri Light</vt:lpstr>
      <vt:lpstr>Office Theme</vt:lpstr>
      <vt:lpstr>1_Office Theme</vt:lpstr>
      <vt:lpstr>PowerPoint Presentation</vt:lpstr>
      <vt:lpstr>I show you a still more excellent way – Love </vt:lpstr>
      <vt:lpstr>I show you a still more excellent way – Love </vt:lpstr>
      <vt:lpstr>I show you a still more excellent way – Love </vt:lpstr>
      <vt:lpstr>Love – a more excellent way</vt:lpstr>
      <vt:lpstr>Love – a more excellent way</vt:lpstr>
      <vt:lpstr>Love – a more excellent way</vt:lpstr>
      <vt:lpstr>Love – a more excellent way</vt:lpstr>
      <vt:lpstr>Love – a more excellent way</vt:lpstr>
      <vt:lpstr>Love – a more excellent way</vt:lpstr>
      <vt:lpstr>Love – a more excellent way</vt:lpstr>
      <vt:lpstr>Love – a more excellent way</vt:lpstr>
      <vt:lpstr>Love – a more excellent way</vt:lpstr>
      <vt:lpstr>Love – a more excellent way</vt:lpstr>
      <vt:lpstr>Love – a more excellent way</vt:lpstr>
      <vt:lpstr>Love – a more excellent way</vt:lpstr>
      <vt:lpstr>Love – a more excellent way</vt:lpstr>
      <vt:lpstr>Love – a more excellent way</vt:lpstr>
      <vt:lpstr>Love – a more excellent way</vt:lpstr>
      <vt:lpstr>Love – a more excellent way</vt:lpstr>
      <vt:lpstr>Love – a more excellent way</vt:lpstr>
      <vt:lpstr>Love – a more excellent way</vt:lpstr>
      <vt:lpstr>Love – a more excellent way</vt:lpstr>
      <vt:lpstr>Love – a more excellent way</vt:lpstr>
      <vt:lpstr>Love – a more excellent way</vt:lpstr>
      <vt:lpstr>Love – a more excellent way</vt:lpstr>
      <vt:lpstr>Love – a more excellent way</vt:lpstr>
      <vt:lpstr>Love – a more excellent way</vt:lpstr>
      <vt:lpstr>Love – a more excellent way</vt:lpstr>
      <vt:lpstr>Love – a more excellent way</vt:lpstr>
      <vt:lpstr>Love – a more excellent way</vt:lpstr>
      <vt:lpstr>Love – a more excellent way</vt:lpstr>
      <vt:lpstr>Love – a more excellent way</vt:lpstr>
      <vt:lpstr>Love – a more excellent way</vt:lpstr>
      <vt:lpstr>Love – a more excellent way</vt:lpstr>
      <vt:lpstr>Love – a more excellent way</vt:lpstr>
      <vt:lpstr>Love – a more excellent way</vt:lpstr>
      <vt:lpstr>Love – a more excellent way</vt:lpstr>
      <vt:lpstr>Love – a more excellent way</vt:lpstr>
      <vt:lpstr>What must I do to be saved?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Webb</dc:creator>
  <cp:lastModifiedBy>Webb</cp:lastModifiedBy>
  <cp:revision>17</cp:revision>
  <dcterms:created xsi:type="dcterms:W3CDTF">2018-08-07T13:09:10Z</dcterms:created>
  <dcterms:modified xsi:type="dcterms:W3CDTF">2018-08-19T02:30:29Z</dcterms:modified>
</cp:coreProperties>
</file>