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2" r:id="rId2"/>
    <p:sldId id="265" r:id="rId3"/>
    <p:sldId id="284" r:id="rId4"/>
    <p:sldId id="286" r:id="rId5"/>
    <p:sldId id="263" r:id="rId6"/>
    <p:sldId id="264" r:id="rId7"/>
    <p:sldId id="287" r:id="rId8"/>
    <p:sldId id="288" r:id="rId9"/>
    <p:sldId id="289" r:id="rId10"/>
    <p:sldId id="290" r:id="rId11"/>
    <p:sldId id="291" r:id="rId12"/>
    <p:sldId id="267" r:id="rId13"/>
    <p:sldId id="270" r:id="rId14"/>
    <p:sldId id="273" r:id="rId15"/>
    <p:sldId id="271" r:id="rId16"/>
    <p:sldId id="274" r:id="rId17"/>
    <p:sldId id="277" r:id="rId18"/>
    <p:sldId id="278" r:id="rId19"/>
    <p:sldId id="276" r:id="rId20"/>
    <p:sldId id="279" r:id="rId21"/>
    <p:sldId id="275" r:id="rId22"/>
    <p:sldId id="280" r:id="rId23"/>
    <p:sldId id="281" r:id="rId24"/>
    <p:sldId id="272" r:id="rId25"/>
    <p:sldId id="282" r:id="rId26"/>
    <p:sldId id="283"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95A53-CBCB-46E6-B414-15C166842E71}" type="datetimeFigureOut">
              <a:rPr lang="en-US" smtClean="0"/>
              <a:t>7/27/2019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6D065-6D98-4EC1-9B58-2BDCAE2945A0}" type="slidenum">
              <a:rPr lang="en-US" smtClean="0"/>
              <a:t>‹#›</a:t>
            </a:fld>
            <a:endParaRPr lang="en-US"/>
          </a:p>
        </p:txBody>
      </p:sp>
    </p:spTree>
    <p:extLst>
      <p:ext uri="{BB962C8B-B14F-4D97-AF65-F5344CB8AC3E}">
        <p14:creationId xmlns:p14="http://schemas.microsoft.com/office/powerpoint/2010/main" val="10349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46D065-6D98-4EC1-9B58-2BDCAE2945A0}" type="slidenum">
              <a:rPr lang="en-US" smtClean="0"/>
              <a:t>4</a:t>
            </a:fld>
            <a:endParaRPr lang="en-US"/>
          </a:p>
        </p:txBody>
      </p:sp>
    </p:spTree>
    <p:extLst>
      <p:ext uri="{BB962C8B-B14F-4D97-AF65-F5344CB8AC3E}">
        <p14:creationId xmlns:p14="http://schemas.microsoft.com/office/powerpoint/2010/main" val="108091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B8F45-EB55-445D-8DE9-4AD1B104BD2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36736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B8F45-EB55-445D-8DE9-4AD1B104BD2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11987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B8F45-EB55-445D-8DE9-4AD1B104BD2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90845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B8F45-EB55-445D-8DE9-4AD1B104BD2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347838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B8F45-EB55-445D-8DE9-4AD1B104BD2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3632862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B8F45-EB55-445D-8DE9-4AD1B104BD2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364374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B8F45-EB55-445D-8DE9-4AD1B104BD24}" type="datetimeFigureOut">
              <a:rPr lang="en-US" smtClean="0"/>
              <a:t>7/27/2019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199987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B8F45-EB55-445D-8DE9-4AD1B104BD24}" type="datetimeFigureOut">
              <a:rPr lang="en-US" smtClean="0"/>
              <a:t>7/27/2019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7297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B8F45-EB55-445D-8DE9-4AD1B104BD24}" type="datetimeFigureOut">
              <a:rPr lang="en-US" smtClean="0"/>
              <a:t>7/27/2019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409599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B8F45-EB55-445D-8DE9-4AD1B104BD2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11859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B8F45-EB55-445D-8DE9-4AD1B104BD2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6B5CA-A872-4B82-9613-A93A1AB1203E}" type="slidenum">
              <a:rPr lang="en-US" smtClean="0"/>
              <a:t>‹#›</a:t>
            </a:fld>
            <a:endParaRPr lang="en-US"/>
          </a:p>
        </p:txBody>
      </p:sp>
    </p:spTree>
    <p:extLst>
      <p:ext uri="{BB962C8B-B14F-4D97-AF65-F5344CB8AC3E}">
        <p14:creationId xmlns:p14="http://schemas.microsoft.com/office/powerpoint/2010/main" val="11820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B8F45-EB55-445D-8DE9-4AD1B104BD24}" type="datetimeFigureOut">
              <a:rPr lang="en-US" smtClean="0"/>
              <a:t>7/27/2019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6B5CA-A872-4B82-9613-A93A1AB1203E}" type="slidenum">
              <a:rPr lang="en-US" smtClean="0"/>
              <a:t>‹#›</a:t>
            </a:fld>
            <a:endParaRPr lang="en-US"/>
          </a:p>
        </p:txBody>
      </p:sp>
    </p:spTree>
    <p:extLst>
      <p:ext uri="{BB962C8B-B14F-4D97-AF65-F5344CB8AC3E}">
        <p14:creationId xmlns:p14="http://schemas.microsoft.com/office/powerpoint/2010/main" val="173891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6797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2554545"/>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a:p>
            <a:pPr marL="1371600" lvl="2" indent="-457200">
              <a:buFont typeface="Arial" panose="020B0604020202020204" pitchFamily="34" charset="0"/>
              <a:buChar char="•"/>
            </a:pPr>
            <a:r>
              <a:rPr lang="en-US" sz="3200" dirty="0" smtClean="0">
                <a:solidFill>
                  <a:schemeClr val="bg1"/>
                </a:solidFill>
                <a:latin typeface="Noteworthy" pitchFamily="50" charset="0"/>
              </a:rPr>
              <a:t>Causes Unrealistic Expectations</a:t>
            </a:r>
          </a:p>
          <a:p>
            <a:pPr marL="1371600" lvl="2" indent="-457200">
              <a:buFont typeface="Arial" panose="020B0604020202020204" pitchFamily="34" charset="0"/>
              <a:buChar char="•"/>
            </a:pPr>
            <a:r>
              <a:rPr lang="en-US" sz="3200" dirty="0" smtClean="0">
                <a:solidFill>
                  <a:schemeClr val="bg1"/>
                </a:solidFill>
                <a:latin typeface="Noteworthy" pitchFamily="50" charset="0"/>
              </a:rPr>
              <a:t>Numbs Sensitivity</a:t>
            </a:r>
          </a:p>
          <a:p>
            <a:pPr marL="1371600" lvl="2" indent="-457200">
              <a:buFont typeface="Arial" panose="020B0604020202020204" pitchFamily="34" charset="0"/>
              <a:buChar char="•"/>
            </a:pPr>
            <a:r>
              <a:rPr lang="en-US" sz="3200" dirty="0" smtClean="0">
                <a:solidFill>
                  <a:schemeClr val="bg1"/>
                </a:solidFill>
                <a:latin typeface="Noteworthy" pitchFamily="50" charset="0"/>
              </a:rPr>
              <a:t>Reduces Resistance to Sins</a:t>
            </a:r>
          </a:p>
          <a:p>
            <a:pPr marL="1371600" lvl="2" indent="-457200">
              <a:buFont typeface="Arial" panose="020B0604020202020204" pitchFamily="34" charset="0"/>
              <a:buChar char="•"/>
            </a:pPr>
            <a:r>
              <a:rPr lang="en-US" sz="3200" dirty="0" smtClean="0">
                <a:solidFill>
                  <a:schemeClr val="bg1"/>
                </a:solidFill>
                <a:latin typeface="Noteworthy" pitchFamily="50" charset="0"/>
              </a:rPr>
              <a:t>Replaces Relationships</a:t>
            </a:r>
          </a:p>
        </p:txBody>
      </p:sp>
    </p:spTree>
    <p:extLst>
      <p:ext uri="{BB962C8B-B14F-4D97-AF65-F5344CB8AC3E}">
        <p14:creationId xmlns:p14="http://schemas.microsoft.com/office/powerpoint/2010/main" val="3681832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a:t>
            </a:r>
            <a:r>
              <a:rPr lang="en-US" sz="4800" dirty="0" smtClean="0">
                <a:latin typeface="Noteworthy" pitchFamily="50" charset="0"/>
              </a:rPr>
              <a:t>r </a:t>
            </a:r>
            <a:r>
              <a:rPr lang="en-US" sz="4800" dirty="0" smtClean="0">
                <a:latin typeface="Noteworthy" pitchFamily="50" charset="0"/>
              </a:rPr>
              <a:t>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3046988"/>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a:p>
            <a:pPr marL="1371600" lvl="2" indent="-457200">
              <a:buFont typeface="Arial" panose="020B0604020202020204" pitchFamily="34" charset="0"/>
              <a:buChar char="•"/>
            </a:pPr>
            <a:r>
              <a:rPr lang="en-US" sz="3200" dirty="0" smtClean="0">
                <a:solidFill>
                  <a:schemeClr val="bg1"/>
                </a:solidFill>
                <a:latin typeface="Noteworthy" pitchFamily="50" charset="0"/>
              </a:rPr>
              <a:t>Causes Unrealistic Expectations</a:t>
            </a:r>
          </a:p>
          <a:p>
            <a:pPr marL="1371600" lvl="2" indent="-457200">
              <a:buFont typeface="Arial" panose="020B0604020202020204" pitchFamily="34" charset="0"/>
              <a:buChar char="•"/>
            </a:pPr>
            <a:r>
              <a:rPr lang="en-US" sz="3200" dirty="0" smtClean="0">
                <a:solidFill>
                  <a:schemeClr val="bg1"/>
                </a:solidFill>
                <a:latin typeface="Noteworthy" pitchFamily="50" charset="0"/>
              </a:rPr>
              <a:t>Numbs Sensitivity</a:t>
            </a:r>
          </a:p>
          <a:p>
            <a:pPr marL="1371600" lvl="2" indent="-457200">
              <a:buFont typeface="Arial" panose="020B0604020202020204" pitchFamily="34" charset="0"/>
              <a:buChar char="•"/>
            </a:pPr>
            <a:r>
              <a:rPr lang="en-US" sz="3200" dirty="0" smtClean="0">
                <a:solidFill>
                  <a:schemeClr val="bg1"/>
                </a:solidFill>
                <a:latin typeface="Noteworthy" pitchFamily="50" charset="0"/>
              </a:rPr>
              <a:t>Reduces Resistance to Sins</a:t>
            </a:r>
          </a:p>
          <a:p>
            <a:pPr marL="1371600" lvl="2" indent="-457200">
              <a:buFont typeface="Arial" panose="020B0604020202020204" pitchFamily="34" charset="0"/>
              <a:buChar char="•"/>
            </a:pPr>
            <a:r>
              <a:rPr lang="en-US" sz="3200" dirty="0" smtClean="0">
                <a:solidFill>
                  <a:schemeClr val="bg1"/>
                </a:solidFill>
                <a:latin typeface="Noteworthy" pitchFamily="50" charset="0"/>
              </a:rPr>
              <a:t>Replaces Relationships</a:t>
            </a:r>
          </a:p>
          <a:p>
            <a:pPr marL="1371600" lvl="2" indent="-457200">
              <a:buFont typeface="Arial" panose="020B0604020202020204" pitchFamily="34" charset="0"/>
              <a:buChar char="•"/>
            </a:pPr>
            <a:r>
              <a:rPr lang="en-US" sz="3200" dirty="0" smtClean="0">
                <a:solidFill>
                  <a:schemeClr val="bg1"/>
                </a:solidFill>
                <a:latin typeface="Noteworthy" pitchFamily="50" charset="0"/>
              </a:rPr>
              <a:t>Wastes Time</a:t>
            </a: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1054437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SMART Way To Control </a:t>
            </a:r>
            <a:r>
              <a:rPr lang="en-US" sz="4800" dirty="0">
                <a:latin typeface="Noteworthy" pitchFamily="50" charset="0"/>
              </a:rPr>
              <a:t>O</a:t>
            </a:r>
            <a:r>
              <a:rPr lang="en-US" sz="4800" dirty="0" smtClean="0">
                <a:latin typeface="Noteworthy" pitchFamily="50" charset="0"/>
              </a:rPr>
              <a:t>ur </a:t>
            </a:r>
            <a:r>
              <a:rPr lang="en-US" sz="4800" dirty="0" smtClean="0">
                <a:latin typeface="Noteworthy" pitchFamily="50" charset="0"/>
              </a:rPr>
              <a:t>Devices </a:t>
            </a:r>
            <a:endParaRPr lang="en-US" sz="4800" dirty="0">
              <a:latin typeface="Noteworthy" pitchFamily="50" charset="0"/>
            </a:endParaRPr>
          </a:p>
        </p:txBody>
      </p:sp>
      <p:sp>
        <p:nvSpPr>
          <p:cNvPr id="2" name="TextBox 1"/>
          <p:cNvSpPr txBox="1"/>
          <p:nvPr/>
        </p:nvSpPr>
        <p:spPr>
          <a:xfrm>
            <a:off x="0" y="2449586"/>
            <a:ext cx="12192000" cy="769441"/>
          </a:xfrm>
          <a:prstGeom prst="rect">
            <a:avLst/>
          </a:prstGeom>
          <a:noFill/>
        </p:spPr>
        <p:txBody>
          <a:bodyPr wrap="square" rtlCol="0">
            <a:spAutoFit/>
          </a:bodyPr>
          <a:lstStyle/>
          <a:p>
            <a:pPr marL="1371600" lvl="2" indent="-457200">
              <a:buFont typeface="Arial" panose="020B0604020202020204" pitchFamily="34" charset="0"/>
              <a:buChar char="•"/>
            </a:pPr>
            <a:r>
              <a:rPr lang="en-US" sz="4400" u="sng" dirty="0" smtClean="0">
                <a:solidFill>
                  <a:schemeClr val="bg1"/>
                </a:solidFill>
                <a:latin typeface="Noteworthy" pitchFamily="50" charset="0"/>
              </a:rPr>
              <a:t>S</a:t>
            </a:r>
            <a:r>
              <a:rPr lang="en-US" sz="3200" dirty="0" smtClean="0">
                <a:solidFill>
                  <a:schemeClr val="bg1"/>
                </a:solidFill>
                <a:latin typeface="Noteworthy" pitchFamily="50" charset="0"/>
              </a:rPr>
              <a:t>elect What You Are Going to Watch, Listen, Read, etc.</a:t>
            </a:r>
          </a:p>
        </p:txBody>
      </p:sp>
    </p:spTree>
    <p:extLst>
      <p:ext uri="{BB962C8B-B14F-4D97-AF65-F5344CB8AC3E}">
        <p14:creationId xmlns:p14="http://schemas.microsoft.com/office/powerpoint/2010/main" val="390205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Philippians 4:8</a:t>
            </a:r>
            <a:endParaRPr lang="en-US" sz="4800" dirty="0">
              <a:latin typeface="Noteworthy" pitchFamily="50" charset="0"/>
            </a:endParaRPr>
          </a:p>
        </p:txBody>
      </p:sp>
      <p:sp>
        <p:nvSpPr>
          <p:cNvPr id="2" name="TextBox 1"/>
          <p:cNvSpPr txBox="1"/>
          <p:nvPr/>
        </p:nvSpPr>
        <p:spPr>
          <a:xfrm>
            <a:off x="0" y="2771088"/>
            <a:ext cx="12192000" cy="2062103"/>
          </a:xfrm>
          <a:prstGeom prst="rect">
            <a:avLst/>
          </a:prstGeom>
          <a:noFill/>
        </p:spPr>
        <p:txBody>
          <a:bodyPr wrap="square" rtlCol="0">
            <a:spAutoFit/>
          </a:bodyPr>
          <a:lstStyle/>
          <a:p>
            <a:pPr algn="ctr"/>
            <a:r>
              <a:rPr lang="en-US" sz="3200" b="1" baseline="30000" dirty="0">
                <a:solidFill>
                  <a:schemeClr val="bg1"/>
                </a:solidFill>
                <a:latin typeface="Noteworthy" pitchFamily="50" charset="0"/>
              </a:rPr>
              <a:t>8</a:t>
            </a:r>
            <a:r>
              <a:rPr lang="en-US" sz="3200" b="1" baseline="30000" dirty="0" smtClean="0">
                <a:solidFill>
                  <a:schemeClr val="bg1"/>
                </a:solidFill>
                <a:latin typeface="Noteworthy" pitchFamily="50" charset="0"/>
              </a:rPr>
              <a:t> </a:t>
            </a:r>
            <a:r>
              <a:rPr lang="en-US" sz="3200" dirty="0" smtClean="0">
                <a:solidFill>
                  <a:schemeClr val="bg1"/>
                </a:solidFill>
                <a:latin typeface="Noteworthy" pitchFamily="50" charset="0"/>
              </a:rPr>
              <a:t>Finally, brethren, whatever things are true, whatever things are noble, whatever things are just, whatever things are pure, whatever things are lovely, whatever things are of good report, if there is any virtue and if there is anything praiseworthy – meditate on these things.</a:t>
            </a: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2844551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Proverbs 15:14</a:t>
            </a:r>
            <a:endParaRPr lang="en-US" sz="4800" dirty="0">
              <a:latin typeface="Noteworthy" pitchFamily="50" charset="0"/>
            </a:endParaRPr>
          </a:p>
        </p:txBody>
      </p:sp>
      <p:sp>
        <p:nvSpPr>
          <p:cNvPr id="2" name="TextBox 1"/>
          <p:cNvSpPr txBox="1"/>
          <p:nvPr/>
        </p:nvSpPr>
        <p:spPr>
          <a:xfrm>
            <a:off x="0" y="2771088"/>
            <a:ext cx="12192000" cy="1077218"/>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14 </a:t>
            </a:r>
            <a:r>
              <a:rPr lang="en-US" sz="3200" dirty="0" smtClean="0">
                <a:solidFill>
                  <a:schemeClr val="bg1"/>
                </a:solidFill>
                <a:latin typeface="Noteworthy" pitchFamily="50" charset="0"/>
              </a:rPr>
              <a:t>The heart of him who has understanding seeks knowledge, </a:t>
            </a:r>
          </a:p>
          <a:p>
            <a:pPr algn="ctr"/>
            <a:r>
              <a:rPr lang="en-US" sz="3200" dirty="0" smtClean="0">
                <a:solidFill>
                  <a:schemeClr val="bg1"/>
                </a:solidFill>
                <a:latin typeface="Noteworthy" pitchFamily="50" charset="0"/>
              </a:rPr>
              <a:t>But the mouth of fools feeds on foolishness.</a:t>
            </a: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3641643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Psalms 119:37</a:t>
            </a:r>
            <a:endParaRPr lang="en-US" sz="4800" dirty="0">
              <a:latin typeface="Noteworthy" pitchFamily="50" charset="0"/>
            </a:endParaRPr>
          </a:p>
        </p:txBody>
      </p:sp>
      <p:sp>
        <p:nvSpPr>
          <p:cNvPr id="2" name="TextBox 1"/>
          <p:cNvSpPr txBox="1"/>
          <p:nvPr/>
        </p:nvSpPr>
        <p:spPr>
          <a:xfrm>
            <a:off x="0" y="2771088"/>
            <a:ext cx="12192000" cy="1077218"/>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37 </a:t>
            </a:r>
            <a:r>
              <a:rPr lang="en-US" sz="3200" dirty="0" smtClean="0">
                <a:solidFill>
                  <a:schemeClr val="bg1"/>
                </a:solidFill>
                <a:latin typeface="Noteworthy" pitchFamily="50" charset="0"/>
              </a:rPr>
              <a:t>Turn away my eyes from looking at vanity, </a:t>
            </a:r>
          </a:p>
          <a:p>
            <a:pPr algn="ctr"/>
            <a:r>
              <a:rPr lang="en-US" sz="3200" dirty="0">
                <a:solidFill>
                  <a:schemeClr val="bg1"/>
                </a:solidFill>
                <a:latin typeface="Noteworthy" pitchFamily="50" charset="0"/>
              </a:rPr>
              <a:t>A</a:t>
            </a:r>
            <a:r>
              <a:rPr lang="en-US" sz="3200" dirty="0" smtClean="0">
                <a:solidFill>
                  <a:schemeClr val="bg1"/>
                </a:solidFill>
                <a:latin typeface="Noteworthy" pitchFamily="50" charset="0"/>
              </a:rPr>
              <a:t>nd revive me in Your ways.</a:t>
            </a: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2103089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SMART Way To Control </a:t>
            </a:r>
            <a:r>
              <a:rPr lang="en-US" sz="4800" dirty="0">
                <a:latin typeface="Noteworthy" pitchFamily="50" charset="0"/>
              </a:rPr>
              <a:t>O</a:t>
            </a:r>
            <a:r>
              <a:rPr lang="en-US" sz="4800" dirty="0" smtClean="0">
                <a:latin typeface="Noteworthy" pitchFamily="50" charset="0"/>
              </a:rPr>
              <a:t>ur </a:t>
            </a:r>
            <a:r>
              <a:rPr lang="en-US" sz="4800" dirty="0" smtClean="0">
                <a:latin typeface="Noteworthy" pitchFamily="50" charset="0"/>
              </a:rPr>
              <a:t>Devices </a:t>
            </a:r>
            <a:endParaRPr lang="en-US" sz="4800" dirty="0">
              <a:latin typeface="Noteworthy" pitchFamily="50" charset="0"/>
            </a:endParaRPr>
          </a:p>
        </p:txBody>
      </p:sp>
      <p:sp>
        <p:nvSpPr>
          <p:cNvPr id="2" name="TextBox 1"/>
          <p:cNvSpPr txBox="1"/>
          <p:nvPr/>
        </p:nvSpPr>
        <p:spPr>
          <a:xfrm>
            <a:off x="0" y="2449586"/>
            <a:ext cx="12192000" cy="1446550"/>
          </a:xfrm>
          <a:prstGeom prst="rect">
            <a:avLst/>
          </a:prstGeom>
          <a:noFill/>
        </p:spPr>
        <p:txBody>
          <a:bodyPr wrap="square" rtlCol="0">
            <a:spAutoFit/>
          </a:bodyPr>
          <a:lstStyle/>
          <a:p>
            <a:pPr marL="1371600" lvl="2" indent="-457200">
              <a:buFont typeface="Arial" panose="020B0604020202020204" pitchFamily="34" charset="0"/>
              <a:buChar char="•"/>
            </a:pPr>
            <a:r>
              <a:rPr lang="en-US" sz="4400" u="sng" dirty="0" smtClean="0">
                <a:solidFill>
                  <a:schemeClr val="bg1"/>
                </a:solidFill>
                <a:latin typeface="Noteworthy" pitchFamily="50" charset="0"/>
              </a:rPr>
              <a:t>S</a:t>
            </a:r>
            <a:r>
              <a:rPr lang="en-US" sz="3200" dirty="0" smtClean="0">
                <a:solidFill>
                  <a:schemeClr val="bg1"/>
                </a:solidFill>
                <a:latin typeface="Noteworthy" pitchFamily="50" charset="0"/>
              </a:rPr>
              <a:t>elect What You Are Going to Watch, Listen, Read, etc.</a:t>
            </a:r>
          </a:p>
          <a:p>
            <a:pPr marL="1371600" lvl="2" indent="-457200">
              <a:buFont typeface="Arial" panose="020B0604020202020204" pitchFamily="34" charset="0"/>
              <a:buChar char="•"/>
            </a:pPr>
            <a:r>
              <a:rPr lang="en-US" sz="4400" u="sng" dirty="0" smtClean="0">
                <a:solidFill>
                  <a:schemeClr val="bg1"/>
                </a:solidFill>
                <a:latin typeface="Noteworthy" pitchFamily="50" charset="0"/>
              </a:rPr>
              <a:t>M</a:t>
            </a:r>
            <a:r>
              <a:rPr lang="en-US" sz="3200" dirty="0" smtClean="0">
                <a:solidFill>
                  <a:schemeClr val="bg1"/>
                </a:solidFill>
                <a:latin typeface="Noteworthy" pitchFamily="50" charset="0"/>
              </a:rPr>
              <a:t>anage Your Devices</a:t>
            </a:r>
          </a:p>
        </p:txBody>
      </p:sp>
    </p:spTree>
    <p:extLst>
      <p:ext uri="{BB962C8B-B14F-4D97-AF65-F5344CB8AC3E}">
        <p14:creationId xmlns:p14="http://schemas.microsoft.com/office/powerpoint/2010/main" val="3343260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Ephesians 5:15-16</a:t>
            </a:r>
            <a:endParaRPr lang="en-US" sz="4800" dirty="0">
              <a:latin typeface="Noteworthy" pitchFamily="50" charset="0"/>
            </a:endParaRPr>
          </a:p>
        </p:txBody>
      </p:sp>
      <p:sp>
        <p:nvSpPr>
          <p:cNvPr id="2" name="TextBox 1"/>
          <p:cNvSpPr txBox="1"/>
          <p:nvPr/>
        </p:nvSpPr>
        <p:spPr>
          <a:xfrm>
            <a:off x="0" y="2771088"/>
            <a:ext cx="12192000" cy="1569660"/>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15 </a:t>
            </a:r>
            <a:r>
              <a:rPr lang="en-US" sz="3200" dirty="0" smtClean="0">
                <a:solidFill>
                  <a:schemeClr val="bg1"/>
                </a:solidFill>
                <a:latin typeface="Noteworthy" pitchFamily="50" charset="0"/>
              </a:rPr>
              <a:t>See then that you walk circumspectly, not as fools but as wise, </a:t>
            </a:r>
          </a:p>
          <a:p>
            <a:pPr algn="ctr"/>
            <a:r>
              <a:rPr lang="en-US" sz="3200" b="1" baseline="30000" dirty="0" smtClean="0">
                <a:solidFill>
                  <a:schemeClr val="bg1"/>
                </a:solidFill>
                <a:latin typeface="Noteworthy" pitchFamily="50" charset="0"/>
              </a:rPr>
              <a:t>16 </a:t>
            </a:r>
            <a:r>
              <a:rPr lang="en-US" sz="3200" dirty="0" smtClean="0">
                <a:solidFill>
                  <a:schemeClr val="bg1"/>
                </a:solidFill>
                <a:latin typeface="Noteworthy" pitchFamily="50" charset="0"/>
              </a:rPr>
              <a:t>redeeming the time, because the days are evil.</a:t>
            </a: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2133825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Ecclesiastes 3:1</a:t>
            </a:r>
            <a:endParaRPr lang="en-US" sz="4800" dirty="0">
              <a:latin typeface="Noteworthy" pitchFamily="50" charset="0"/>
            </a:endParaRPr>
          </a:p>
        </p:txBody>
      </p:sp>
      <p:sp>
        <p:nvSpPr>
          <p:cNvPr id="2" name="TextBox 1"/>
          <p:cNvSpPr txBox="1"/>
          <p:nvPr/>
        </p:nvSpPr>
        <p:spPr>
          <a:xfrm>
            <a:off x="0" y="2771088"/>
            <a:ext cx="12192000" cy="1569660"/>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1 </a:t>
            </a:r>
            <a:r>
              <a:rPr lang="en-US" sz="3200" dirty="0" smtClean="0">
                <a:solidFill>
                  <a:schemeClr val="bg1"/>
                </a:solidFill>
                <a:latin typeface="Noteworthy" pitchFamily="50" charset="0"/>
              </a:rPr>
              <a:t>To everything there is a season,</a:t>
            </a:r>
          </a:p>
          <a:p>
            <a:pPr algn="ctr"/>
            <a:r>
              <a:rPr lang="en-US" sz="3200" dirty="0" smtClean="0">
                <a:solidFill>
                  <a:schemeClr val="bg1"/>
                </a:solidFill>
                <a:latin typeface="Noteworthy" pitchFamily="50" charset="0"/>
              </a:rPr>
              <a:t>A time for every purpose under heaven</a:t>
            </a:r>
            <a:r>
              <a:rPr lang="en-US" sz="3200" dirty="0">
                <a:solidFill>
                  <a:schemeClr val="bg1"/>
                </a:solidFill>
                <a:latin typeface="Noteworthy" pitchFamily="50" charset="0"/>
              </a:rPr>
              <a:t>:</a:t>
            </a:r>
            <a:endParaRPr lang="en-US" sz="3200" dirty="0" smtClean="0">
              <a:solidFill>
                <a:schemeClr val="bg1"/>
              </a:solidFill>
              <a:latin typeface="Noteworthy" pitchFamily="50" charset="0"/>
            </a:endParaRP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1945979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SMART Way To Control </a:t>
            </a:r>
            <a:r>
              <a:rPr lang="en-US" sz="4800" dirty="0" smtClean="0">
                <a:latin typeface="Noteworthy" pitchFamily="50" charset="0"/>
              </a:rPr>
              <a:t>Our </a:t>
            </a:r>
            <a:r>
              <a:rPr lang="en-US" sz="4800" dirty="0" smtClean="0">
                <a:latin typeface="Noteworthy" pitchFamily="50" charset="0"/>
              </a:rPr>
              <a:t>Devices </a:t>
            </a:r>
            <a:endParaRPr lang="en-US" sz="4800" dirty="0">
              <a:latin typeface="Noteworthy" pitchFamily="50" charset="0"/>
            </a:endParaRPr>
          </a:p>
        </p:txBody>
      </p:sp>
      <p:sp>
        <p:nvSpPr>
          <p:cNvPr id="2" name="TextBox 1"/>
          <p:cNvSpPr txBox="1"/>
          <p:nvPr/>
        </p:nvSpPr>
        <p:spPr>
          <a:xfrm>
            <a:off x="0" y="2449586"/>
            <a:ext cx="12192000" cy="2616101"/>
          </a:xfrm>
          <a:prstGeom prst="rect">
            <a:avLst/>
          </a:prstGeom>
          <a:noFill/>
        </p:spPr>
        <p:txBody>
          <a:bodyPr wrap="square" rtlCol="0">
            <a:spAutoFit/>
          </a:bodyPr>
          <a:lstStyle/>
          <a:p>
            <a:pPr marL="1371600" lvl="2" indent="-457200">
              <a:buFont typeface="Arial" panose="020B0604020202020204" pitchFamily="34" charset="0"/>
              <a:buChar char="•"/>
            </a:pPr>
            <a:r>
              <a:rPr lang="en-US" sz="4400" u="sng" dirty="0" smtClean="0">
                <a:solidFill>
                  <a:schemeClr val="bg1"/>
                </a:solidFill>
                <a:latin typeface="Noteworthy" pitchFamily="50" charset="0"/>
              </a:rPr>
              <a:t>S</a:t>
            </a:r>
            <a:r>
              <a:rPr lang="en-US" sz="3200" dirty="0" smtClean="0">
                <a:solidFill>
                  <a:schemeClr val="bg1"/>
                </a:solidFill>
                <a:latin typeface="Noteworthy" pitchFamily="50" charset="0"/>
              </a:rPr>
              <a:t>elect What You Are Going to Watch, Listen, Read, etc.</a:t>
            </a:r>
          </a:p>
          <a:p>
            <a:pPr marL="1371600" lvl="2" indent="-457200">
              <a:buFont typeface="Arial" panose="020B0604020202020204" pitchFamily="34" charset="0"/>
              <a:buChar char="•"/>
            </a:pPr>
            <a:r>
              <a:rPr lang="en-US" sz="4400" u="sng" dirty="0" smtClean="0">
                <a:solidFill>
                  <a:schemeClr val="bg1"/>
                </a:solidFill>
                <a:latin typeface="Noteworthy" pitchFamily="50" charset="0"/>
              </a:rPr>
              <a:t>M</a:t>
            </a:r>
            <a:r>
              <a:rPr lang="en-US" sz="3200" dirty="0" smtClean="0">
                <a:solidFill>
                  <a:schemeClr val="bg1"/>
                </a:solidFill>
                <a:latin typeface="Noteworthy" pitchFamily="50" charset="0"/>
              </a:rPr>
              <a:t>anage Your Devices</a:t>
            </a:r>
          </a:p>
          <a:p>
            <a:pPr marL="1371600" lvl="2" indent="-457200">
              <a:buFont typeface="Arial" panose="020B0604020202020204" pitchFamily="34" charset="0"/>
              <a:buChar char="•"/>
            </a:pPr>
            <a:r>
              <a:rPr lang="en-US" sz="4400" u="sng" dirty="0" smtClean="0">
                <a:solidFill>
                  <a:schemeClr val="bg1"/>
                </a:solidFill>
                <a:latin typeface="Noteworthy" pitchFamily="50" charset="0"/>
              </a:rPr>
              <a:t>A</a:t>
            </a:r>
            <a:r>
              <a:rPr lang="en-US" sz="3200" dirty="0" smtClean="0">
                <a:solidFill>
                  <a:schemeClr val="bg1"/>
                </a:solidFill>
                <a:latin typeface="Noteworthy" pitchFamily="50" charset="0"/>
              </a:rPr>
              <a:t>ctively Evaluate What You See</a:t>
            </a:r>
          </a:p>
          <a:p>
            <a:pPr marL="1371600" lvl="2" indent="-457200">
              <a:buFont typeface="Arial" panose="020B0604020202020204" pitchFamily="34" charset="0"/>
              <a:buChar char="•"/>
            </a:pPr>
            <a:endParaRPr lang="en-US" sz="3200" dirty="0" smtClean="0">
              <a:solidFill>
                <a:schemeClr val="bg1"/>
              </a:solidFill>
              <a:latin typeface="Noteworthy" pitchFamily="50" charset="0"/>
            </a:endParaRPr>
          </a:p>
        </p:txBody>
      </p:sp>
    </p:spTree>
    <p:extLst>
      <p:ext uri="{BB962C8B-B14F-4D97-AF65-F5344CB8AC3E}">
        <p14:creationId xmlns:p14="http://schemas.microsoft.com/office/powerpoint/2010/main" val="1079083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12192000" cy="6858000"/>
            <a:chOff x="0" y="0"/>
            <a:chExt cx="12192000" cy="685800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Matthew 6:22-23</a:t>
              </a:r>
              <a:endParaRPr lang="en-US" sz="4800" dirty="0">
                <a:latin typeface="Noteworthy" pitchFamily="50" charset="0"/>
              </a:endParaRPr>
            </a:p>
          </p:txBody>
        </p:sp>
        <p:sp>
          <p:nvSpPr>
            <p:cNvPr id="2" name="TextBox 1"/>
            <p:cNvSpPr txBox="1"/>
            <p:nvPr/>
          </p:nvSpPr>
          <p:spPr>
            <a:xfrm>
              <a:off x="0" y="2771088"/>
              <a:ext cx="12192000" cy="2062103"/>
            </a:xfrm>
            <a:prstGeom prst="rect">
              <a:avLst/>
            </a:prstGeom>
            <a:noFill/>
          </p:spPr>
          <p:txBody>
            <a:bodyPr wrap="square" rtlCol="0">
              <a:spAutoFit/>
            </a:bodyPr>
            <a:lstStyle/>
            <a:p>
              <a:pPr algn="ctr"/>
              <a:r>
                <a:rPr lang="en-US" sz="3200" b="1" baseline="30000" dirty="0">
                  <a:solidFill>
                    <a:schemeClr val="bg1"/>
                  </a:solidFill>
                  <a:latin typeface="Noteworthy" pitchFamily="50" charset="0"/>
                </a:rPr>
                <a:t>22 </a:t>
              </a:r>
              <a:r>
                <a:rPr lang="en-US" sz="3200" dirty="0">
                  <a:solidFill>
                    <a:schemeClr val="bg1"/>
                  </a:solidFill>
                  <a:latin typeface="Noteworthy" pitchFamily="50" charset="0"/>
                </a:rPr>
                <a:t>“The lamp of the body is the eye. If therefore your eye is </a:t>
              </a:r>
              <a:r>
                <a:rPr lang="en-US" sz="3200" dirty="0" smtClean="0">
                  <a:solidFill>
                    <a:schemeClr val="bg1"/>
                  </a:solidFill>
                  <a:latin typeface="Noteworthy" pitchFamily="50" charset="0"/>
                </a:rPr>
                <a:t>good</a:t>
              </a:r>
              <a:r>
                <a:rPr lang="en-US" sz="3200" dirty="0">
                  <a:solidFill>
                    <a:schemeClr val="bg1"/>
                  </a:solidFill>
                  <a:latin typeface="Noteworthy" pitchFamily="50" charset="0"/>
                </a:rPr>
                <a:t>, your whole body will be full of light. </a:t>
              </a:r>
              <a:r>
                <a:rPr lang="en-US" sz="3200" b="1" baseline="30000" dirty="0">
                  <a:solidFill>
                    <a:schemeClr val="bg1"/>
                  </a:solidFill>
                  <a:latin typeface="Noteworthy" pitchFamily="50" charset="0"/>
                </a:rPr>
                <a:t>23 </a:t>
              </a:r>
              <a:r>
                <a:rPr lang="en-US" sz="3200" dirty="0">
                  <a:solidFill>
                    <a:schemeClr val="bg1"/>
                  </a:solidFill>
                  <a:latin typeface="Noteworthy" pitchFamily="50" charset="0"/>
                </a:rPr>
                <a:t>But if your eye is </a:t>
              </a:r>
              <a:r>
                <a:rPr lang="en-US" sz="3200" dirty="0" smtClean="0">
                  <a:solidFill>
                    <a:schemeClr val="bg1"/>
                  </a:solidFill>
                  <a:latin typeface="Noteworthy" pitchFamily="50" charset="0"/>
                </a:rPr>
                <a:t>bad</a:t>
              </a:r>
              <a:r>
                <a:rPr lang="en-US" sz="3200" dirty="0">
                  <a:solidFill>
                    <a:schemeClr val="bg1"/>
                  </a:solidFill>
                  <a:latin typeface="Noteworthy" pitchFamily="50" charset="0"/>
                </a:rPr>
                <a:t>, your whole body will be full of darkness. If therefore the light that is in you is darkness, how great is that darkness!</a:t>
              </a:r>
            </a:p>
          </p:txBody>
        </p:sp>
      </p:grpSp>
    </p:spTree>
    <p:extLst>
      <p:ext uri="{BB962C8B-B14F-4D97-AF65-F5344CB8AC3E}">
        <p14:creationId xmlns:p14="http://schemas.microsoft.com/office/powerpoint/2010/main" val="72763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Proverbs 14:15</a:t>
            </a:r>
            <a:endParaRPr lang="en-US" sz="4800" dirty="0">
              <a:latin typeface="Noteworthy" pitchFamily="50" charset="0"/>
            </a:endParaRPr>
          </a:p>
        </p:txBody>
      </p:sp>
      <p:sp>
        <p:nvSpPr>
          <p:cNvPr id="2" name="TextBox 1"/>
          <p:cNvSpPr txBox="1"/>
          <p:nvPr/>
        </p:nvSpPr>
        <p:spPr>
          <a:xfrm>
            <a:off x="0" y="2771088"/>
            <a:ext cx="12192000" cy="1569660"/>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15</a:t>
            </a:r>
            <a:r>
              <a:rPr lang="en-US" sz="3200" b="1" dirty="0" smtClean="0">
                <a:solidFill>
                  <a:schemeClr val="bg1"/>
                </a:solidFill>
                <a:latin typeface="Noteworthy" pitchFamily="50" charset="0"/>
              </a:rPr>
              <a:t> </a:t>
            </a:r>
            <a:r>
              <a:rPr lang="en-US" sz="3200" dirty="0" smtClean="0">
                <a:solidFill>
                  <a:schemeClr val="bg1"/>
                </a:solidFill>
                <a:latin typeface="Noteworthy" pitchFamily="50" charset="0"/>
              </a:rPr>
              <a:t>The simple believes every word,</a:t>
            </a:r>
          </a:p>
          <a:p>
            <a:pPr algn="ctr"/>
            <a:r>
              <a:rPr lang="en-US" sz="3200" dirty="0" smtClean="0">
                <a:solidFill>
                  <a:schemeClr val="bg1"/>
                </a:solidFill>
                <a:latin typeface="Noteworthy" pitchFamily="50" charset="0"/>
              </a:rPr>
              <a:t>But the prudent considers well his steps.</a:t>
            </a: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2076975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1 Thessalonians 5:21-22</a:t>
            </a:r>
            <a:endParaRPr lang="en-US" sz="4800" dirty="0">
              <a:latin typeface="Noteworthy" pitchFamily="50" charset="0"/>
            </a:endParaRPr>
          </a:p>
        </p:txBody>
      </p:sp>
      <p:sp>
        <p:nvSpPr>
          <p:cNvPr id="2" name="TextBox 1"/>
          <p:cNvSpPr txBox="1"/>
          <p:nvPr/>
        </p:nvSpPr>
        <p:spPr>
          <a:xfrm>
            <a:off x="0" y="2771088"/>
            <a:ext cx="12192000" cy="1569660"/>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21 </a:t>
            </a:r>
            <a:r>
              <a:rPr lang="en-US" sz="3200" dirty="0" smtClean="0">
                <a:solidFill>
                  <a:schemeClr val="bg1"/>
                </a:solidFill>
                <a:latin typeface="Noteworthy" pitchFamily="50" charset="0"/>
              </a:rPr>
              <a:t>Test all things; hold fast what is good. </a:t>
            </a:r>
          </a:p>
          <a:p>
            <a:pPr algn="ctr"/>
            <a:r>
              <a:rPr lang="en-US" sz="3200" b="1" baseline="30000" dirty="0" smtClean="0">
                <a:solidFill>
                  <a:schemeClr val="bg1"/>
                </a:solidFill>
                <a:latin typeface="Noteworthy" pitchFamily="50" charset="0"/>
              </a:rPr>
              <a:t>22 </a:t>
            </a:r>
            <a:r>
              <a:rPr lang="en-US" sz="3200" dirty="0" smtClean="0">
                <a:solidFill>
                  <a:schemeClr val="bg1"/>
                </a:solidFill>
                <a:latin typeface="Noteworthy" pitchFamily="50" charset="0"/>
              </a:rPr>
              <a:t>Abstain from every form of evil.</a:t>
            </a: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474648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SMART Way To Control </a:t>
            </a:r>
            <a:r>
              <a:rPr lang="en-US" sz="4800" dirty="0">
                <a:latin typeface="Noteworthy" pitchFamily="50" charset="0"/>
              </a:rPr>
              <a:t>O</a:t>
            </a:r>
            <a:r>
              <a:rPr lang="en-US" sz="4800" dirty="0" smtClean="0">
                <a:latin typeface="Noteworthy" pitchFamily="50" charset="0"/>
              </a:rPr>
              <a:t>ur </a:t>
            </a:r>
            <a:r>
              <a:rPr lang="en-US" sz="4800" dirty="0" smtClean="0">
                <a:latin typeface="Noteworthy" pitchFamily="50" charset="0"/>
              </a:rPr>
              <a:t>Devices </a:t>
            </a:r>
            <a:endParaRPr lang="en-US" sz="4800" dirty="0">
              <a:latin typeface="Noteworthy" pitchFamily="50" charset="0"/>
            </a:endParaRPr>
          </a:p>
        </p:txBody>
      </p:sp>
      <p:sp>
        <p:nvSpPr>
          <p:cNvPr id="2" name="TextBox 1"/>
          <p:cNvSpPr txBox="1"/>
          <p:nvPr/>
        </p:nvSpPr>
        <p:spPr>
          <a:xfrm>
            <a:off x="0" y="2449586"/>
            <a:ext cx="12192000" cy="2800767"/>
          </a:xfrm>
          <a:prstGeom prst="rect">
            <a:avLst/>
          </a:prstGeom>
          <a:noFill/>
        </p:spPr>
        <p:txBody>
          <a:bodyPr wrap="square" rtlCol="0">
            <a:spAutoFit/>
          </a:bodyPr>
          <a:lstStyle/>
          <a:p>
            <a:pPr marL="1371600" lvl="2" indent="-457200">
              <a:buFont typeface="Arial" panose="020B0604020202020204" pitchFamily="34" charset="0"/>
              <a:buChar char="•"/>
            </a:pPr>
            <a:r>
              <a:rPr lang="en-US" sz="4400" u="sng" dirty="0" smtClean="0">
                <a:solidFill>
                  <a:schemeClr val="bg1"/>
                </a:solidFill>
                <a:latin typeface="Noteworthy" pitchFamily="50" charset="0"/>
              </a:rPr>
              <a:t>S</a:t>
            </a:r>
            <a:r>
              <a:rPr lang="en-US" sz="3200" dirty="0" smtClean="0">
                <a:solidFill>
                  <a:schemeClr val="bg1"/>
                </a:solidFill>
                <a:latin typeface="Noteworthy" pitchFamily="50" charset="0"/>
              </a:rPr>
              <a:t>elect What You Are Going to Watch, Listen, Read, etc.</a:t>
            </a:r>
          </a:p>
          <a:p>
            <a:pPr marL="1371600" lvl="2" indent="-457200">
              <a:buFont typeface="Arial" panose="020B0604020202020204" pitchFamily="34" charset="0"/>
              <a:buChar char="•"/>
            </a:pPr>
            <a:r>
              <a:rPr lang="en-US" sz="4400" u="sng" dirty="0" smtClean="0">
                <a:solidFill>
                  <a:schemeClr val="bg1"/>
                </a:solidFill>
                <a:latin typeface="Noteworthy" pitchFamily="50" charset="0"/>
              </a:rPr>
              <a:t>M</a:t>
            </a:r>
            <a:r>
              <a:rPr lang="en-US" sz="3200" dirty="0" smtClean="0">
                <a:solidFill>
                  <a:schemeClr val="bg1"/>
                </a:solidFill>
                <a:latin typeface="Noteworthy" pitchFamily="50" charset="0"/>
              </a:rPr>
              <a:t>anage Your Devices</a:t>
            </a:r>
          </a:p>
          <a:p>
            <a:pPr marL="1371600" lvl="2" indent="-457200">
              <a:buFont typeface="Arial" panose="020B0604020202020204" pitchFamily="34" charset="0"/>
              <a:buChar char="•"/>
            </a:pPr>
            <a:r>
              <a:rPr lang="en-US" sz="4400" u="sng" dirty="0" smtClean="0">
                <a:solidFill>
                  <a:schemeClr val="bg1"/>
                </a:solidFill>
                <a:latin typeface="Noteworthy" pitchFamily="50" charset="0"/>
              </a:rPr>
              <a:t>A</a:t>
            </a:r>
            <a:r>
              <a:rPr lang="en-US" sz="3200" dirty="0" smtClean="0">
                <a:solidFill>
                  <a:schemeClr val="bg1"/>
                </a:solidFill>
                <a:latin typeface="Noteworthy" pitchFamily="50" charset="0"/>
              </a:rPr>
              <a:t>ctively Evaluate What You See</a:t>
            </a:r>
          </a:p>
          <a:p>
            <a:pPr marL="1371600" lvl="2" indent="-457200">
              <a:buFont typeface="Arial" panose="020B0604020202020204" pitchFamily="34" charset="0"/>
              <a:buChar char="•"/>
            </a:pPr>
            <a:r>
              <a:rPr lang="en-US" sz="4400" u="sng" dirty="0" smtClean="0">
                <a:solidFill>
                  <a:schemeClr val="bg1"/>
                </a:solidFill>
                <a:latin typeface="Noteworthy" pitchFamily="50" charset="0"/>
              </a:rPr>
              <a:t>R</a:t>
            </a:r>
            <a:r>
              <a:rPr lang="en-US" sz="3200" dirty="0" smtClean="0">
                <a:solidFill>
                  <a:schemeClr val="bg1"/>
                </a:solidFill>
                <a:latin typeface="Noteworthy" pitchFamily="50" charset="0"/>
              </a:rPr>
              <a:t>egulate How Much Time You Have</a:t>
            </a:r>
          </a:p>
        </p:txBody>
      </p:sp>
    </p:spTree>
    <p:extLst>
      <p:ext uri="{BB962C8B-B14F-4D97-AF65-F5344CB8AC3E}">
        <p14:creationId xmlns:p14="http://schemas.microsoft.com/office/powerpoint/2010/main" val="2760424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1 Corinthians 6:12</a:t>
            </a:r>
            <a:endParaRPr lang="en-US" sz="4800" dirty="0">
              <a:latin typeface="Noteworthy" pitchFamily="50" charset="0"/>
            </a:endParaRPr>
          </a:p>
        </p:txBody>
      </p:sp>
      <p:sp>
        <p:nvSpPr>
          <p:cNvPr id="2" name="TextBox 1"/>
          <p:cNvSpPr txBox="1"/>
          <p:nvPr/>
        </p:nvSpPr>
        <p:spPr>
          <a:xfrm>
            <a:off x="0" y="2771088"/>
            <a:ext cx="12192000" cy="1569660"/>
          </a:xfrm>
          <a:prstGeom prst="rect">
            <a:avLst/>
          </a:prstGeom>
          <a:noFill/>
        </p:spPr>
        <p:txBody>
          <a:bodyPr wrap="square" rtlCol="0">
            <a:spAutoFit/>
          </a:bodyPr>
          <a:lstStyle/>
          <a:p>
            <a:pPr algn="ctr"/>
            <a:r>
              <a:rPr lang="en-US" sz="3200" b="1" baseline="30000" dirty="0" smtClean="0">
                <a:solidFill>
                  <a:schemeClr val="bg1"/>
                </a:solidFill>
                <a:latin typeface="Noteworthy" pitchFamily="50" charset="0"/>
              </a:rPr>
              <a:t>12</a:t>
            </a:r>
            <a:r>
              <a:rPr lang="en-US" sz="3200" b="1" dirty="0" smtClean="0">
                <a:solidFill>
                  <a:schemeClr val="bg1"/>
                </a:solidFill>
                <a:latin typeface="Noteworthy" pitchFamily="50" charset="0"/>
              </a:rPr>
              <a:t> </a:t>
            </a:r>
            <a:r>
              <a:rPr lang="en-US" sz="3200" dirty="0" smtClean="0">
                <a:solidFill>
                  <a:schemeClr val="bg1"/>
                </a:solidFill>
                <a:latin typeface="Noteworthy" pitchFamily="50" charset="0"/>
              </a:rPr>
              <a:t>All things are lawful for me, but all things are not helpful.  All things are lawful for me, but I will not be brought under the power of any.</a:t>
            </a: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1069606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SMART Way To Control </a:t>
            </a:r>
            <a:r>
              <a:rPr lang="en-US" sz="4800" dirty="0">
                <a:latin typeface="Noteworthy" pitchFamily="50" charset="0"/>
              </a:rPr>
              <a:t>O</a:t>
            </a:r>
            <a:r>
              <a:rPr lang="en-US" sz="4800" dirty="0" smtClean="0">
                <a:latin typeface="Noteworthy" pitchFamily="50" charset="0"/>
              </a:rPr>
              <a:t>ur </a:t>
            </a:r>
            <a:r>
              <a:rPr lang="en-US" sz="4800" dirty="0" smtClean="0">
                <a:latin typeface="Noteworthy" pitchFamily="50" charset="0"/>
              </a:rPr>
              <a:t>Devices </a:t>
            </a:r>
            <a:endParaRPr lang="en-US" sz="4800" dirty="0">
              <a:latin typeface="Noteworthy" pitchFamily="50" charset="0"/>
            </a:endParaRPr>
          </a:p>
        </p:txBody>
      </p:sp>
      <p:sp>
        <p:nvSpPr>
          <p:cNvPr id="2" name="TextBox 1"/>
          <p:cNvSpPr txBox="1"/>
          <p:nvPr/>
        </p:nvSpPr>
        <p:spPr>
          <a:xfrm>
            <a:off x="0" y="2449586"/>
            <a:ext cx="12192000" cy="3477875"/>
          </a:xfrm>
          <a:prstGeom prst="rect">
            <a:avLst/>
          </a:prstGeom>
          <a:noFill/>
        </p:spPr>
        <p:txBody>
          <a:bodyPr wrap="square" rtlCol="0">
            <a:spAutoFit/>
          </a:bodyPr>
          <a:lstStyle/>
          <a:p>
            <a:pPr marL="1371600" lvl="2" indent="-457200">
              <a:buFont typeface="Arial" panose="020B0604020202020204" pitchFamily="34" charset="0"/>
              <a:buChar char="•"/>
            </a:pPr>
            <a:r>
              <a:rPr lang="en-US" sz="4400" u="sng" dirty="0" smtClean="0">
                <a:solidFill>
                  <a:schemeClr val="bg1"/>
                </a:solidFill>
                <a:latin typeface="Noteworthy" pitchFamily="50" charset="0"/>
              </a:rPr>
              <a:t>S</a:t>
            </a:r>
            <a:r>
              <a:rPr lang="en-US" sz="3200" dirty="0" smtClean="0">
                <a:solidFill>
                  <a:schemeClr val="bg1"/>
                </a:solidFill>
                <a:latin typeface="Noteworthy" pitchFamily="50" charset="0"/>
              </a:rPr>
              <a:t>elect What You Are Going to Watch, Listen, Read, etc.</a:t>
            </a:r>
          </a:p>
          <a:p>
            <a:pPr marL="1371600" lvl="2" indent="-457200">
              <a:buFont typeface="Arial" panose="020B0604020202020204" pitchFamily="34" charset="0"/>
              <a:buChar char="•"/>
            </a:pPr>
            <a:r>
              <a:rPr lang="en-US" sz="4400" u="sng" dirty="0" smtClean="0">
                <a:solidFill>
                  <a:schemeClr val="bg1"/>
                </a:solidFill>
                <a:latin typeface="Noteworthy" pitchFamily="50" charset="0"/>
              </a:rPr>
              <a:t>M</a:t>
            </a:r>
            <a:r>
              <a:rPr lang="en-US" sz="3200" dirty="0" smtClean="0">
                <a:solidFill>
                  <a:schemeClr val="bg1"/>
                </a:solidFill>
                <a:latin typeface="Noteworthy" pitchFamily="50" charset="0"/>
              </a:rPr>
              <a:t>anage Your Devices</a:t>
            </a:r>
          </a:p>
          <a:p>
            <a:pPr marL="1371600" lvl="2" indent="-457200">
              <a:buFont typeface="Arial" panose="020B0604020202020204" pitchFamily="34" charset="0"/>
              <a:buChar char="•"/>
            </a:pPr>
            <a:r>
              <a:rPr lang="en-US" sz="4400" u="sng" dirty="0" smtClean="0">
                <a:solidFill>
                  <a:schemeClr val="bg1"/>
                </a:solidFill>
                <a:latin typeface="Noteworthy" pitchFamily="50" charset="0"/>
              </a:rPr>
              <a:t>A</a:t>
            </a:r>
            <a:r>
              <a:rPr lang="en-US" sz="3200" dirty="0" smtClean="0">
                <a:solidFill>
                  <a:schemeClr val="bg1"/>
                </a:solidFill>
                <a:latin typeface="Noteworthy" pitchFamily="50" charset="0"/>
              </a:rPr>
              <a:t>ctively Evaluate What You See</a:t>
            </a:r>
          </a:p>
          <a:p>
            <a:pPr marL="1371600" lvl="2" indent="-457200">
              <a:buFont typeface="Arial" panose="020B0604020202020204" pitchFamily="34" charset="0"/>
              <a:buChar char="•"/>
            </a:pPr>
            <a:r>
              <a:rPr lang="en-US" sz="4400" u="sng" dirty="0" smtClean="0">
                <a:solidFill>
                  <a:schemeClr val="bg1"/>
                </a:solidFill>
                <a:latin typeface="Noteworthy" pitchFamily="50" charset="0"/>
              </a:rPr>
              <a:t>R</a:t>
            </a:r>
            <a:r>
              <a:rPr lang="en-US" sz="3200" dirty="0" smtClean="0">
                <a:solidFill>
                  <a:schemeClr val="bg1"/>
                </a:solidFill>
                <a:latin typeface="Noteworthy" pitchFamily="50" charset="0"/>
              </a:rPr>
              <a:t>egulate How Much Time You Have</a:t>
            </a:r>
          </a:p>
          <a:p>
            <a:pPr marL="1371600" lvl="2" indent="-457200">
              <a:buFont typeface="Arial" panose="020B0604020202020204" pitchFamily="34" charset="0"/>
              <a:buChar char="•"/>
            </a:pPr>
            <a:r>
              <a:rPr lang="en-US" sz="4400" u="sng" dirty="0" smtClean="0">
                <a:solidFill>
                  <a:schemeClr val="bg1"/>
                </a:solidFill>
                <a:latin typeface="Noteworthy" pitchFamily="50" charset="0"/>
              </a:rPr>
              <a:t>T</a:t>
            </a:r>
            <a:r>
              <a:rPr lang="en-US" sz="3200" dirty="0" smtClean="0">
                <a:solidFill>
                  <a:schemeClr val="bg1"/>
                </a:solidFill>
                <a:latin typeface="Noteworthy" pitchFamily="50" charset="0"/>
              </a:rPr>
              <a:t>urn It Off</a:t>
            </a:r>
          </a:p>
        </p:txBody>
      </p:sp>
    </p:spTree>
    <p:extLst>
      <p:ext uri="{BB962C8B-B14F-4D97-AF65-F5344CB8AC3E}">
        <p14:creationId xmlns:p14="http://schemas.microsoft.com/office/powerpoint/2010/main" val="358648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It’s </a:t>
            </a:r>
            <a:r>
              <a:rPr lang="en-US" sz="4800" dirty="0">
                <a:latin typeface="Noteworthy" pitchFamily="50" charset="0"/>
              </a:rPr>
              <a:t>O</a:t>
            </a:r>
            <a:r>
              <a:rPr lang="en-US" sz="4800" dirty="0" smtClean="0">
                <a:latin typeface="Noteworthy" pitchFamily="50" charset="0"/>
              </a:rPr>
              <a:t>ur </a:t>
            </a:r>
            <a:r>
              <a:rPr lang="en-US" sz="4800" dirty="0" smtClean="0">
                <a:latin typeface="Noteworthy" pitchFamily="50" charset="0"/>
              </a:rPr>
              <a:t>Choice</a:t>
            </a:r>
            <a:endParaRPr lang="en-US" sz="4800" dirty="0">
              <a:latin typeface="Noteworthy" pitchFamily="50" charset="0"/>
            </a:endParaRPr>
          </a:p>
        </p:txBody>
      </p:sp>
      <p:sp>
        <p:nvSpPr>
          <p:cNvPr id="2" name="TextBox 1"/>
          <p:cNvSpPr txBox="1"/>
          <p:nvPr/>
        </p:nvSpPr>
        <p:spPr>
          <a:xfrm>
            <a:off x="0" y="2449586"/>
            <a:ext cx="12192000" cy="2739211"/>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Everything that comes in, </a:t>
            </a:r>
            <a:r>
              <a:rPr lang="en-US" sz="3200" dirty="0" smtClean="0">
                <a:solidFill>
                  <a:schemeClr val="bg1"/>
                </a:solidFill>
                <a:latin typeface="Noteworthy" pitchFamily="50" charset="0"/>
              </a:rPr>
              <a:t>we</a:t>
            </a:r>
            <a:r>
              <a:rPr lang="en-US" sz="3200" dirty="0" smtClean="0">
                <a:solidFill>
                  <a:schemeClr val="bg1"/>
                </a:solidFill>
                <a:latin typeface="Noteworthy" pitchFamily="50" charset="0"/>
              </a:rPr>
              <a:t> </a:t>
            </a:r>
            <a:r>
              <a:rPr lang="en-US" sz="3200" dirty="0" smtClean="0">
                <a:solidFill>
                  <a:schemeClr val="bg1"/>
                </a:solidFill>
                <a:latin typeface="Noteworthy" pitchFamily="50" charset="0"/>
              </a:rPr>
              <a:t>chose it!</a:t>
            </a:r>
          </a:p>
          <a:p>
            <a:pPr marL="1371600" lvl="2" indent="-457200">
              <a:buFont typeface="Arial" panose="020B0604020202020204" pitchFamily="34" charset="0"/>
              <a:buChar char="•"/>
            </a:pPr>
            <a:endParaRPr lang="en-US" sz="3200" dirty="0" smtClean="0">
              <a:solidFill>
                <a:schemeClr val="bg1"/>
              </a:solidFill>
              <a:latin typeface="Noteworthy" pitchFamily="50" charset="0"/>
            </a:endParaRPr>
          </a:p>
          <a:p>
            <a:pPr marL="1371600" lvl="2" indent="-457200">
              <a:buFont typeface="Arial" panose="020B0604020202020204" pitchFamily="34" charset="0"/>
              <a:buChar char="•"/>
            </a:pPr>
            <a:r>
              <a:rPr lang="en-US" sz="3200" dirty="0" smtClean="0">
                <a:solidFill>
                  <a:schemeClr val="bg1"/>
                </a:solidFill>
                <a:latin typeface="Noteworthy" pitchFamily="50" charset="0"/>
              </a:rPr>
              <a:t>With so much information coming at us daily, we have to be SMART and take control!</a:t>
            </a:r>
          </a:p>
          <a:p>
            <a:pPr marL="1371600" lvl="2" indent="-457200">
              <a:buFont typeface="Arial" panose="020B0604020202020204" pitchFamily="34" charset="0"/>
              <a:buChar char="•"/>
            </a:pPr>
            <a:endParaRPr lang="en-US" sz="4400" dirty="0">
              <a:solidFill>
                <a:schemeClr val="bg1"/>
              </a:solidFill>
              <a:latin typeface="Noteworthy" pitchFamily="50" charset="0"/>
            </a:endParaRPr>
          </a:p>
        </p:txBody>
      </p:sp>
    </p:spTree>
    <p:extLst>
      <p:ext uri="{BB962C8B-B14F-4D97-AF65-F5344CB8AC3E}">
        <p14:creationId xmlns:p14="http://schemas.microsoft.com/office/powerpoint/2010/main" val="103071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Psalms 101:3</a:t>
            </a:r>
            <a:endParaRPr lang="en-US" sz="4800" dirty="0">
              <a:latin typeface="Noteworthy" pitchFamily="50" charset="0"/>
            </a:endParaRPr>
          </a:p>
        </p:txBody>
      </p:sp>
      <p:sp>
        <p:nvSpPr>
          <p:cNvPr id="2" name="TextBox 1"/>
          <p:cNvSpPr txBox="1"/>
          <p:nvPr/>
        </p:nvSpPr>
        <p:spPr>
          <a:xfrm>
            <a:off x="0" y="2771088"/>
            <a:ext cx="12192000" cy="2062103"/>
          </a:xfrm>
          <a:prstGeom prst="rect">
            <a:avLst/>
          </a:prstGeom>
          <a:noFill/>
        </p:spPr>
        <p:txBody>
          <a:bodyPr wrap="square" rtlCol="0">
            <a:spAutoFit/>
          </a:bodyPr>
          <a:lstStyle/>
          <a:p>
            <a:pPr algn="ctr"/>
            <a:r>
              <a:rPr lang="en-US" sz="3200" b="1" baseline="30000" dirty="0">
                <a:solidFill>
                  <a:schemeClr val="bg1"/>
                </a:solidFill>
                <a:latin typeface="Noteworthy" pitchFamily="50" charset="0"/>
              </a:rPr>
              <a:t>3</a:t>
            </a:r>
            <a:r>
              <a:rPr lang="en-US" sz="3200" b="1" dirty="0" smtClean="0">
                <a:solidFill>
                  <a:schemeClr val="bg1"/>
                </a:solidFill>
                <a:latin typeface="Noteworthy" pitchFamily="50" charset="0"/>
              </a:rPr>
              <a:t> </a:t>
            </a:r>
            <a:r>
              <a:rPr lang="en-US" sz="3200" dirty="0" smtClean="0">
                <a:solidFill>
                  <a:schemeClr val="bg1"/>
                </a:solidFill>
                <a:latin typeface="Noteworthy" pitchFamily="50" charset="0"/>
              </a:rPr>
              <a:t>I will set nothing wicked before my eyes;</a:t>
            </a:r>
          </a:p>
          <a:p>
            <a:pPr algn="ctr"/>
            <a:r>
              <a:rPr lang="en-US" sz="3200" dirty="0" smtClean="0">
                <a:solidFill>
                  <a:schemeClr val="bg1"/>
                </a:solidFill>
                <a:latin typeface="Noteworthy" pitchFamily="50" charset="0"/>
              </a:rPr>
              <a:t>I hate the work of those who fall away; </a:t>
            </a:r>
          </a:p>
          <a:p>
            <a:pPr algn="ctr"/>
            <a:r>
              <a:rPr lang="en-US" sz="3200" dirty="0" smtClean="0">
                <a:solidFill>
                  <a:schemeClr val="bg1"/>
                </a:solidFill>
                <a:latin typeface="Noteworthy" pitchFamily="50" charset="0"/>
              </a:rPr>
              <a:t>It shall not cling to me.</a:t>
            </a:r>
          </a:p>
          <a:p>
            <a:pPr algn="ctr"/>
            <a:endParaRPr lang="en-US" sz="3200" dirty="0">
              <a:solidFill>
                <a:schemeClr val="bg1"/>
              </a:solidFill>
              <a:latin typeface="Noteworthy" pitchFamily="50" charset="0"/>
            </a:endParaRPr>
          </a:p>
        </p:txBody>
      </p:sp>
    </p:spTree>
    <p:extLst>
      <p:ext uri="{BB962C8B-B14F-4D97-AF65-F5344CB8AC3E}">
        <p14:creationId xmlns:p14="http://schemas.microsoft.com/office/powerpoint/2010/main" val="449353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9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kids e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 y="1528351"/>
            <a:ext cx="12313920" cy="5026090"/>
          </a:xfrm>
          <a:prstGeom prst="rect">
            <a:avLst/>
          </a:prstGeom>
          <a:noFill/>
          <a:effectLst>
            <a:softEdge rad="12700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Tree>
    <p:extLst>
      <p:ext uri="{BB962C8B-B14F-4D97-AF65-F5344CB8AC3E}">
        <p14:creationId xmlns:p14="http://schemas.microsoft.com/office/powerpoint/2010/main" val="310303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6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12192000" cy="1598141"/>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Number of Network Connected Devices </a:t>
            </a:r>
          </a:p>
          <a:p>
            <a:pPr algn="ctr"/>
            <a:r>
              <a:rPr lang="en-US" sz="4800" dirty="0" smtClean="0">
                <a:latin typeface="Noteworthy" pitchFamily="50" charset="0"/>
              </a:rPr>
              <a:t>Per Person Around the World</a:t>
            </a:r>
            <a:endParaRPr lang="en-US" sz="4800" dirty="0">
              <a:latin typeface="Noteworthy" pitchFamily="50" charset="0"/>
            </a:endParaRPr>
          </a:p>
        </p:txBody>
      </p:sp>
      <p:pic>
        <p:nvPicPr>
          <p:cNvPr id="2" name="Picture 1"/>
          <p:cNvPicPr>
            <a:picLocks noChangeAspect="1"/>
          </p:cNvPicPr>
          <p:nvPr/>
        </p:nvPicPr>
        <p:blipFill>
          <a:blip r:embed="rId3"/>
          <a:stretch>
            <a:fillRect/>
          </a:stretch>
        </p:blipFill>
        <p:spPr>
          <a:xfrm>
            <a:off x="2475357" y="1899920"/>
            <a:ext cx="6491642" cy="4154651"/>
          </a:xfrm>
          <a:prstGeom prst="rect">
            <a:avLst/>
          </a:prstGeom>
          <a:ln w="12700">
            <a:solidFill>
              <a:schemeClr val="tx1"/>
            </a:solidFill>
          </a:ln>
          <a:effectLst>
            <a:softEdge rad="0"/>
          </a:effectLst>
        </p:spPr>
      </p:pic>
      <p:sp>
        <p:nvSpPr>
          <p:cNvPr id="4" name="Footer Placeholder 3"/>
          <p:cNvSpPr>
            <a:spLocks noGrp="1"/>
          </p:cNvSpPr>
          <p:nvPr>
            <p:ph type="ftr" sz="quarter" idx="11"/>
          </p:nvPr>
        </p:nvSpPr>
        <p:spPr>
          <a:xfrm>
            <a:off x="2207741" y="6173787"/>
            <a:ext cx="7026874" cy="365125"/>
          </a:xfrm>
        </p:spPr>
        <p:txBody>
          <a:bodyPr/>
          <a:lstStyle/>
          <a:p>
            <a:r>
              <a:rPr lang="en-US" dirty="0" smtClean="0">
                <a:solidFill>
                  <a:schemeClr val="tx1"/>
                </a:solidFill>
                <a:latin typeface="Noteworthy" pitchFamily="50" charset="0"/>
              </a:rPr>
              <a:t>https://www.statista.com/statistics/678739/forecast-on-connected-devices-per-person/</a:t>
            </a:r>
            <a:endParaRPr lang="en-US" dirty="0">
              <a:solidFill>
                <a:schemeClr val="tx1"/>
              </a:solidFill>
              <a:latin typeface="Noteworthy" pitchFamily="50" charset="0"/>
            </a:endParaRPr>
          </a:p>
        </p:txBody>
      </p:sp>
    </p:spTree>
    <p:extLst>
      <p:ext uri="{BB962C8B-B14F-4D97-AF65-F5344CB8AC3E}">
        <p14:creationId xmlns:p14="http://schemas.microsoft.com/office/powerpoint/2010/main" val="2809735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oteworthy" pitchFamily="50" charset="0"/>
            </a:endParaRPr>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pic>
        <p:nvPicPr>
          <p:cNvPr id="5" name="Content Placeholder 5"/>
          <p:cNvPicPr>
            <a:picLocks noChangeAspect="1"/>
          </p:cNvPicPr>
          <p:nvPr/>
        </p:nvPicPr>
        <p:blipFill>
          <a:blip r:embed="rId2"/>
          <a:stretch>
            <a:fillRect/>
          </a:stretch>
        </p:blipFill>
        <p:spPr>
          <a:xfrm>
            <a:off x="527367" y="1739638"/>
            <a:ext cx="2998281" cy="4603516"/>
          </a:xfrm>
          <a:prstGeom prst="rect">
            <a:avLst/>
          </a:prstGeom>
          <a:ln w="28575">
            <a:solidFill>
              <a:schemeClr val="tx1"/>
            </a:solidFill>
          </a:ln>
        </p:spPr>
      </p:pic>
      <p:sp>
        <p:nvSpPr>
          <p:cNvPr id="6" name="TextBox 5"/>
          <p:cNvSpPr txBox="1"/>
          <p:nvPr/>
        </p:nvSpPr>
        <p:spPr>
          <a:xfrm>
            <a:off x="4286320" y="1409907"/>
            <a:ext cx="6979641"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bg1"/>
                </a:solidFill>
                <a:latin typeface="Noteworthy" pitchFamily="50" charset="0"/>
              </a:rPr>
              <a:t>This book, written only a year after the first webpage was launched, was published by Dr. Philip Patterson.  It said that the greatest single danger that video (in all its forms) poses is the idea that video has no influence on us.  Patterson argues that this false notion is more dangerous than the actual images themselves. </a:t>
            </a:r>
          </a:p>
          <a:p>
            <a:pPr marL="285750" indent="-285750">
              <a:buFont typeface="Arial" panose="020B0604020202020204" pitchFamily="34" charset="0"/>
              <a:buChar char="•"/>
            </a:pPr>
            <a:endParaRPr lang="en-US" sz="2400" dirty="0" smtClean="0">
              <a:solidFill>
                <a:schemeClr val="bg1"/>
              </a:solidFill>
              <a:latin typeface="Noteworthy" pitchFamily="50" charset="0"/>
            </a:endParaRPr>
          </a:p>
          <a:p>
            <a:pPr marL="285750" indent="-285750">
              <a:buFont typeface="Arial" panose="020B0604020202020204" pitchFamily="34" charset="0"/>
              <a:buChar char="•"/>
            </a:pPr>
            <a:r>
              <a:rPr lang="en-US" sz="2400" dirty="0" smtClean="0">
                <a:solidFill>
                  <a:schemeClr val="bg1"/>
                </a:solidFill>
                <a:latin typeface="Noteworthy" pitchFamily="50" charset="0"/>
              </a:rPr>
              <a:t>When people consume media with this in mind, they become more vulnerable to the media’s influence.</a:t>
            </a:r>
          </a:p>
          <a:p>
            <a:pPr marL="285750" indent="-285750">
              <a:buFont typeface="Arial" panose="020B0604020202020204" pitchFamily="34" charset="0"/>
              <a:buChar char="•"/>
            </a:pPr>
            <a:endParaRPr lang="en-US" sz="2400" dirty="0" smtClean="0">
              <a:solidFill>
                <a:schemeClr val="bg1"/>
              </a:solidFill>
              <a:latin typeface="Noteworthy" pitchFamily="50" charset="0"/>
            </a:endParaRPr>
          </a:p>
          <a:p>
            <a:pPr marL="285750" indent="-285750">
              <a:buFont typeface="Arial" panose="020B0604020202020204" pitchFamily="34" charset="0"/>
              <a:buChar char="•"/>
            </a:pPr>
            <a:r>
              <a:rPr lang="en-US" sz="2400" dirty="0" smtClean="0">
                <a:solidFill>
                  <a:schemeClr val="bg1"/>
                </a:solidFill>
                <a:latin typeface="Noteworthy" pitchFamily="50" charset="0"/>
              </a:rPr>
              <a:t>In his research (using movies and TV images) Dr. Patterson found that the TV does influence us in a variety of ways.</a:t>
            </a:r>
          </a:p>
        </p:txBody>
      </p:sp>
    </p:spTree>
    <p:extLst>
      <p:ext uri="{BB962C8B-B14F-4D97-AF65-F5344CB8AC3E}">
        <p14:creationId xmlns:p14="http://schemas.microsoft.com/office/powerpoint/2010/main" val="408782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584775"/>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p:txBody>
      </p:sp>
    </p:spTree>
    <p:extLst>
      <p:ext uri="{BB962C8B-B14F-4D97-AF65-F5344CB8AC3E}">
        <p14:creationId xmlns:p14="http://schemas.microsoft.com/office/powerpoint/2010/main" val="192767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1077218"/>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a:p>
            <a:pPr marL="1371600" lvl="2" indent="-457200">
              <a:buFont typeface="Arial" panose="020B0604020202020204" pitchFamily="34" charset="0"/>
              <a:buChar char="•"/>
            </a:pPr>
            <a:r>
              <a:rPr lang="en-US" sz="3200" dirty="0" smtClean="0">
                <a:solidFill>
                  <a:schemeClr val="bg1"/>
                </a:solidFill>
                <a:latin typeface="Noteworthy" pitchFamily="50" charset="0"/>
              </a:rPr>
              <a:t>Causes Unrealistic Expectations</a:t>
            </a:r>
          </a:p>
        </p:txBody>
      </p:sp>
    </p:spTree>
    <p:extLst>
      <p:ext uri="{BB962C8B-B14F-4D97-AF65-F5344CB8AC3E}">
        <p14:creationId xmlns:p14="http://schemas.microsoft.com/office/powerpoint/2010/main" val="166177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1569660"/>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a:p>
            <a:pPr marL="1371600" lvl="2" indent="-457200">
              <a:buFont typeface="Arial" panose="020B0604020202020204" pitchFamily="34" charset="0"/>
              <a:buChar char="•"/>
            </a:pPr>
            <a:r>
              <a:rPr lang="en-US" sz="3200" dirty="0" smtClean="0">
                <a:solidFill>
                  <a:schemeClr val="bg1"/>
                </a:solidFill>
                <a:latin typeface="Noteworthy" pitchFamily="50" charset="0"/>
              </a:rPr>
              <a:t>Causes Unrealistic Expectations</a:t>
            </a:r>
          </a:p>
          <a:p>
            <a:pPr marL="1371600" lvl="2" indent="-457200">
              <a:buFont typeface="Arial" panose="020B0604020202020204" pitchFamily="34" charset="0"/>
              <a:buChar char="•"/>
            </a:pPr>
            <a:r>
              <a:rPr lang="en-US" sz="3200" dirty="0" smtClean="0">
                <a:solidFill>
                  <a:schemeClr val="bg1"/>
                </a:solidFill>
                <a:latin typeface="Noteworthy" pitchFamily="50" charset="0"/>
              </a:rPr>
              <a:t>Numbs Sensitivity</a:t>
            </a:r>
          </a:p>
        </p:txBody>
      </p:sp>
    </p:spTree>
    <p:extLst>
      <p:ext uri="{BB962C8B-B14F-4D97-AF65-F5344CB8AC3E}">
        <p14:creationId xmlns:p14="http://schemas.microsoft.com/office/powerpoint/2010/main" val="687653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24793"/>
            <a:ext cx="12192000" cy="563320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2000" cy="1224793"/>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Noteworthy" pitchFamily="50" charset="0"/>
              </a:rPr>
              <a:t>The Influence That </a:t>
            </a:r>
            <a:r>
              <a:rPr lang="en-US" sz="4800" dirty="0" smtClean="0">
                <a:latin typeface="Noteworthy" pitchFamily="50" charset="0"/>
              </a:rPr>
              <a:t>Our Devices Have </a:t>
            </a:r>
            <a:r>
              <a:rPr lang="en-US" sz="4800" dirty="0" smtClean="0">
                <a:latin typeface="Noteworthy" pitchFamily="50" charset="0"/>
              </a:rPr>
              <a:t>On Us</a:t>
            </a:r>
            <a:endParaRPr lang="en-US" sz="4800" dirty="0">
              <a:latin typeface="Noteworthy" pitchFamily="50" charset="0"/>
            </a:endParaRPr>
          </a:p>
        </p:txBody>
      </p:sp>
      <p:sp>
        <p:nvSpPr>
          <p:cNvPr id="2" name="TextBox 1"/>
          <p:cNvSpPr txBox="1"/>
          <p:nvPr/>
        </p:nvSpPr>
        <p:spPr>
          <a:xfrm>
            <a:off x="0" y="2449586"/>
            <a:ext cx="12192000" cy="2062103"/>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smtClean="0">
                <a:solidFill>
                  <a:schemeClr val="bg1"/>
                </a:solidFill>
                <a:latin typeface="Noteworthy" pitchFamily="50" charset="0"/>
              </a:rPr>
              <a:t>Shapes Our Values</a:t>
            </a:r>
          </a:p>
          <a:p>
            <a:pPr marL="1371600" lvl="2" indent="-457200">
              <a:buFont typeface="Arial" panose="020B0604020202020204" pitchFamily="34" charset="0"/>
              <a:buChar char="•"/>
            </a:pPr>
            <a:r>
              <a:rPr lang="en-US" sz="3200" dirty="0" smtClean="0">
                <a:solidFill>
                  <a:schemeClr val="bg1"/>
                </a:solidFill>
                <a:latin typeface="Noteworthy" pitchFamily="50" charset="0"/>
              </a:rPr>
              <a:t>Causes Unrealistic Expectations</a:t>
            </a:r>
          </a:p>
          <a:p>
            <a:pPr marL="1371600" lvl="2" indent="-457200">
              <a:buFont typeface="Arial" panose="020B0604020202020204" pitchFamily="34" charset="0"/>
              <a:buChar char="•"/>
            </a:pPr>
            <a:r>
              <a:rPr lang="en-US" sz="3200" dirty="0" smtClean="0">
                <a:solidFill>
                  <a:schemeClr val="bg1"/>
                </a:solidFill>
                <a:latin typeface="Noteworthy" pitchFamily="50" charset="0"/>
              </a:rPr>
              <a:t>Numbs Sensitivity</a:t>
            </a:r>
          </a:p>
          <a:p>
            <a:pPr marL="1371600" lvl="2" indent="-457200">
              <a:buFont typeface="Arial" panose="020B0604020202020204" pitchFamily="34" charset="0"/>
              <a:buChar char="•"/>
            </a:pPr>
            <a:r>
              <a:rPr lang="en-US" sz="3200" dirty="0" smtClean="0">
                <a:solidFill>
                  <a:schemeClr val="bg1"/>
                </a:solidFill>
                <a:latin typeface="Noteworthy" pitchFamily="50" charset="0"/>
              </a:rPr>
              <a:t>Reduces Resistance to Sins</a:t>
            </a:r>
          </a:p>
        </p:txBody>
      </p:sp>
    </p:spTree>
    <p:extLst>
      <p:ext uri="{BB962C8B-B14F-4D97-AF65-F5344CB8AC3E}">
        <p14:creationId xmlns:p14="http://schemas.microsoft.com/office/powerpoint/2010/main" val="651743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528</Words>
  <Application>Microsoft Office PowerPoint</Application>
  <PresentationFormat>Widescreen</PresentationFormat>
  <Paragraphs>90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Noteworthy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Newton, Jamie K. (MSFC-IS40)[NICS]</dc:creator>
  <cp:lastModifiedBy>Newton, Jamie K. (MSFC-IS40)[NICS]</cp:lastModifiedBy>
  <cp:revision>29</cp:revision>
  <dcterms:created xsi:type="dcterms:W3CDTF">2019-07-17T18:18:26Z</dcterms:created>
  <dcterms:modified xsi:type="dcterms:W3CDTF">2019-07-28T02:48:50Z</dcterms:modified>
</cp:coreProperties>
</file>