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2" r:id="rId2"/>
    <p:sldId id="293" r:id="rId3"/>
    <p:sldId id="276" r:id="rId4"/>
    <p:sldId id="259" r:id="rId5"/>
    <p:sldId id="277" r:id="rId6"/>
    <p:sldId id="278" r:id="rId7"/>
    <p:sldId id="291" r:id="rId8"/>
    <p:sldId id="286" r:id="rId9"/>
    <p:sldId id="279" r:id="rId10"/>
    <p:sldId id="261" r:id="rId11"/>
    <p:sldId id="280" r:id="rId12"/>
    <p:sldId id="262" r:id="rId13"/>
    <p:sldId id="263" r:id="rId14"/>
    <p:sldId id="264" r:id="rId15"/>
    <p:sldId id="265" r:id="rId16"/>
    <p:sldId id="266" r:id="rId17"/>
    <p:sldId id="267" r:id="rId18"/>
    <p:sldId id="268"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B021"/>
    <a:srgbClr val="43A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9" autoAdjust="0"/>
    <p:restoredTop sz="94651" autoAdjust="0"/>
  </p:normalViewPr>
  <p:slideViewPr>
    <p:cSldViewPr>
      <p:cViewPr varScale="1">
        <p:scale>
          <a:sx n="134" d="100"/>
          <a:sy n="134" d="100"/>
        </p:scale>
        <p:origin x="192" y="10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2791105"/>
            <a:ext cx="5120640" cy="1185863"/>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EA60E06-611F-4E70-935D-5109DBF17D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4822031"/>
            <a:ext cx="876300" cy="219075"/>
          </a:xfrm>
        </p:spPr>
        <p:txBody>
          <a:bodyPr/>
          <a:lstStyle/>
          <a:p>
            <a:fld id="{90F2D222-6D71-476E-BE98-5C747CEED463}" type="slidenum">
              <a:rPr lang="en-US" smtClean="0"/>
              <a:t>‹#›</a:t>
            </a:fld>
            <a:endParaRPr lang="en-US"/>
          </a:p>
        </p:txBody>
      </p:sp>
      <p:sp>
        <p:nvSpPr>
          <p:cNvPr id="9" name="Freeform 7"/>
          <p:cNvSpPr>
            <a:spLocks noChangeAspect="1" noEditPoints="1"/>
          </p:cNvSpPr>
          <p:nvPr/>
        </p:nvSpPr>
        <p:spPr bwMode="auto">
          <a:xfrm>
            <a:off x="838200" y="1321567"/>
            <a:ext cx="2521776" cy="3821934"/>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062990"/>
            <a:ext cx="5120640" cy="1728216"/>
          </a:xfrm>
        </p:spPr>
        <p:txBody>
          <a:bodyPr>
            <a:normAutofit/>
          </a:bodyPr>
          <a:lstStyle>
            <a:lvl1pPr>
              <a:defRPr sz="4000" cap="all" baseline="0"/>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ackgroundRemoval t="2094" b="98412" l="1587" r="98196"/>
                    </a14:imgEffect>
                  </a14:imgLayer>
                </a14:imgProps>
              </a:ext>
              <a:ext uri="{28A0092B-C50C-407E-A947-70E740481C1C}">
                <a14:useLocalDpi xmlns:a14="http://schemas.microsoft.com/office/drawing/2010/main"/>
              </a:ext>
            </a:extLst>
          </a:blip>
          <a:srcRect l="24496" t="-651" r="-24496" b="19540"/>
          <a:stretch/>
        </p:blipFill>
        <p:spPr>
          <a:xfrm>
            <a:off x="0" y="1762824"/>
            <a:ext cx="4137778" cy="33537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60E06-611F-4E70-935D-5109DBF17D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60E06-611F-4E70-935D-5109DBF17D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A60E06-611F-4E70-935D-5109DBF17D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25" name="Title Placeholder 1"/>
          <p:cNvSpPr>
            <a:spLocks noGrp="1"/>
          </p:cNvSpPr>
          <p:nvPr>
            <p:ph type="title"/>
          </p:nvPr>
        </p:nvSpPr>
        <p:spPr>
          <a:xfrm>
            <a:off x="276225" y="171450"/>
            <a:ext cx="8591550" cy="8001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973836"/>
            <a:ext cx="859536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2094" b="98412" l="1587" r="98196"/>
                    </a14:imgEffect>
                    <a14:imgEffect>
                      <a14:artisticPaintStrokes/>
                    </a14:imgEffect>
                    <a14:imgEffect>
                      <a14:saturation sat="0"/>
                    </a14:imgEffect>
                  </a14:imgLayer>
                </a14:imgProps>
              </a:ext>
              <a:ext uri="{28A0092B-C50C-407E-A947-70E740481C1C}">
                <a14:useLocalDpi xmlns:a14="http://schemas.microsoft.com/office/drawing/2010/main"/>
              </a:ext>
            </a:extLst>
          </a:blip>
          <a:stretch>
            <a:fillRect/>
          </a:stretch>
        </p:blipFill>
        <p:spPr>
          <a:xfrm>
            <a:off x="5717463" y="1116426"/>
            <a:ext cx="3190920" cy="31886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solidFill>
              </a:defRPr>
            </a:lvl1pPr>
          </a:lstStyle>
          <a:p>
            <a:fld id="{EEA60E06-611F-4E70-935D-5109DBF17D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15" name="Subtitle 2"/>
          <p:cNvSpPr>
            <a:spLocks noGrp="1"/>
          </p:cNvSpPr>
          <p:nvPr>
            <p:ph type="subTitle" idx="1"/>
          </p:nvPr>
        </p:nvSpPr>
        <p:spPr>
          <a:xfrm>
            <a:off x="3743324" y="1050131"/>
            <a:ext cx="5120640" cy="1107281"/>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290" y="102481"/>
            <a:ext cx="3326149" cy="504101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1" y="2171700"/>
            <a:ext cx="5129543" cy="200025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pic>
        <p:nvPicPr>
          <p:cNvPr id="9" name="Picture 8"/>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ackgroundRemoval t="2094" b="98412" l="1587" r="98196"/>
                    </a14:imgEffect>
                  </a14:imgLayer>
                </a14:imgProps>
              </a:ext>
              <a:ext uri="{28A0092B-C50C-407E-A947-70E740481C1C}">
                <a14:useLocalDpi xmlns:a14="http://schemas.microsoft.com/office/drawing/2010/main"/>
              </a:ext>
            </a:extLst>
          </a:blip>
          <a:srcRect l="24496" t="-651" r="-24496" b="19540"/>
          <a:stretch/>
        </p:blipFill>
        <p:spPr>
          <a:xfrm>
            <a:off x="0" y="1762824"/>
            <a:ext cx="4137778" cy="335374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A60E06-611F-4E70-935D-5109DBF17D4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9"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973836"/>
            <a:ext cx="4251960" cy="370332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973836"/>
            <a:ext cx="4251960" cy="370332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EA60E06-611F-4E70-935D-5109DBF17D4D}"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2D222-6D71-476E-BE98-5C747CEED463}" type="slidenum">
              <a:rPr lang="en-US" smtClean="0"/>
              <a:t>‹#›</a:t>
            </a:fld>
            <a:endParaRPr lang="en-US"/>
          </a:p>
        </p:txBody>
      </p:sp>
      <p:sp>
        <p:nvSpPr>
          <p:cNvPr id="12"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357884"/>
            <a:ext cx="4251960" cy="3319272"/>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357884"/>
            <a:ext cx="4251960" cy="3319272"/>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973837"/>
            <a:ext cx="4248150" cy="382190"/>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973837"/>
            <a:ext cx="4248150" cy="382190"/>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EA60E06-611F-4E70-935D-5109DBF17D4D}" type="datetimeFigureOut">
              <a:rPr lang="en-US" smtClean="0"/>
              <a:t>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2D222-6D71-476E-BE98-5C747CEED463}" type="slidenum">
              <a:rPr lang="en-US" smtClean="0"/>
              <a:t>‹#›</a:t>
            </a:fld>
            <a:endParaRPr lang="en-US"/>
          </a:p>
        </p:txBody>
      </p:sp>
      <p:sp>
        <p:nvSpPr>
          <p:cNvPr id="17"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2094" b="98412" l="1587" r="98196"/>
                    </a14:imgEffect>
                    <a14:imgEffect>
                      <a14:artisticPaintStrokes/>
                    </a14:imgEffect>
                    <a14:imgEffect>
                      <a14:saturation sat="0"/>
                    </a14:imgEffect>
                  </a14:imgLayer>
                </a14:imgProps>
              </a:ext>
              <a:ext uri="{28A0092B-C50C-407E-A947-70E740481C1C}">
                <a14:useLocalDpi xmlns:a14="http://schemas.microsoft.com/office/drawing/2010/main"/>
              </a:ext>
            </a:extLst>
          </a:blip>
          <a:stretch>
            <a:fillRect/>
          </a:stretch>
        </p:blipFill>
        <p:spPr>
          <a:xfrm>
            <a:off x="5717463" y="1116426"/>
            <a:ext cx="3190920" cy="31886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60E06-611F-4E70-935D-5109DBF17D4D}" type="datetimeFigureOut">
              <a:rPr lang="en-US" smtClean="0"/>
              <a:t>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2D222-6D71-476E-BE98-5C747CEED463}" type="slidenum">
              <a:rPr lang="en-US" smtClean="0"/>
              <a:t>‹#›</a:t>
            </a:fld>
            <a:endParaRPr lang="en-US"/>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2094" b="98412" l="1587" r="98196"/>
                    </a14:imgEffect>
                    <a14:imgEffect>
                      <a14:artisticPaintStrokes/>
                    </a14:imgEffect>
                    <a14:imgEffect>
                      <a14:saturation sat="0"/>
                    </a14:imgEffect>
                  </a14:imgLayer>
                </a14:imgProps>
              </a:ext>
              <a:ext uri="{28A0092B-C50C-407E-A947-70E740481C1C}">
                <a14:useLocalDpi xmlns:a14="http://schemas.microsoft.com/office/drawing/2010/main"/>
              </a:ext>
            </a:extLst>
          </a:blip>
          <a:stretch>
            <a:fillRect/>
          </a:stretch>
        </p:blipFill>
        <p:spPr>
          <a:xfrm>
            <a:off x="5717463" y="1116426"/>
            <a:ext cx="3190920" cy="31886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2"/>
                </a:solidFill>
              </a:defRPr>
            </a:lvl1pPr>
          </a:lstStyle>
          <a:p>
            <a:fld id="{EEA60E06-611F-4E70-935D-5109DBF17D4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9" name="Title Placeholder 1"/>
          <p:cNvSpPr>
            <a:spLocks noGrp="1"/>
          </p:cNvSpPr>
          <p:nvPr>
            <p:ph type="title"/>
          </p:nvPr>
        </p:nvSpPr>
        <p:spPr>
          <a:xfrm>
            <a:off x="276225" y="171451"/>
            <a:ext cx="2834640" cy="973836"/>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400050"/>
            <a:ext cx="5063266" cy="427710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154430"/>
            <a:ext cx="2834640" cy="353187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pic>
        <p:nvPicPr>
          <p:cNvPr id="15" name="Picture 14"/>
          <p:cNvPicPr>
            <a:picLocks noChangeAspect="1"/>
          </p:cNvPicPr>
          <p:nvPr userDrawn="1"/>
        </p:nvPicPr>
        <p:blipFill rotWithShape="1">
          <a:blip r:embed="rId2" cstate="screen">
            <a:alphaModFix amt="35000"/>
            <a:extLst>
              <a:ext uri="{BEBA8EAE-BF5A-486C-A8C5-ECC9F3942E4B}">
                <a14:imgProps xmlns:a14="http://schemas.microsoft.com/office/drawing/2010/main">
                  <a14:imgLayer r:embed="rId3">
                    <a14:imgEffect>
                      <a14:backgroundRemoval t="2094" b="98412" l="1587" r="98196"/>
                    </a14:imgEffect>
                  </a14:imgLayer>
                </a14:imgProps>
              </a:ext>
              <a:ext uri="{28A0092B-C50C-407E-A947-70E740481C1C}">
                <a14:useLocalDpi xmlns:a14="http://schemas.microsoft.com/office/drawing/2010/main"/>
              </a:ext>
            </a:extLst>
          </a:blip>
          <a:srcRect l="24496" t="-651" r="-24496" b="19540"/>
          <a:stretch/>
        </p:blipFill>
        <p:spPr>
          <a:xfrm>
            <a:off x="0" y="1762824"/>
            <a:ext cx="4137778" cy="335374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09950" y="0"/>
            <a:ext cx="5734050" cy="51435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EEA60E06-611F-4E70-935D-5109DBF17D4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21" name="Title Placeholder 1"/>
          <p:cNvSpPr>
            <a:spLocks noGrp="1"/>
          </p:cNvSpPr>
          <p:nvPr>
            <p:ph type="title"/>
          </p:nvPr>
        </p:nvSpPr>
        <p:spPr>
          <a:xfrm>
            <a:off x="276224" y="171451"/>
            <a:ext cx="2834640" cy="97154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152144"/>
            <a:ext cx="2834640" cy="3534156"/>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pic>
        <p:nvPicPr>
          <p:cNvPr id="10" name="Picture 9"/>
          <p:cNvPicPr>
            <a:picLocks noChangeAspect="1"/>
          </p:cNvPicPr>
          <p:nvPr userDrawn="1"/>
        </p:nvPicPr>
        <p:blipFill rotWithShape="1">
          <a:blip r:embed="rId2" cstate="screen">
            <a:alphaModFix amt="35000"/>
            <a:extLst>
              <a:ext uri="{BEBA8EAE-BF5A-486C-A8C5-ECC9F3942E4B}">
                <a14:imgProps xmlns:a14="http://schemas.microsoft.com/office/drawing/2010/main">
                  <a14:imgLayer r:embed="rId3">
                    <a14:imgEffect>
                      <a14:backgroundRemoval t="2094" b="98412" l="1587" r="98196"/>
                    </a14:imgEffect>
                  </a14:imgLayer>
                </a14:imgProps>
              </a:ext>
              <a:ext uri="{28A0092B-C50C-407E-A947-70E740481C1C}">
                <a14:useLocalDpi xmlns:a14="http://schemas.microsoft.com/office/drawing/2010/main"/>
              </a:ext>
            </a:extLst>
          </a:blip>
          <a:srcRect l="24496" t="-651" r="-24496" b="19540"/>
          <a:stretch/>
        </p:blipFill>
        <p:spPr>
          <a:xfrm>
            <a:off x="0" y="1762824"/>
            <a:ext cx="4137778" cy="335374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6225" y="971550"/>
            <a:ext cx="8591550" cy="37004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4822031"/>
            <a:ext cx="2133600" cy="219075"/>
          </a:xfrm>
          <a:prstGeom prst="rect">
            <a:avLst/>
          </a:prstGeom>
        </p:spPr>
        <p:txBody>
          <a:bodyPr vert="horz" lIns="91440" tIns="45720" rIns="91440" bIns="45720" rtlCol="0" anchor="ctr">
            <a:normAutofit/>
          </a:bodyPr>
          <a:lstStyle>
            <a:lvl1pPr algn="l">
              <a:defRPr sz="1050" b="1">
                <a:solidFill>
                  <a:schemeClr val="tx2"/>
                </a:solidFill>
              </a:defRPr>
            </a:lvl1pPr>
          </a:lstStyle>
          <a:p>
            <a:fld id="{EEA60E06-611F-4E70-935D-5109DBF17D4D}" type="datetimeFigureOut">
              <a:rPr lang="en-US" smtClean="0"/>
              <a:t>11/20/19</a:t>
            </a:fld>
            <a:endParaRPr lang="en-US"/>
          </a:p>
        </p:txBody>
      </p:sp>
      <p:sp>
        <p:nvSpPr>
          <p:cNvPr id="5" name="Footer Placeholder 4"/>
          <p:cNvSpPr>
            <a:spLocks noGrp="1"/>
          </p:cNvSpPr>
          <p:nvPr>
            <p:ph type="ftr" sz="quarter" idx="3"/>
          </p:nvPr>
        </p:nvSpPr>
        <p:spPr>
          <a:xfrm>
            <a:off x="3743325" y="4822031"/>
            <a:ext cx="4086225" cy="219075"/>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4822031"/>
            <a:ext cx="876300" cy="219075"/>
          </a:xfrm>
          <a:prstGeom prst="rect">
            <a:avLst/>
          </a:prstGeom>
        </p:spPr>
        <p:txBody>
          <a:bodyPr vert="horz" lIns="91440" tIns="45720" rIns="91440" bIns="45720" rtlCol="0" anchor="ctr">
            <a:normAutofit/>
          </a:bodyPr>
          <a:lstStyle>
            <a:lvl1pPr algn="r">
              <a:defRPr sz="1600" b="1">
                <a:solidFill>
                  <a:schemeClr val="tx2"/>
                </a:solidFill>
              </a:defRPr>
            </a:lvl1pPr>
          </a:lstStyle>
          <a:p>
            <a:fld id="{90F2D222-6D71-476E-BE98-5C747CEED4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p:cNvSpPr>
            <a:spLocks noGrp="1"/>
          </p:cNvSpPr>
          <p:nvPr>
            <p:ph type="subTitle" idx="1"/>
          </p:nvPr>
        </p:nvSpPr>
        <p:spPr/>
        <p:txBody>
          <a:bodyPr/>
          <a:lstStyle/>
          <a:p>
            <a:r>
              <a:rPr lang="en-US"/>
              <a:t>Lesson Twelve</a:t>
            </a:r>
            <a:endParaRPr lang="en-US" dirty="0"/>
          </a:p>
        </p:txBody>
      </p:sp>
      <p:sp>
        <p:nvSpPr>
          <p:cNvPr id="15" name="Title 14"/>
          <p:cNvSpPr>
            <a:spLocks noGrp="1"/>
          </p:cNvSpPr>
          <p:nvPr>
            <p:ph type="title"/>
          </p:nvPr>
        </p:nvSpPr>
        <p:spPr>
          <a:xfrm>
            <a:off x="2819400" y="1062990"/>
            <a:ext cx="6041136" cy="1728216"/>
          </a:xfrm>
        </p:spPr>
        <p:txBody>
          <a:bodyPr/>
          <a:lstStyle/>
          <a:p>
            <a:r>
              <a:rPr lang="en-US" dirty="0"/>
              <a:t>An identity crisis</a:t>
            </a:r>
          </a:p>
        </p:txBody>
      </p:sp>
    </p:spTree>
    <p:extLst>
      <p:ext uri="{BB962C8B-B14F-4D97-AF65-F5344CB8AC3E}">
        <p14:creationId xmlns:p14="http://schemas.microsoft.com/office/powerpoint/2010/main" val="17577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171450"/>
            <a:ext cx="2834640" cy="1409699"/>
          </a:xfrm>
        </p:spPr>
        <p:txBody>
          <a:bodyPr>
            <a:noAutofit/>
          </a:bodyPr>
          <a:lstStyle/>
          <a:p>
            <a:r>
              <a:rPr lang="en-US" sz="2800" dirty="0">
                <a:solidFill>
                  <a:schemeClr val="tx1"/>
                </a:solidFill>
              </a:rPr>
              <a:t>Presbyters</a:t>
            </a:r>
          </a:p>
        </p:txBody>
      </p:sp>
      <p:sp>
        <p:nvSpPr>
          <p:cNvPr id="6" name="Content Placeholder 5"/>
          <p:cNvSpPr>
            <a:spLocks noGrp="1"/>
          </p:cNvSpPr>
          <p:nvPr>
            <p:ph sz="quarter" idx="14"/>
          </p:nvPr>
        </p:nvSpPr>
        <p:spPr/>
        <p:txBody>
          <a:bodyPr/>
          <a:lstStyle/>
          <a:p>
            <a:r>
              <a:rPr lang="en-US" dirty="0"/>
              <a:t>Leadership </a:t>
            </a:r>
          </a:p>
          <a:p>
            <a:r>
              <a:rPr lang="en-US" dirty="0"/>
              <a:t>Teachers (along with priests)</a:t>
            </a:r>
          </a:p>
          <a:p>
            <a:r>
              <a:rPr lang="en-US" dirty="0"/>
              <a:t>Deuteronomy 31</a:t>
            </a:r>
          </a:p>
          <a:p>
            <a:r>
              <a:rPr lang="en-US" dirty="0"/>
              <a:t>Judging (decision making, application of God’s law in practical ways)</a:t>
            </a:r>
          </a:p>
          <a:p>
            <a:r>
              <a:rPr lang="en-US" dirty="0"/>
              <a:t>Numbers 11:16-17</a:t>
            </a:r>
          </a:p>
          <a:p>
            <a:endParaRPr lang="en-US" dirty="0"/>
          </a:p>
          <a:p>
            <a:r>
              <a:rPr lang="en-US" dirty="0"/>
              <a:t>Leaders – not for waiting on “tables” but for the teaching of the gospel</a:t>
            </a:r>
          </a:p>
          <a:p>
            <a:r>
              <a:rPr lang="en-US" dirty="0"/>
              <a:t> Acts 6:1-7</a:t>
            </a:r>
          </a:p>
          <a:p>
            <a:endParaRPr lang="en-US" dirty="0"/>
          </a:p>
          <a:p>
            <a:endParaRPr lang="en-US" dirty="0"/>
          </a:p>
        </p:txBody>
      </p:sp>
      <p:sp>
        <p:nvSpPr>
          <p:cNvPr id="5" name="Text Placeholder 4"/>
          <p:cNvSpPr>
            <a:spLocks noGrp="1"/>
          </p:cNvSpPr>
          <p:nvPr>
            <p:ph type="body" sz="half" idx="2"/>
          </p:nvPr>
        </p:nvSpPr>
        <p:spPr>
          <a:xfrm>
            <a:off x="457200" y="1123950"/>
            <a:ext cx="2834640" cy="3531870"/>
          </a:xfrm>
        </p:spPr>
        <p:txBody>
          <a:bodyPr/>
          <a:lstStyle/>
          <a:p>
            <a:r>
              <a:rPr lang="en-US" dirty="0">
                <a:solidFill>
                  <a:schemeClr val="tx1"/>
                </a:solidFill>
              </a:rPr>
              <a:t> </a:t>
            </a:r>
          </a:p>
        </p:txBody>
      </p:sp>
    </p:spTree>
    <p:extLst>
      <p:ext uri="{BB962C8B-B14F-4D97-AF65-F5344CB8AC3E}">
        <p14:creationId xmlns:p14="http://schemas.microsoft.com/office/powerpoint/2010/main" val="40843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171450"/>
            <a:ext cx="2834640" cy="1409699"/>
          </a:xfrm>
        </p:spPr>
        <p:txBody>
          <a:bodyPr>
            <a:noAutofit/>
          </a:bodyPr>
          <a:lstStyle/>
          <a:p>
            <a:r>
              <a:rPr lang="en-US" sz="2800" dirty="0">
                <a:solidFill>
                  <a:schemeClr val="tx1"/>
                </a:solidFill>
              </a:rPr>
              <a:t>Presbyters</a:t>
            </a:r>
          </a:p>
        </p:txBody>
      </p:sp>
      <p:sp>
        <p:nvSpPr>
          <p:cNvPr id="6" name="Content Placeholder 5"/>
          <p:cNvSpPr>
            <a:spLocks noGrp="1"/>
          </p:cNvSpPr>
          <p:nvPr>
            <p:ph sz="quarter" idx="14"/>
          </p:nvPr>
        </p:nvSpPr>
        <p:spPr>
          <a:xfrm>
            <a:off x="2971800" y="400050"/>
            <a:ext cx="5867401" cy="4533900"/>
          </a:xfrm>
        </p:spPr>
        <p:txBody>
          <a:bodyPr>
            <a:normAutofit fontScale="70000" lnSpcReduction="20000"/>
          </a:bodyPr>
          <a:lstStyle/>
          <a:p>
            <a:pPr marL="0" indent="0">
              <a:buNone/>
            </a:pPr>
            <a:r>
              <a:rPr lang="en-US" dirty="0"/>
              <a:t>Acts 6:1-7</a:t>
            </a:r>
          </a:p>
          <a:p>
            <a:pPr marL="0" indent="0">
              <a:buNone/>
            </a:pPr>
            <a:endParaRPr lang="en-US" dirty="0"/>
          </a:p>
          <a:p>
            <a:pPr marL="0" indent="0">
              <a:buNone/>
            </a:pPr>
            <a:r>
              <a:rPr lang="en-US" dirty="0"/>
              <a:t>6 Now in those days, when the number of the disciples was multiplying, there arose a complaint against the Hebrews by the Hellenists, because their widows were neglected in the daily distribution. 2 Then the twelve summoned the multitude of the disciples and said, “It is not desirable that we should leave the word of God and serve tables. 3 Therefore, brethren, seek out from among you seven men of good reputation, full of the Holy Spirit and wisdom, whom we may appoint over this business; 4 but we will give ourselves continually to prayer and to the ministry of the word.”</a:t>
            </a:r>
          </a:p>
          <a:p>
            <a:pPr marL="0" indent="0">
              <a:buNone/>
            </a:pPr>
            <a:endParaRPr lang="en-US" dirty="0"/>
          </a:p>
          <a:p>
            <a:pPr marL="0" indent="0">
              <a:buNone/>
            </a:pPr>
            <a:r>
              <a:rPr lang="en-US" dirty="0"/>
              <a:t>5 And the saying pleased the whole multitude. And they chose Stephen, a man full of faith and the Holy Spirit, and Philip, </a:t>
            </a:r>
            <a:r>
              <a:rPr lang="en-US" dirty="0" err="1"/>
              <a:t>Prochorus</a:t>
            </a:r>
            <a:r>
              <a:rPr lang="en-US" dirty="0"/>
              <a:t>, </a:t>
            </a:r>
            <a:r>
              <a:rPr lang="en-US" dirty="0" err="1"/>
              <a:t>Nicanor</a:t>
            </a:r>
            <a:r>
              <a:rPr lang="en-US" dirty="0"/>
              <a:t>, </a:t>
            </a:r>
            <a:r>
              <a:rPr lang="en-US" dirty="0" err="1"/>
              <a:t>Timon</a:t>
            </a:r>
            <a:r>
              <a:rPr lang="en-US" dirty="0"/>
              <a:t>, </a:t>
            </a:r>
            <a:r>
              <a:rPr lang="en-US" dirty="0" err="1"/>
              <a:t>Parmenas</a:t>
            </a:r>
            <a:r>
              <a:rPr lang="en-US" dirty="0"/>
              <a:t>, and Nicolas, a proselyte from Antioch, 6 whom they set before the apostles; and when they had prayed, they laid hands on them.</a:t>
            </a:r>
          </a:p>
          <a:p>
            <a:pPr marL="0" indent="0">
              <a:buNone/>
            </a:pPr>
            <a:endParaRPr lang="en-US" dirty="0"/>
          </a:p>
          <a:p>
            <a:pPr marL="0" indent="0">
              <a:buNone/>
            </a:pPr>
            <a:r>
              <a:rPr lang="en-US" dirty="0"/>
              <a:t>7 Then the word of God spread, and the number of the disciples multiplied greatly in Jerusalem, and a great many of the priests were obedient to the faith.</a:t>
            </a:r>
          </a:p>
          <a:p>
            <a:pPr marL="0" indent="0">
              <a:buNone/>
            </a:pPr>
            <a:endParaRPr lang="en-US" dirty="0"/>
          </a:p>
        </p:txBody>
      </p:sp>
      <p:sp>
        <p:nvSpPr>
          <p:cNvPr id="5" name="Text Placeholder 4"/>
          <p:cNvSpPr>
            <a:spLocks noGrp="1"/>
          </p:cNvSpPr>
          <p:nvPr>
            <p:ph type="body" sz="half" idx="2"/>
          </p:nvPr>
        </p:nvSpPr>
        <p:spPr>
          <a:xfrm>
            <a:off x="457200" y="1123950"/>
            <a:ext cx="2834640" cy="3531870"/>
          </a:xfrm>
        </p:spPr>
        <p:txBody>
          <a:bodyPr/>
          <a:lstStyle/>
          <a:p>
            <a:r>
              <a:rPr lang="en-US" dirty="0">
                <a:solidFill>
                  <a:schemeClr val="tx1"/>
                </a:solidFill>
              </a:rPr>
              <a:t> </a:t>
            </a:r>
          </a:p>
        </p:txBody>
      </p:sp>
    </p:spTree>
    <p:extLst>
      <p:ext uri="{BB962C8B-B14F-4D97-AF65-F5344CB8AC3E}">
        <p14:creationId xmlns:p14="http://schemas.microsoft.com/office/powerpoint/2010/main" val="416349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171450"/>
            <a:ext cx="2834640" cy="1409699"/>
          </a:xfrm>
        </p:spPr>
        <p:txBody>
          <a:bodyPr>
            <a:noAutofit/>
          </a:bodyPr>
          <a:lstStyle/>
          <a:p>
            <a:r>
              <a:rPr lang="en-US" sz="2800" dirty="0" err="1">
                <a:solidFill>
                  <a:schemeClr val="tx1"/>
                </a:solidFill>
              </a:rPr>
              <a:t>Episcopas</a:t>
            </a:r>
            <a:endParaRPr lang="en-US" sz="2800" dirty="0">
              <a:solidFill>
                <a:schemeClr val="tx1"/>
              </a:solidFill>
            </a:endParaRPr>
          </a:p>
        </p:txBody>
      </p:sp>
      <p:sp>
        <p:nvSpPr>
          <p:cNvPr id="6" name="Content Placeholder 5"/>
          <p:cNvSpPr>
            <a:spLocks noGrp="1"/>
          </p:cNvSpPr>
          <p:nvPr>
            <p:ph sz="quarter" idx="14"/>
          </p:nvPr>
        </p:nvSpPr>
        <p:spPr/>
        <p:txBody>
          <a:bodyPr/>
          <a:lstStyle/>
          <a:p>
            <a:r>
              <a:rPr lang="en-US" dirty="0"/>
              <a:t>Overseer </a:t>
            </a:r>
          </a:p>
          <a:p>
            <a:r>
              <a:rPr lang="en-US" dirty="0"/>
              <a:t>1 Peter 5:1-3</a:t>
            </a:r>
          </a:p>
          <a:p>
            <a:r>
              <a:rPr lang="en-US" dirty="0"/>
              <a:t>1 Peter 2</a:t>
            </a:r>
          </a:p>
          <a:p>
            <a:r>
              <a:rPr lang="en-US" dirty="0"/>
              <a:t>Acts 1</a:t>
            </a:r>
          </a:p>
          <a:p>
            <a:r>
              <a:rPr lang="en-US" dirty="0"/>
              <a:t>On the look-out (as in watchman)</a:t>
            </a:r>
          </a:p>
          <a:p>
            <a:r>
              <a:rPr lang="en-US" dirty="0"/>
              <a:t>How does an effective watchman guard his post?</a:t>
            </a:r>
          </a:p>
          <a:p>
            <a:r>
              <a:rPr lang="en-US" dirty="0"/>
              <a:t>Term is used interchangeably with </a:t>
            </a:r>
            <a:r>
              <a:rPr lang="en-US" dirty="0" err="1"/>
              <a:t>episceptimi</a:t>
            </a:r>
            <a:r>
              <a:rPr lang="en-US" dirty="0"/>
              <a:t> – to “visit”</a:t>
            </a:r>
          </a:p>
          <a:p>
            <a:r>
              <a:rPr lang="en-US" dirty="0"/>
              <a:t>What is our definition of visiting in this present age?</a:t>
            </a:r>
          </a:p>
        </p:txBody>
      </p:sp>
    </p:spTree>
    <p:extLst>
      <p:ext uri="{BB962C8B-B14F-4D97-AF65-F5344CB8AC3E}">
        <p14:creationId xmlns:p14="http://schemas.microsoft.com/office/powerpoint/2010/main" val="225074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171450"/>
            <a:ext cx="2834640" cy="1409699"/>
          </a:xfrm>
        </p:spPr>
        <p:txBody>
          <a:bodyPr>
            <a:noAutofit/>
          </a:bodyPr>
          <a:lstStyle/>
          <a:p>
            <a:r>
              <a:rPr lang="en-US" sz="2800" dirty="0" err="1">
                <a:solidFill>
                  <a:schemeClr val="tx1"/>
                </a:solidFill>
              </a:rPr>
              <a:t>Poimaino</a:t>
            </a:r>
            <a:br>
              <a:rPr lang="en-US" sz="2800" dirty="0">
                <a:solidFill>
                  <a:schemeClr val="tx1"/>
                </a:solidFill>
              </a:rPr>
            </a:br>
            <a:r>
              <a:rPr lang="en-US" sz="2800" dirty="0">
                <a:solidFill>
                  <a:schemeClr val="tx1"/>
                </a:solidFill>
              </a:rPr>
              <a:t>(Pastor)</a:t>
            </a:r>
          </a:p>
        </p:txBody>
      </p:sp>
      <p:sp>
        <p:nvSpPr>
          <p:cNvPr id="6" name="Content Placeholder 5"/>
          <p:cNvSpPr>
            <a:spLocks noGrp="1"/>
          </p:cNvSpPr>
          <p:nvPr>
            <p:ph sz="quarter" idx="14"/>
          </p:nvPr>
        </p:nvSpPr>
        <p:spPr/>
        <p:txBody>
          <a:bodyPr>
            <a:normAutofit/>
          </a:bodyPr>
          <a:lstStyle/>
          <a:p>
            <a:pPr marL="0" indent="0">
              <a:buNone/>
            </a:pPr>
            <a:r>
              <a:rPr lang="en-US" dirty="0"/>
              <a:t>Ezekiel 3:16</a:t>
            </a:r>
          </a:p>
          <a:p>
            <a:pPr marL="0" indent="0">
              <a:buNone/>
            </a:pPr>
            <a:endParaRPr lang="en-US" dirty="0"/>
          </a:p>
          <a:p>
            <a:pPr marL="0" indent="0">
              <a:buNone/>
            </a:pPr>
            <a:r>
              <a:rPr lang="en-US" dirty="0"/>
              <a:t>Pastor is NOT a title, it is descriptive</a:t>
            </a:r>
          </a:p>
          <a:p>
            <a:pPr marL="0" indent="0">
              <a:buNone/>
            </a:pPr>
            <a:r>
              <a:rPr lang="en-US" dirty="0"/>
              <a:t>More aptly referred to as Shepherd</a:t>
            </a:r>
            <a:r>
              <a:rPr lang="is-IS" dirty="0"/>
              <a:t>…</a:t>
            </a:r>
            <a:endParaRPr lang="en-US" dirty="0"/>
          </a:p>
          <a:p>
            <a:pPr marL="0" indent="0">
              <a:buNone/>
            </a:pPr>
            <a:r>
              <a:rPr lang="en-US" dirty="0"/>
              <a:t>Because it protects the flock (security)</a:t>
            </a:r>
          </a:p>
          <a:p>
            <a:pPr marL="0" indent="0">
              <a:buNone/>
            </a:pPr>
            <a:r>
              <a:rPr lang="en-US" dirty="0"/>
              <a:t>Feeds the sheep (food and water)</a:t>
            </a:r>
          </a:p>
          <a:p>
            <a:pPr marL="0" indent="0">
              <a:buNone/>
            </a:pPr>
            <a:r>
              <a:rPr lang="en-US" dirty="0"/>
              <a:t>The opposite of a corporate supervisor watching from his catwalk</a:t>
            </a:r>
          </a:p>
          <a:p>
            <a:pPr marL="0" indent="0">
              <a:buNone/>
            </a:pPr>
            <a:r>
              <a:rPr lang="en-US" dirty="0"/>
              <a:t>Cowboys chase – Shepherds lead</a:t>
            </a:r>
          </a:p>
          <a:p>
            <a:pPr marL="0" indent="0">
              <a:buNone/>
            </a:pPr>
            <a:r>
              <a:rPr lang="en-US" dirty="0"/>
              <a:t>Hebrews 13:7, 17</a:t>
            </a:r>
          </a:p>
        </p:txBody>
      </p:sp>
    </p:spTree>
    <p:extLst>
      <p:ext uri="{BB962C8B-B14F-4D97-AF65-F5344CB8AC3E}">
        <p14:creationId xmlns:p14="http://schemas.microsoft.com/office/powerpoint/2010/main" val="275943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8591550" cy="800101"/>
          </a:xfrm>
        </p:spPr>
        <p:txBody>
          <a:bodyPr>
            <a:normAutofit fontScale="90000"/>
          </a:bodyPr>
          <a:lstStyle/>
          <a:p>
            <a:r>
              <a:rPr lang="en-US" dirty="0"/>
              <a:t>How are elders different from every other Christians?</a:t>
            </a:r>
          </a:p>
        </p:txBody>
      </p:sp>
      <p:sp>
        <p:nvSpPr>
          <p:cNvPr id="3" name="Content Placeholder 2"/>
          <p:cNvSpPr>
            <a:spLocks noGrp="1"/>
          </p:cNvSpPr>
          <p:nvPr>
            <p:ph sz="quarter" idx="13"/>
          </p:nvPr>
        </p:nvSpPr>
        <p:spPr>
          <a:xfrm>
            <a:off x="152400" y="1440180"/>
            <a:ext cx="5669280" cy="3703320"/>
          </a:xfrm>
        </p:spPr>
        <p:txBody>
          <a:bodyPr>
            <a:normAutofit/>
          </a:bodyPr>
          <a:lstStyle/>
          <a:p>
            <a:r>
              <a:rPr lang="en-US" dirty="0"/>
              <a:t>We have obligations to watch over each other don’t we?</a:t>
            </a:r>
          </a:p>
          <a:p>
            <a:r>
              <a:rPr lang="en-US" dirty="0"/>
              <a:t>(new brother or sister in adulterous relationship) </a:t>
            </a:r>
          </a:p>
          <a:p>
            <a:r>
              <a:rPr lang="en-US" dirty="0"/>
              <a:t>Jude 1:23</a:t>
            </a:r>
          </a:p>
          <a:p>
            <a:r>
              <a:rPr lang="en-US" dirty="0"/>
              <a:t>Do we not evangelize and teach others?</a:t>
            </a:r>
          </a:p>
          <a:p>
            <a:r>
              <a:rPr lang="en-US" dirty="0"/>
              <a:t>Titus 2:1</a:t>
            </a:r>
          </a:p>
          <a:p>
            <a:r>
              <a:rPr lang="en-US" dirty="0"/>
              <a:t>Are we not to preserve our reputation?</a:t>
            </a:r>
          </a:p>
          <a:p>
            <a:r>
              <a:rPr lang="en-US" dirty="0"/>
              <a:t>1 Peter 4:7-10</a:t>
            </a:r>
          </a:p>
          <a:p>
            <a:endParaRPr lang="en-US" dirty="0"/>
          </a:p>
        </p:txBody>
      </p:sp>
    </p:spTree>
    <p:extLst>
      <p:ext uri="{BB962C8B-B14F-4D97-AF65-F5344CB8AC3E}">
        <p14:creationId xmlns:p14="http://schemas.microsoft.com/office/powerpoint/2010/main" val="22788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47750"/>
            <a:ext cx="2834640" cy="2819400"/>
          </a:xfrm>
        </p:spPr>
        <p:txBody>
          <a:bodyPr>
            <a:noAutofit/>
          </a:bodyPr>
          <a:lstStyle/>
          <a:p>
            <a:pPr algn="ctr"/>
            <a:r>
              <a:rPr lang="en-US" sz="2800" dirty="0">
                <a:solidFill>
                  <a:schemeClr val="tx1"/>
                </a:solidFill>
              </a:rPr>
              <a:t>So what exactly do elders/shepherds do?</a:t>
            </a:r>
            <a:br>
              <a:rPr lang="en-US" sz="2800" dirty="0">
                <a:solidFill>
                  <a:schemeClr val="tx1"/>
                </a:solidFill>
              </a:rPr>
            </a:br>
            <a:br>
              <a:rPr lang="en-US" sz="2800" dirty="0">
                <a:solidFill>
                  <a:schemeClr val="tx1"/>
                </a:solidFill>
              </a:rPr>
            </a:br>
            <a:br>
              <a:rPr lang="en-US" sz="2800" dirty="0">
                <a:solidFill>
                  <a:schemeClr val="tx1"/>
                </a:solidFill>
              </a:rPr>
            </a:br>
            <a:r>
              <a:rPr lang="en-US" sz="2800" dirty="0">
                <a:solidFill>
                  <a:schemeClr val="tx1"/>
                </a:solidFill>
              </a:rPr>
              <a:t>Do we </a:t>
            </a:r>
            <a:r>
              <a:rPr lang="en-US" sz="2800" i="1" dirty="0">
                <a:solidFill>
                  <a:schemeClr val="tx1"/>
                </a:solidFill>
              </a:rPr>
              <a:t>really</a:t>
            </a:r>
            <a:r>
              <a:rPr lang="en-US" sz="2800" dirty="0">
                <a:solidFill>
                  <a:schemeClr val="tx1"/>
                </a:solidFill>
              </a:rPr>
              <a:t> need them?</a:t>
            </a:r>
          </a:p>
        </p:txBody>
      </p:sp>
      <p:sp>
        <p:nvSpPr>
          <p:cNvPr id="6" name="Content Placeholder 5"/>
          <p:cNvSpPr>
            <a:spLocks noGrp="1"/>
          </p:cNvSpPr>
          <p:nvPr>
            <p:ph sz="quarter" idx="14"/>
          </p:nvPr>
        </p:nvSpPr>
        <p:spPr/>
        <p:txBody>
          <a:bodyPr>
            <a:normAutofit fontScale="92500" lnSpcReduction="20000"/>
          </a:bodyPr>
          <a:lstStyle/>
          <a:p>
            <a:r>
              <a:rPr lang="en-US" dirty="0"/>
              <a:t>What would you want a leader to do for you?</a:t>
            </a:r>
          </a:p>
          <a:p>
            <a:endParaRPr lang="en-US" dirty="0"/>
          </a:p>
          <a:p>
            <a:endParaRPr lang="en-US" dirty="0"/>
          </a:p>
          <a:p>
            <a:r>
              <a:rPr lang="en-US" dirty="0"/>
              <a:t>What do you expect from your elders?</a:t>
            </a:r>
          </a:p>
          <a:p>
            <a:endParaRPr lang="en-US" dirty="0"/>
          </a:p>
          <a:p>
            <a:endParaRPr lang="en-US" dirty="0"/>
          </a:p>
          <a:p>
            <a:endParaRPr lang="en-US" dirty="0"/>
          </a:p>
          <a:p>
            <a:r>
              <a:rPr lang="en-US" dirty="0"/>
              <a:t>What do you expect from your deacons?</a:t>
            </a:r>
          </a:p>
          <a:p>
            <a:endParaRPr lang="en-US" dirty="0"/>
          </a:p>
          <a:p>
            <a:endParaRPr lang="en-US" dirty="0"/>
          </a:p>
          <a:p>
            <a:endParaRPr lang="en-US" dirty="0"/>
          </a:p>
          <a:p>
            <a:r>
              <a:rPr lang="en-US" dirty="0"/>
              <a:t>But these are the wrong questions</a:t>
            </a:r>
            <a:r>
              <a:rPr lang="is-IS" dirty="0"/>
              <a:t>. The right question is...</a:t>
            </a:r>
            <a:endParaRPr lang="en-US" dirty="0"/>
          </a:p>
        </p:txBody>
      </p:sp>
    </p:spTree>
    <p:extLst>
      <p:ext uri="{BB962C8B-B14F-4D97-AF65-F5344CB8AC3E}">
        <p14:creationId xmlns:p14="http://schemas.microsoft.com/office/powerpoint/2010/main" val="64085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362200" y="1581150"/>
            <a:ext cx="6477001" cy="1333500"/>
          </a:xfrm>
        </p:spPr>
        <p:txBody>
          <a:bodyPr>
            <a:normAutofit/>
          </a:bodyPr>
          <a:lstStyle/>
          <a:p>
            <a:pPr marL="0" indent="0" algn="ctr">
              <a:buNone/>
            </a:pPr>
            <a:r>
              <a:rPr lang="en-US" sz="3200" dirty="0"/>
              <a:t>What does GOD expect from elders?</a:t>
            </a:r>
          </a:p>
        </p:txBody>
      </p:sp>
    </p:spTree>
    <p:extLst>
      <p:ext uri="{BB962C8B-B14F-4D97-AF65-F5344CB8AC3E}">
        <p14:creationId xmlns:p14="http://schemas.microsoft.com/office/powerpoint/2010/main" val="16349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1676400" y="438150"/>
            <a:ext cx="7162801" cy="2476500"/>
          </a:xfrm>
        </p:spPr>
        <p:txBody>
          <a:bodyPr>
            <a:normAutofit fontScale="77500" lnSpcReduction="20000"/>
          </a:bodyPr>
          <a:lstStyle/>
          <a:p>
            <a:pPr marL="0" indent="0" algn="ctr">
              <a:buNone/>
            </a:pPr>
            <a:r>
              <a:rPr lang="en-US" sz="4600" dirty="0"/>
              <a:t>Guide – Guard – Direct</a:t>
            </a:r>
          </a:p>
          <a:p>
            <a:pPr marL="0" indent="0" algn="ctr">
              <a:buNone/>
            </a:pPr>
            <a:endParaRPr lang="en-US" sz="2900" dirty="0"/>
          </a:p>
          <a:p>
            <a:pPr marL="457200" indent="-457200" algn="ctr"/>
            <a:r>
              <a:rPr lang="en-US" sz="2900" dirty="0"/>
              <a:t>Guidance in the treacherous world to reach heaven</a:t>
            </a:r>
          </a:p>
          <a:p>
            <a:pPr marL="457200" indent="-457200" algn="ctr"/>
            <a:r>
              <a:rPr lang="en-US" sz="2900" dirty="0"/>
              <a:t>Protection from false teachers and worldly temptations</a:t>
            </a:r>
          </a:p>
          <a:p>
            <a:pPr marL="457200" indent="-457200" algn="ctr"/>
            <a:r>
              <a:rPr lang="en-US" sz="2900" dirty="0"/>
              <a:t>Direction towards how to improve as:</a:t>
            </a:r>
          </a:p>
        </p:txBody>
      </p:sp>
      <p:sp>
        <p:nvSpPr>
          <p:cNvPr id="3" name="TextBox 2"/>
          <p:cNvSpPr txBox="1"/>
          <p:nvPr/>
        </p:nvSpPr>
        <p:spPr>
          <a:xfrm>
            <a:off x="2971800" y="2800350"/>
            <a:ext cx="2057400" cy="1969770"/>
          </a:xfrm>
          <a:prstGeom prst="rect">
            <a:avLst/>
          </a:prstGeom>
          <a:noFill/>
        </p:spPr>
        <p:txBody>
          <a:bodyPr wrap="square" rtlCol="0">
            <a:spAutoFit/>
          </a:bodyPr>
          <a:lstStyle/>
          <a:p>
            <a:pPr marL="0" lvl="7"/>
            <a:r>
              <a:rPr lang="en-US" sz="2600" dirty="0"/>
              <a:t>Evangelists </a:t>
            </a:r>
          </a:p>
          <a:p>
            <a:pPr marL="0" lvl="7"/>
            <a:r>
              <a:rPr lang="en-US" sz="2600" dirty="0"/>
              <a:t>Christians</a:t>
            </a:r>
          </a:p>
          <a:p>
            <a:pPr marL="0" lvl="7"/>
            <a:r>
              <a:rPr lang="en-US" sz="2600" dirty="0"/>
              <a:t>Fathers</a:t>
            </a:r>
          </a:p>
          <a:p>
            <a:pPr marL="0" lvl="7"/>
            <a:r>
              <a:rPr lang="en-US" sz="2600" dirty="0"/>
              <a:t>Mothers</a:t>
            </a:r>
          </a:p>
          <a:p>
            <a:endParaRPr lang="en-US" dirty="0"/>
          </a:p>
        </p:txBody>
      </p:sp>
      <p:sp>
        <p:nvSpPr>
          <p:cNvPr id="5" name="TextBox 4"/>
          <p:cNvSpPr txBox="1"/>
          <p:nvPr/>
        </p:nvSpPr>
        <p:spPr>
          <a:xfrm>
            <a:off x="4876800" y="2800350"/>
            <a:ext cx="2057400" cy="1969770"/>
          </a:xfrm>
          <a:prstGeom prst="rect">
            <a:avLst/>
          </a:prstGeom>
          <a:noFill/>
        </p:spPr>
        <p:txBody>
          <a:bodyPr wrap="square" rtlCol="0">
            <a:spAutoFit/>
          </a:bodyPr>
          <a:lstStyle/>
          <a:p>
            <a:pPr marL="0" lvl="7"/>
            <a:r>
              <a:rPr lang="en-US" sz="2600" dirty="0"/>
              <a:t>Brothers</a:t>
            </a:r>
          </a:p>
          <a:p>
            <a:pPr marL="0" lvl="7"/>
            <a:r>
              <a:rPr lang="en-US" sz="2600" dirty="0"/>
              <a:t>Sisters</a:t>
            </a:r>
          </a:p>
          <a:p>
            <a:pPr marL="0" lvl="7"/>
            <a:r>
              <a:rPr lang="en-US" sz="2600" dirty="0"/>
              <a:t>Leaders</a:t>
            </a:r>
          </a:p>
          <a:p>
            <a:pPr marL="0" lvl="7"/>
            <a:r>
              <a:rPr lang="en-US" sz="2600" dirty="0"/>
              <a:t>Bosses</a:t>
            </a:r>
          </a:p>
          <a:p>
            <a:endParaRPr lang="en-US" dirty="0"/>
          </a:p>
        </p:txBody>
      </p:sp>
      <p:sp>
        <p:nvSpPr>
          <p:cNvPr id="7" name="TextBox 6"/>
          <p:cNvSpPr txBox="1"/>
          <p:nvPr/>
        </p:nvSpPr>
        <p:spPr>
          <a:xfrm>
            <a:off x="6553200" y="2800350"/>
            <a:ext cx="2057400" cy="1969770"/>
          </a:xfrm>
          <a:prstGeom prst="rect">
            <a:avLst/>
          </a:prstGeom>
          <a:noFill/>
        </p:spPr>
        <p:txBody>
          <a:bodyPr wrap="square" rtlCol="0">
            <a:spAutoFit/>
          </a:bodyPr>
          <a:lstStyle/>
          <a:p>
            <a:pPr marL="0" lvl="7"/>
            <a:r>
              <a:rPr lang="en-US" sz="2600" dirty="0"/>
              <a:t>Employees</a:t>
            </a:r>
          </a:p>
          <a:p>
            <a:pPr marL="0" lvl="7"/>
            <a:r>
              <a:rPr lang="en-US" sz="2600" dirty="0"/>
              <a:t>Servants</a:t>
            </a:r>
          </a:p>
          <a:p>
            <a:pPr marL="0" lvl="7"/>
            <a:r>
              <a:rPr lang="en-US" sz="2600" dirty="0"/>
              <a:t>Sons</a:t>
            </a:r>
          </a:p>
          <a:p>
            <a:pPr marL="0" lvl="7"/>
            <a:r>
              <a:rPr lang="en-US" sz="2600" dirty="0"/>
              <a:t>Daughters</a:t>
            </a:r>
          </a:p>
          <a:p>
            <a:endParaRPr lang="en-US" dirty="0"/>
          </a:p>
        </p:txBody>
      </p:sp>
    </p:spTree>
    <p:extLst>
      <p:ext uri="{BB962C8B-B14F-4D97-AF65-F5344CB8AC3E}">
        <p14:creationId xmlns:p14="http://schemas.microsoft.com/office/powerpoint/2010/main" val="3460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819400" y="438150"/>
            <a:ext cx="6019801" cy="4114800"/>
          </a:xfrm>
        </p:spPr>
        <p:txBody>
          <a:bodyPr>
            <a:normAutofit fontScale="62500" lnSpcReduction="20000"/>
          </a:bodyPr>
          <a:lstStyle/>
          <a:p>
            <a:pPr marL="0" indent="0" algn="ctr">
              <a:buNone/>
            </a:pPr>
            <a:r>
              <a:rPr lang="en-US" sz="4600" dirty="0"/>
              <a:t>Shepherds aren’t CEO’s or accountants or maintenance men</a:t>
            </a:r>
            <a:r>
              <a:rPr lang="is-IS" sz="4600" dirty="0"/>
              <a:t>…</a:t>
            </a:r>
            <a:endParaRPr lang="en-US" sz="4600" dirty="0"/>
          </a:p>
          <a:p>
            <a:pPr marL="0" indent="0" algn="ctr">
              <a:buNone/>
            </a:pPr>
            <a:endParaRPr lang="en-US" sz="2900" dirty="0"/>
          </a:p>
          <a:p>
            <a:pPr marL="457200" indent="-457200" algn="ctr"/>
            <a:r>
              <a:rPr lang="en-US" sz="2900" dirty="0"/>
              <a:t>We do not need an elder to buy brooms</a:t>
            </a:r>
          </a:p>
          <a:p>
            <a:pPr marL="457200" indent="-457200" algn="ctr"/>
            <a:endParaRPr lang="en-US" sz="2900" dirty="0"/>
          </a:p>
          <a:p>
            <a:pPr marL="457200" indent="-457200" algn="ctr"/>
            <a:r>
              <a:rPr lang="en-US" sz="2900" dirty="0"/>
              <a:t>We do not need an elder to ONLY negotiate the deal we get repaving the parking lot</a:t>
            </a:r>
          </a:p>
          <a:p>
            <a:pPr marL="457200" indent="-457200" algn="ctr"/>
            <a:endParaRPr lang="en-US" sz="2900" dirty="0"/>
          </a:p>
          <a:p>
            <a:pPr marL="457200" indent="-457200" algn="ctr"/>
            <a:r>
              <a:rPr lang="en-US" sz="2900" dirty="0"/>
              <a:t>We do not need elders for the express purpose of cleaning the church building</a:t>
            </a:r>
          </a:p>
          <a:p>
            <a:pPr marL="457200" indent="-457200" algn="ctr"/>
            <a:endParaRPr lang="en-US" sz="2900" dirty="0"/>
          </a:p>
          <a:p>
            <a:pPr marL="457200" indent="-457200" algn="ctr"/>
            <a:r>
              <a:rPr lang="en-US" sz="2900" dirty="0"/>
              <a:t>GOD did NOT command us to elect leaders from among our midst to wait on tables</a:t>
            </a:r>
          </a:p>
        </p:txBody>
      </p:sp>
    </p:spTree>
    <p:extLst>
      <p:ext uri="{BB962C8B-B14F-4D97-AF65-F5344CB8AC3E}">
        <p14:creationId xmlns:p14="http://schemas.microsoft.com/office/powerpoint/2010/main" val="22403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alphaModFix/>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a:ext>
            </a:extLst>
          </a:blip>
          <a:stretch>
            <a:fillRect/>
          </a:stretch>
        </p:blipFill>
        <p:spPr>
          <a:xfrm>
            <a:off x="0" y="1224643"/>
            <a:ext cx="9144000" cy="3918857"/>
          </a:xfrm>
          <a:prstGeom prst="rect">
            <a:avLst/>
          </a:prstGeom>
        </p:spPr>
      </p:pic>
      <p:sp>
        <p:nvSpPr>
          <p:cNvPr id="15" name="Title 14"/>
          <p:cNvSpPr>
            <a:spLocks noGrp="1"/>
          </p:cNvSpPr>
          <p:nvPr>
            <p:ph type="title"/>
          </p:nvPr>
        </p:nvSpPr>
        <p:spPr>
          <a:xfrm>
            <a:off x="3429000" y="4095750"/>
            <a:ext cx="2286000" cy="838200"/>
          </a:xfrm>
        </p:spPr>
        <p:txBody>
          <a:bodyPr>
            <a:normAutofit/>
          </a:bodyPr>
          <a:lstStyle/>
          <a:p>
            <a:r>
              <a:rPr lang="en-US" dirty="0">
                <a:solidFill>
                  <a:schemeClr val="bg1"/>
                </a:solidFill>
              </a:rPr>
              <a:t>prayer</a:t>
            </a:r>
          </a:p>
        </p:txBody>
      </p:sp>
    </p:spTree>
    <p:extLst>
      <p:ext uri="{BB962C8B-B14F-4D97-AF65-F5344CB8AC3E}">
        <p14:creationId xmlns:p14="http://schemas.microsoft.com/office/powerpoint/2010/main" val="47430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Aspiring to the “office” </a:t>
            </a:r>
          </a:p>
        </p:txBody>
      </p:sp>
      <p:sp>
        <p:nvSpPr>
          <p:cNvPr id="3" name="Content Placeholder 2"/>
          <p:cNvSpPr>
            <a:spLocks noGrp="1"/>
          </p:cNvSpPr>
          <p:nvPr>
            <p:ph sz="quarter" idx="13"/>
          </p:nvPr>
        </p:nvSpPr>
        <p:spPr>
          <a:xfrm>
            <a:off x="274320" y="973836"/>
            <a:ext cx="5669280" cy="3703320"/>
          </a:xfrm>
        </p:spPr>
        <p:txBody>
          <a:bodyPr>
            <a:normAutofit fontScale="77500" lnSpcReduction="20000"/>
          </a:bodyPr>
          <a:lstStyle/>
          <a:p>
            <a:pPr marL="0" indent="0">
              <a:buNone/>
            </a:pPr>
            <a:r>
              <a:rPr lang="en-US" dirty="0"/>
              <a:t>1 Timothy 3:1-6</a:t>
            </a:r>
          </a:p>
          <a:p>
            <a:pPr marL="0" indent="0">
              <a:buNone/>
            </a:pPr>
            <a:endParaRPr lang="en-US" dirty="0"/>
          </a:p>
          <a:p>
            <a:pPr marL="0" indent="0">
              <a:buNone/>
            </a:pPr>
            <a:r>
              <a:rPr lang="en-US" dirty="0"/>
              <a:t>3 This is a faithful saying: If a man desires the office of a bishop, he desires a good work. 2 A bishop then must be blameless, the husband of one wife, temperate, sober-minded, of good behavior, hospitable, able to teach; 3 not given to wine, not violent, not greedy for money, but gentle, not quarrelsome, not covetous; 4 one who rules his own house well, having his children in submission with all reverence 5 (for if a man does not know how to rule his own house, how will he take care of the church of God?); 6 not a novice, lest being puffed up with pride he fall into the same condemnation as the devil.</a:t>
            </a:r>
          </a:p>
        </p:txBody>
      </p:sp>
    </p:spTree>
    <p:extLst>
      <p:ext uri="{BB962C8B-B14F-4D97-AF65-F5344CB8AC3E}">
        <p14:creationId xmlns:p14="http://schemas.microsoft.com/office/powerpoint/2010/main" val="43650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Aspiring to the “office” </a:t>
            </a:r>
          </a:p>
        </p:txBody>
      </p:sp>
      <p:sp>
        <p:nvSpPr>
          <p:cNvPr id="3" name="Content Placeholder 2"/>
          <p:cNvSpPr>
            <a:spLocks noGrp="1"/>
          </p:cNvSpPr>
          <p:nvPr>
            <p:ph sz="quarter" idx="13"/>
          </p:nvPr>
        </p:nvSpPr>
        <p:spPr>
          <a:xfrm>
            <a:off x="274320" y="973836"/>
            <a:ext cx="5669280" cy="3703320"/>
          </a:xfrm>
        </p:spPr>
        <p:txBody>
          <a:bodyPr>
            <a:normAutofit/>
          </a:bodyPr>
          <a:lstStyle/>
          <a:p>
            <a:r>
              <a:rPr lang="en-US" dirty="0"/>
              <a:t>1 Timothy 3:1-6</a:t>
            </a:r>
          </a:p>
          <a:p>
            <a:r>
              <a:rPr lang="en-US" dirty="0"/>
              <a:t>What is normally meant by the term “office”?</a:t>
            </a:r>
          </a:p>
          <a:p>
            <a:endParaRPr lang="en-US" dirty="0"/>
          </a:p>
          <a:p>
            <a:endParaRPr lang="en-US" dirty="0"/>
          </a:p>
        </p:txBody>
      </p:sp>
    </p:spTree>
    <p:extLst>
      <p:ext uri="{BB962C8B-B14F-4D97-AF65-F5344CB8AC3E}">
        <p14:creationId xmlns:p14="http://schemas.microsoft.com/office/powerpoint/2010/main" val="35047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Aspiring to the “office” </a:t>
            </a:r>
          </a:p>
        </p:txBody>
      </p:sp>
      <p:sp>
        <p:nvSpPr>
          <p:cNvPr id="3" name="Content Placeholder 2"/>
          <p:cNvSpPr>
            <a:spLocks noGrp="1"/>
          </p:cNvSpPr>
          <p:nvPr>
            <p:ph sz="quarter" idx="13"/>
          </p:nvPr>
        </p:nvSpPr>
        <p:spPr>
          <a:xfrm>
            <a:off x="274320" y="973836"/>
            <a:ext cx="5669280" cy="3703320"/>
          </a:xfrm>
        </p:spPr>
        <p:txBody>
          <a:bodyPr>
            <a:normAutofit/>
          </a:bodyPr>
          <a:lstStyle/>
          <a:p>
            <a:endParaRPr lang="en-US" dirty="0"/>
          </a:p>
          <a:p>
            <a:r>
              <a:rPr lang="en-US" dirty="0"/>
              <a:t>Old Testament illustrates description of the role in Exodus 3:16 </a:t>
            </a:r>
          </a:p>
        </p:txBody>
      </p:sp>
    </p:spTree>
    <p:extLst>
      <p:ext uri="{BB962C8B-B14F-4D97-AF65-F5344CB8AC3E}">
        <p14:creationId xmlns:p14="http://schemas.microsoft.com/office/powerpoint/2010/main" val="425801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Aspiring to the “office” </a:t>
            </a:r>
          </a:p>
        </p:txBody>
      </p:sp>
      <p:sp>
        <p:nvSpPr>
          <p:cNvPr id="3" name="Content Placeholder 2"/>
          <p:cNvSpPr>
            <a:spLocks noGrp="1"/>
          </p:cNvSpPr>
          <p:nvPr>
            <p:ph sz="quarter" idx="13"/>
          </p:nvPr>
        </p:nvSpPr>
        <p:spPr>
          <a:xfrm>
            <a:off x="274320" y="973836"/>
            <a:ext cx="5669280" cy="3703320"/>
          </a:xfrm>
        </p:spPr>
        <p:txBody>
          <a:bodyPr>
            <a:normAutofit/>
          </a:bodyPr>
          <a:lstStyle/>
          <a:p>
            <a:pPr marL="0" indent="0">
              <a:buNone/>
            </a:pPr>
            <a:r>
              <a:rPr lang="en-US" dirty="0"/>
              <a:t>Exodus 3:16</a:t>
            </a:r>
          </a:p>
          <a:p>
            <a:pPr marL="0" indent="0">
              <a:buNone/>
            </a:pPr>
            <a:endParaRPr lang="en-US" dirty="0"/>
          </a:p>
          <a:p>
            <a:pPr marL="0" indent="0">
              <a:buNone/>
            </a:pPr>
            <a:r>
              <a:rPr lang="en-US" dirty="0"/>
              <a:t>16 Go and gather the elders of Israel together, and say to them, ‘The Lord God of your fathers, the God of Abraham, of Isaac, and of Jacob, appeared to me, saying, “I have surely visited you and seen what is done to you in Egypt; </a:t>
            </a:r>
          </a:p>
        </p:txBody>
      </p:sp>
    </p:spTree>
    <p:extLst>
      <p:ext uri="{BB962C8B-B14F-4D97-AF65-F5344CB8AC3E}">
        <p14:creationId xmlns:p14="http://schemas.microsoft.com/office/powerpoint/2010/main" val="36082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Aspiring to the “office” </a:t>
            </a:r>
          </a:p>
        </p:txBody>
      </p:sp>
      <p:sp>
        <p:nvSpPr>
          <p:cNvPr id="3" name="Content Placeholder 2"/>
          <p:cNvSpPr>
            <a:spLocks noGrp="1"/>
          </p:cNvSpPr>
          <p:nvPr>
            <p:ph sz="quarter" idx="13"/>
          </p:nvPr>
        </p:nvSpPr>
        <p:spPr>
          <a:xfrm>
            <a:off x="274320" y="973836"/>
            <a:ext cx="5669280" cy="3703320"/>
          </a:xfrm>
        </p:spPr>
        <p:txBody>
          <a:bodyPr>
            <a:normAutofit/>
          </a:bodyPr>
          <a:lstStyle/>
          <a:p>
            <a:endParaRPr lang="en-US" dirty="0"/>
          </a:p>
          <a:p>
            <a:r>
              <a:rPr lang="en-US" dirty="0"/>
              <a:t>What is implied by our use of the word “elder” and the word used in this passage?</a:t>
            </a:r>
          </a:p>
          <a:p>
            <a:endParaRPr lang="en-US" dirty="0"/>
          </a:p>
        </p:txBody>
      </p:sp>
    </p:spTree>
    <p:extLst>
      <p:ext uri="{BB962C8B-B14F-4D97-AF65-F5344CB8AC3E}">
        <p14:creationId xmlns:p14="http://schemas.microsoft.com/office/powerpoint/2010/main" val="381087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Aspiring to the “office” </a:t>
            </a:r>
          </a:p>
        </p:txBody>
      </p:sp>
      <p:sp>
        <p:nvSpPr>
          <p:cNvPr id="3" name="Content Placeholder 2"/>
          <p:cNvSpPr>
            <a:spLocks noGrp="1"/>
          </p:cNvSpPr>
          <p:nvPr>
            <p:ph sz="quarter" idx="13"/>
          </p:nvPr>
        </p:nvSpPr>
        <p:spPr>
          <a:xfrm>
            <a:off x="274320" y="973836"/>
            <a:ext cx="5669280" cy="3703320"/>
          </a:xfrm>
        </p:spPr>
        <p:txBody>
          <a:bodyPr>
            <a:normAutofit/>
          </a:bodyPr>
          <a:lstStyle/>
          <a:p>
            <a:endParaRPr lang="en-US" dirty="0"/>
          </a:p>
          <a:p>
            <a:r>
              <a:rPr lang="en-US" dirty="0"/>
              <a:t>If the term used for this role implies age… </a:t>
            </a:r>
          </a:p>
          <a:p>
            <a:r>
              <a:rPr lang="en-US" dirty="0"/>
              <a:t>Without additional descriptions, how would you pick your elders</a:t>
            </a:r>
            <a:r>
              <a:rPr lang="is-IS" dirty="0"/>
              <a:t>…?</a:t>
            </a:r>
            <a:r>
              <a:rPr lang="en-US" dirty="0"/>
              <a:t> </a:t>
            </a:r>
          </a:p>
          <a:p>
            <a:endParaRPr lang="en-US" dirty="0"/>
          </a:p>
        </p:txBody>
      </p:sp>
    </p:spTree>
    <p:extLst>
      <p:ext uri="{BB962C8B-B14F-4D97-AF65-F5344CB8AC3E}">
        <p14:creationId xmlns:p14="http://schemas.microsoft.com/office/powerpoint/2010/main" val="53231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171450"/>
            <a:ext cx="2834640" cy="1409699"/>
          </a:xfrm>
        </p:spPr>
        <p:txBody>
          <a:bodyPr>
            <a:noAutofit/>
          </a:bodyPr>
          <a:lstStyle/>
          <a:p>
            <a:r>
              <a:rPr lang="en-US" sz="2800" dirty="0">
                <a:solidFill>
                  <a:schemeClr val="tx1"/>
                </a:solidFill>
              </a:rPr>
              <a:t>Presbyters</a:t>
            </a:r>
          </a:p>
        </p:txBody>
      </p:sp>
      <p:sp>
        <p:nvSpPr>
          <p:cNvPr id="6" name="Content Placeholder 5"/>
          <p:cNvSpPr>
            <a:spLocks noGrp="1"/>
          </p:cNvSpPr>
          <p:nvPr>
            <p:ph sz="quarter" idx="14"/>
          </p:nvPr>
        </p:nvSpPr>
        <p:spPr/>
        <p:txBody>
          <a:bodyPr>
            <a:normAutofit fontScale="77500" lnSpcReduction="20000"/>
          </a:bodyPr>
          <a:lstStyle/>
          <a:p>
            <a:pPr marL="0" indent="0">
              <a:buNone/>
            </a:pPr>
            <a:r>
              <a:rPr lang="en-US" dirty="0"/>
              <a:t>Duet. 31:9</a:t>
            </a:r>
          </a:p>
          <a:p>
            <a:pPr marL="0" indent="0">
              <a:buNone/>
            </a:pPr>
            <a:endParaRPr lang="en-US" dirty="0"/>
          </a:p>
          <a:p>
            <a:pPr marL="0" indent="0">
              <a:buNone/>
            </a:pPr>
            <a:r>
              <a:rPr lang="en-US" dirty="0"/>
              <a:t>9 So Moses wrote this law and delivered it to the priests, the sons of Levi, who bore the ark of the covenant of the Lord, and to all the elders of Israel. </a:t>
            </a:r>
          </a:p>
          <a:p>
            <a:pPr marL="0" indent="0">
              <a:buNone/>
            </a:pPr>
            <a:endParaRPr lang="en-US" dirty="0"/>
          </a:p>
          <a:p>
            <a:pPr marL="0" indent="0">
              <a:buNone/>
            </a:pPr>
            <a:r>
              <a:rPr lang="en-US" dirty="0"/>
              <a:t>Numbers 11:16-17</a:t>
            </a:r>
          </a:p>
          <a:p>
            <a:endParaRPr lang="en-US" dirty="0"/>
          </a:p>
          <a:p>
            <a:r>
              <a:rPr lang="en-US" dirty="0"/>
              <a:t>16 So the Lord said to Moses: “Gather to Me seventy men of the elders of Israel, whom you know to be the elders of the people and officers over them; bring them to the tabernacle of meeting, that they may stand there with you. 17 Then I will come down and talk with you there. I will take of the Spirit that is upon you and will put the same upon them; and they shall bear the burden of the people with you, that you may not bear it yourself alone. </a:t>
            </a:r>
          </a:p>
        </p:txBody>
      </p:sp>
      <p:sp>
        <p:nvSpPr>
          <p:cNvPr id="5" name="Text Placeholder 4"/>
          <p:cNvSpPr>
            <a:spLocks noGrp="1"/>
          </p:cNvSpPr>
          <p:nvPr>
            <p:ph type="body" sz="half" idx="2"/>
          </p:nvPr>
        </p:nvSpPr>
        <p:spPr>
          <a:xfrm>
            <a:off x="457200" y="1123950"/>
            <a:ext cx="2834640" cy="3531870"/>
          </a:xfrm>
        </p:spPr>
        <p:txBody>
          <a:bodyPr/>
          <a:lstStyle/>
          <a:p>
            <a:r>
              <a:rPr lang="en-US" dirty="0">
                <a:solidFill>
                  <a:schemeClr val="tx1"/>
                </a:solidFill>
              </a:rPr>
              <a:t> </a:t>
            </a:r>
          </a:p>
        </p:txBody>
      </p:sp>
    </p:spTree>
    <p:extLst>
      <p:ext uri="{BB962C8B-B14F-4D97-AF65-F5344CB8AC3E}">
        <p14:creationId xmlns:p14="http://schemas.microsoft.com/office/powerpoint/2010/main" val="57001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200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extLst>
    <a:ext uri="{05A4C25C-085E-4340-85A3-A5531E510DB2}">
      <thm15:themeFamily xmlns:thm15="http://schemas.microsoft.com/office/thememl/2012/main" name="Presentation1" id="{108F2DCA-72BC-DE4A-BA64-BD3860316C46}" vid="{04DE26C2-0561-D148-8B07-5DEB5ADAC920}"/>
    </a:ext>
  </a:extLst>
</a:theme>
</file>

<file path=docProps/app.xml><?xml version="1.0" encoding="utf-8"?>
<Properties xmlns="http://schemas.openxmlformats.org/officeDocument/2006/extended-properties" xmlns:vt="http://schemas.openxmlformats.org/officeDocument/2006/docPropsVTypes">
  <Template>LeadershipTemplate</Template>
  <TotalTime>5963</TotalTime>
  <Words>1026</Words>
  <Application>Microsoft Macintosh PowerPoint</Application>
  <PresentationFormat>On-screen Show (16:9)</PresentationFormat>
  <Paragraphs>119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Candara</vt:lpstr>
      <vt:lpstr>Tahoma</vt:lpstr>
      <vt:lpstr>Tunga</vt:lpstr>
      <vt:lpstr>Soho</vt:lpstr>
      <vt:lpstr>An identity crisis</vt:lpstr>
      <vt:lpstr>prayer</vt:lpstr>
      <vt:lpstr>Aspiring to the “office” </vt:lpstr>
      <vt:lpstr>Aspiring to the “office” </vt:lpstr>
      <vt:lpstr>Aspiring to the “office” </vt:lpstr>
      <vt:lpstr>Aspiring to the “office” </vt:lpstr>
      <vt:lpstr>Aspiring to the “office” </vt:lpstr>
      <vt:lpstr>Aspiring to the “office” </vt:lpstr>
      <vt:lpstr>Presbyters</vt:lpstr>
      <vt:lpstr>Presbyters</vt:lpstr>
      <vt:lpstr>Presbyters</vt:lpstr>
      <vt:lpstr>Episcopas</vt:lpstr>
      <vt:lpstr>Poimaino (Pastor)</vt:lpstr>
      <vt:lpstr>How are elders different from every other Christians?</vt:lpstr>
      <vt:lpstr>So what exactly do elders/shepherds do?   Do we really need them?</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Cook</dc:creator>
  <cp:lastModifiedBy>Craig Fielder</cp:lastModifiedBy>
  <cp:revision>49</cp:revision>
  <dcterms:created xsi:type="dcterms:W3CDTF">2016-03-17T02:17:24Z</dcterms:created>
  <dcterms:modified xsi:type="dcterms:W3CDTF">2019-11-20T22:28:52Z</dcterms:modified>
</cp:coreProperties>
</file>