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13"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3A8A-7411-4E98-A4A1-8AD22075FD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A7224-4FA1-415C-A1F7-787183E66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BFC338-68CC-4820-8C51-3106BB2C92ED}"/>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A6FD9370-B53C-4F81-9EBE-F4AE7B97B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07E2-7508-407A-BB73-77ED0C98D9A4}"/>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384021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8918-13BE-47EE-ADD0-35ADC86E0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B702E-7C4D-46FE-A6BF-B66D49677E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0F59-4849-48C7-A7FF-9E04E7B13E8A}"/>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77DA5C6C-945A-4211-A100-DCA753130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3D3B3-1C55-4DD8-B1E1-C409A7276460}"/>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121558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1BFB6-9DA3-49AC-B27C-981919C85F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66B73-4994-4A71-B4EC-6E5F09008C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06219-2ABE-464D-B304-97585A67CD7B}"/>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F853AC46-7EDD-4FB9-A5F0-C2B45B5E6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159B8-E486-483A-BFDE-9FE9F1A29E1B}"/>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48271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BB9B-16FF-4115-B1D4-F4E1BBAE8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EE11E-9592-40A0-8A50-BED260A24C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C5D06-72AF-4D2B-A763-AEC39D561AE3}"/>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D9BE29C8-245D-4164-8BFC-11D4D908B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8A884-CFA2-4FE5-A09F-C23B65269AAA}"/>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317912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8B6-EA26-4770-9CE1-6DE20B265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C3C80-5881-4B07-A5B7-203ACA708A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47FA2-9164-4D86-859C-FB47C24460F0}"/>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6983D638-57A7-4386-B03A-310B2263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C3D17-9BBD-478F-9D6F-2F237FDC1773}"/>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299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22C9-5576-4D9B-8744-59298B6F5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54851-3FAE-4C5B-9505-9DF7B0142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D0E59-DECA-40DD-941B-EA158F081C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28F2E-B5A5-4D6F-A65F-8BA9DE2B890D}"/>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6" name="Footer Placeholder 5">
            <a:extLst>
              <a:ext uri="{FF2B5EF4-FFF2-40B4-BE49-F238E27FC236}">
                <a16:creationId xmlns:a16="http://schemas.microsoft.com/office/drawing/2014/main" id="{D88095BD-63CB-421D-AD98-42FCEFF2D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FBA9E-2988-4D65-976C-19049E4279AC}"/>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73516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7631-BFB4-4B5B-90D7-B95046DB2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CE472-384A-4A62-9C6E-C406B0AF7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33337-FA13-4125-A02E-86001CEEB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0EC28-D7C3-427D-A18F-5107F39DC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BF48F-8200-4A19-8799-2CB43EF19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55933-CF35-4AF6-9E47-4F31ABB9E5D0}"/>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8" name="Footer Placeholder 7">
            <a:extLst>
              <a:ext uri="{FF2B5EF4-FFF2-40B4-BE49-F238E27FC236}">
                <a16:creationId xmlns:a16="http://schemas.microsoft.com/office/drawing/2014/main" id="{C2BF1E0F-865E-490B-9D36-964D1ABC21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9B706C-A9B6-4945-9B3D-1CA70B6C962E}"/>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348478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7F47-0647-41C0-85D9-79916D7722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61641-EC65-40B5-9B42-E2E315926AC7}"/>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4" name="Footer Placeholder 3">
            <a:extLst>
              <a:ext uri="{FF2B5EF4-FFF2-40B4-BE49-F238E27FC236}">
                <a16:creationId xmlns:a16="http://schemas.microsoft.com/office/drawing/2014/main" id="{AF0307A2-E459-45BA-8D44-9A7813E3B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16BCC1-970A-4428-A18A-235211046130}"/>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212444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B48E4-0993-4CD6-A175-CEF226D34416}"/>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3" name="Footer Placeholder 2">
            <a:extLst>
              <a:ext uri="{FF2B5EF4-FFF2-40B4-BE49-F238E27FC236}">
                <a16:creationId xmlns:a16="http://schemas.microsoft.com/office/drawing/2014/main" id="{26E9D58C-1B64-4130-9DB0-1759B1211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097229-0EFD-4EAE-A6E6-4A8CC8F81ACD}"/>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379464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913A-8BDC-460B-AC7D-7185FBD38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0F1C9-1C10-45CD-A152-D15F88341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2A70AA-11CA-454E-B8FF-31784D996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7A5E5-21A2-4509-BDDA-691CBD130C01}"/>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6" name="Footer Placeholder 5">
            <a:extLst>
              <a:ext uri="{FF2B5EF4-FFF2-40B4-BE49-F238E27FC236}">
                <a16:creationId xmlns:a16="http://schemas.microsoft.com/office/drawing/2014/main" id="{94170C35-F7D2-4DF3-B0A9-63BA6FB58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2606D-8452-4C31-94EB-6E97CA9D4C24}"/>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165918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683E-63DA-4364-8044-1E77C6BC2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71613-C6A9-43AD-884C-62A6F20E7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AE8E2-7F4F-4925-A06D-6281D94EE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CD41C-03BD-4B7B-A27A-1323ECAC51BA}"/>
              </a:ext>
            </a:extLst>
          </p:cNvPr>
          <p:cNvSpPr>
            <a:spLocks noGrp="1"/>
          </p:cNvSpPr>
          <p:nvPr>
            <p:ph type="dt" sz="half" idx="10"/>
          </p:nvPr>
        </p:nvSpPr>
        <p:spPr/>
        <p:txBody>
          <a:bodyPr/>
          <a:lstStyle/>
          <a:p>
            <a:fld id="{042B2004-44F7-467E-B72F-628ED7E035F2}" type="datetimeFigureOut">
              <a:rPr lang="en-US" smtClean="0"/>
              <a:t>2/1/2020</a:t>
            </a:fld>
            <a:endParaRPr lang="en-US"/>
          </a:p>
        </p:txBody>
      </p:sp>
      <p:sp>
        <p:nvSpPr>
          <p:cNvPr id="6" name="Footer Placeholder 5">
            <a:extLst>
              <a:ext uri="{FF2B5EF4-FFF2-40B4-BE49-F238E27FC236}">
                <a16:creationId xmlns:a16="http://schemas.microsoft.com/office/drawing/2014/main" id="{2FD2DAF7-DC08-4AC3-AE4F-1771831AB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B7504-E596-425C-9CDE-00340E473327}"/>
              </a:ext>
            </a:extLst>
          </p:cNvPr>
          <p:cNvSpPr>
            <a:spLocks noGrp="1"/>
          </p:cNvSpPr>
          <p:nvPr>
            <p:ph type="sldNum" sz="quarter" idx="12"/>
          </p:nvPr>
        </p:nvSpPr>
        <p:spPr/>
        <p:txBody>
          <a:bodyPr/>
          <a:lstStyle/>
          <a:p>
            <a:fld id="{BD500801-0C30-40CD-A870-46BA7AACE5DD}" type="slidenum">
              <a:rPr lang="en-US" smtClean="0"/>
              <a:t>‹#›</a:t>
            </a:fld>
            <a:endParaRPr lang="en-US"/>
          </a:p>
        </p:txBody>
      </p:sp>
    </p:spTree>
    <p:extLst>
      <p:ext uri="{BB962C8B-B14F-4D97-AF65-F5344CB8AC3E}">
        <p14:creationId xmlns:p14="http://schemas.microsoft.com/office/powerpoint/2010/main" val="28829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FBD82-BB37-484A-AD64-AF8D8DC72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9F4738-30F2-4026-AED9-A994DDC86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974DB-8144-4F92-9089-202A56BCC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B2004-44F7-467E-B72F-628ED7E035F2}" type="datetimeFigureOut">
              <a:rPr lang="en-US" smtClean="0"/>
              <a:t>2/1/2020</a:t>
            </a:fld>
            <a:endParaRPr lang="en-US"/>
          </a:p>
        </p:txBody>
      </p:sp>
      <p:sp>
        <p:nvSpPr>
          <p:cNvPr id="5" name="Footer Placeholder 4">
            <a:extLst>
              <a:ext uri="{FF2B5EF4-FFF2-40B4-BE49-F238E27FC236}">
                <a16:creationId xmlns:a16="http://schemas.microsoft.com/office/drawing/2014/main" id="{5E7A4A8A-70C7-4C56-BB52-F125CA615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6AB62F-3012-451A-A620-840F1C115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0801-0C30-40CD-A870-46BA7AACE5DD}" type="slidenum">
              <a:rPr lang="en-US" smtClean="0"/>
              <a:t>‹#›</a:t>
            </a:fld>
            <a:endParaRPr lang="en-US"/>
          </a:p>
        </p:txBody>
      </p:sp>
    </p:spTree>
    <p:extLst>
      <p:ext uri="{BB962C8B-B14F-4D97-AF65-F5344CB8AC3E}">
        <p14:creationId xmlns:p14="http://schemas.microsoft.com/office/powerpoint/2010/main" val="175754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71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F981-92F3-4722-BC83-30981C56B93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GOD IN MUSIC</a:t>
            </a:r>
          </a:p>
        </p:txBody>
      </p:sp>
      <p:sp>
        <p:nvSpPr>
          <p:cNvPr id="3" name="Content Placeholder 2">
            <a:extLst>
              <a:ext uri="{FF2B5EF4-FFF2-40B4-BE49-F238E27FC236}">
                <a16:creationId xmlns:a16="http://schemas.microsoft.com/office/drawing/2014/main" id="{038C1DF1-D3A3-4196-ABBD-F7FBB6EB350E}"/>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a:solidFill>
                  <a:schemeClr val="accent1">
                    <a:lumMod val="60000"/>
                    <a:lumOff val="40000"/>
                  </a:schemeClr>
                </a:solidFill>
                <a:latin typeface="+mn-lt"/>
                <a:ea typeface="+mn-ea"/>
                <a:cs typeface="+mn-cs"/>
              </a:rPr>
              <a:t>Ephesians 5:19</a:t>
            </a:r>
          </a:p>
          <a:p>
            <a:pPr marL="0" indent="0" algn="ctr">
              <a:buNone/>
            </a:pPr>
            <a:r>
              <a:rPr lang="en-US" sz="2400" dirty="0">
                <a:solidFill>
                  <a:schemeClr val="accent1">
                    <a:lumMod val="60000"/>
                    <a:lumOff val="40000"/>
                  </a:schemeClr>
                </a:solidFill>
              </a:rPr>
              <a:t>Hebrews 2:12</a:t>
            </a:r>
          </a:p>
          <a:p>
            <a:pPr marL="0" indent="0" algn="ctr">
              <a:buNone/>
            </a:pPr>
            <a:r>
              <a:rPr lang="en-US" sz="2400" kern="1200" dirty="0">
                <a:solidFill>
                  <a:schemeClr val="accent1">
                    <a:lumMod val="60000"/>
                    <a:lumOff val="40000"/>
                  </a:schemeClr>
                </a:solidFill>
                <a:latin typeface="+mn-lt"/>
                <a:ea typeface="+mn-ea"/>
                <a:cs typeface="+mn-cs"/>
              </a:rPr>
              <a:t>Colossians 3:16</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906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FA78-2A5A-407A-A44E-51684F917A50}"/>
              </a:ext>
            </a:extLst>
          </p:cNvPr>
          <p:cNvSpPr>
            <a:spLocks noGrp="1"/>
          </p:cNvSpPr>
          <p:nvPr>
            <p:ph type="title"/>
          </p:nvPr>
        </p:nvSpPr>
        <p:spPr>
          <a:xfrm>
            <a:off x="6746628" y="2869035"/>
            <a:ext cx="4645250" cy="1804038"/>
          </a:xfrm>
        </p:spPr>
        <p:txBody>
          <a:bodyPr vert="horz" lIns="91440" tIns="45720" rIns="91440" bIns="45720" rtlCol="0" anchor="b">
            <a:normAutofit/>
          </a:bodyPr>
          <a:lstStyle/>
          <a:p>
            <a:r>
              <a:rPr lang="en-US" sz="6000" dirty="0"/>
              <a:t>LOVE &amp; HUMANITY</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game&#10;&#10;Description automatically generated">
            <a:extLst>
              <a:ext uri="{FF2B5EF4-FFF2-40B4-BE49-F238E27FC236}">
                <a16:creationId xmlns:a16="http://schemas.microsoft.com/office/drawing/2014/main" id="{0E3AD329-8F52-417A-9D1E-4015885020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20" r="-1" b="2219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572966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F981-92F3-4722-BC83-30981C56B93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GOD IS LOVE</a:t>
            </a:r>
          </a:p>
        </p:txBody>
      </p:sp>
      <p:sp>
        <p:nvSpPr>
          <p:cNvPr id="3" name="Content Placeholder 2">
            <a:extLst>
              <a:ext uri="{FF2B5EF4-FFF2-40B4-BE49-F238E27FC236}">
                <a16:creationId xmlns:a16="http://schemas.microsoft.com/office/drawing/2014/main" id="{038C1DF1-D3A3-4196-ABBD-F7FBB6EB350E}"/>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a:solidFill>
                  <a:schemeClr val="accent1">
                    <a:lumMod val="60000"/>
                    <a:lumOff val="40000"/>
                  </a:schemeClr>
                </a:solidFill>
                <a:latin typeface="+mn-lt"/>
                <a:ea typeface="+mn-ea"/>
                <a:cs typeface="+mn-cs"/>
              </a:rPr>
              <a:t>1 John 4:7-11</a:t>
            </a:r>
          </a:p>
          <a:p>
            <a:pPr marL="0" indent="0" algn="ctr">
              <a:buNone/>
            </a:pPr>
            <a:r>
              <a:rPr lang="en-US" sz="2400" kern="1200" dirty="0">
                <a:solidFill>
                  <a:schemeClr val="accent1">
                    <a:lumMod val="60000"/>
                    <a:lumOff val="40000"/>
                  </a:schemeClr>
                </a:solidFill>
                <a:latin typeface="+mn-lt"/>
                <a:ea typeface="+mn-ea"/>
                <a:cs typeface="+mn-cs"/>
              </a:rPr>
              <a:t>Mark 12:29-31</a:t>
            </a:r>
          </a:p>
          <a:p>
            <a:pPr marL="0" indent="0" algn="ctr">
              <a:buNone/>
            </a:pPr>
            <a:r>
              <a:rPr lang="en-US" sz="2400" dirty="0">
                <a:solidFill>
                  <a:schemeClr val="accent1">
                    <a:lumMod val="60000"/>
                    <a:lumOff val="40000"/>
                  </a:schemeClr>
                </a:solidFill>
              </a:rPr>
              <a:t>Matthew 7:12</a:t>
            </a:r>
            <a:endParaRPr lang="en-US" sz="2400" kern="1200" dirty="0">
              <a:solidFill>
                <a:schemeClr val="accent1">
                  <a:lumMod val="60000"/>
                  <a:lumOff val="40000"/>
                </a:schemeClr>
              </a:solidFill>
              <a:latin typeface="+mn-lt"/>
              <a:ea typeface="+mn-ea"/>
              <a:cs typeface="+mn-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6981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51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92A7E-59EE-48D1-8FA5-014F5F840F2F}"/>
              </a:ext>
            </a:extLst>
          </p:cNvPr>
          <p:cNvSpPr>
            <a:spLocks noGrp="1"/>
          </p:cNvSpPr>
          <p:nvPr>
            <p:ph type="title"/>
          </p:nvPr>
        </p:nvSpPr>
        <p:spPr/>
        <p:txBody>
          <a:bodyPr/>
          <a:lstStyle/>
          <a:p>
            <a:r>
              <a:rPr lang="en-US" b="1" dirty="0"/>
              <a:t>WHAT IS HIGHER POWER?</a:t>
            </a:r>
          </a:p>
        </p:txBody>
      </p:sp>
      <p:sp>
        <p:nvSpPr>
          <p:cNvPr id="5" name="Content Placeholder 4">
            <a:extLst>
              <a:ext uri="{FF2B5EF4-FFF2-40B4-BE49-F238E27FC236}">
                <a16:creationId xmlns:a16="http://schemas.microsoft.com/office/drawing/2014/main" id="{15298E02-03CE-4B16-B053-28AF93B9734F}"/>
              </a:ext>
            </a:extLst>
          </p:cNvPr>
          <p:cNvSpPr>
            <a:spLocks noGrp="1"/>
          </p:cNvSpPr>
          <p:nvPr>
            <p:ph idx="1"/>
          </p:nvPr>
        </p:nvSpPr>
        <p:spPr>
          <a:xfrm>
            <a:off x="838200" y="1690688"/>
            <a:ext cx="10515600" cy="4912059"/>
          </a:xfrm>
        </p:spPr>
        <p:txBody>
          <a:bodyPr>
            <a:noAutofit/>
          </a:bodyPr>
          <a:lstStyle/>
          <a:p>
            <a:r>
              <a:rPr lang="en-US" dirty="0"/>
              <a:t>DrugRehab.com</a:t>
            </a:r>
          </a:p>
          <a:p>
            <a:pPr lvl="1"/>
            <a:r>
              <a:rPr lang="en-US" sz="2800" dirty="0"/>
              <a:t>“A higher power is something greater than us. For many people, God is a higher power. For others, a higher power isn’t associated with religion or a deity. It’s a connection that we share with all living things. Some people don’t try to understand their higher power. They believe humans can’t comprehend it. Regardless of what a higher power is to you, having faith in a higher power can benefit your recovery.”</a:t>
            </a:r>
          </a:p>
        </p:txBody>
      </p:sp>
    </p:spTree>
    <p:extLst>
      <p:ext uri="{BB962C8B-B14F-4D97-AF65-F5344CB8AC3E}">
        <p14:creationId xmlns:p14="http://schemas.microsoft.com/office/powerpoint/2010/main" val="340550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92A7E-59EE-48D1-8FA5-014F5F840F2F}"/>
              </a:ext>
            </a:extLst>
          </p:cNvPr>
          <p:cNvSpPr>
            <a:spLocks noGrp="1"/>
          </p:cNvSpPr>
          <p:nvPr>
            <p:ph type="title"/>
          </p:nvPr>
        </p:nvSpPr>
        <p:spPr/>
        <p:txBody>
          <a:bodyPr/>
          <a:lstStyle/>
          <a:p>
            <a:r>
              <a:rPr lang="en-US" b="1" dirty="0"/>
              <a:t>WHAT IS HIGHER POWER?</a:t>
            </a:r>
          </a:p>
        </p:txBody>
      </p:sp>
      <p:sp>
        <p:nvSpPr>
          <p:cNvPr id="5" name="Content Placeholder 4">
            <a:extLst>
              <a:ext uri="{FF2B5EF4-FFF2-40B4-BE49-F238E27FC236}">
                <a16:creationId xmlns:a16="http://schemas.microsoft.com/office/drawing/2014/main" id="{15298E02-03CE-4B16-B053-28AF93B9734F}"/>
              </a:ext>
            </a:extLst>
          </p:cNvPr>
          <p:cNvSpPr>
            <a:spLocks noGrp="1"/>
          </p:cNvSpPr>
          <p:nvPr>
            <p:ph idx="1"/>
          </p:nvPr>
        </p:nvSpPr>
        <p:spPr/>
        <p:txBody>
          <a:bodyPr/>
          <a:lstStyle/>
          <a:p>
            <a:r>
              <a:rPr lang="en-US" dirty="0"/>
              <a:t>Sunrise Ranch (drug recovery)</a:t>
            </a:r>
          </a:p>
          <a:p>
            <a:pPr lvl="1"/>
            <a:r>
              <a:rPr lang="en-US" sz="2800" dirty="0"/>
              <a:t>“Another strong term is ‘greater power.’ Here the person is asked to question, “Is it possible that there is something greater than myself?” For some this ‘greater’ is intuition, science or the environmental elements. For others it is something along the lines of a religious practice including Buddha, God or Jesus. A greater power is often viewed as a source of inspiration and comfort which is essential to recovery. This greater power is often a symbol for opening up one’s mind to new concepts and ideas.”</a:t>
            </a:r>
          </a:p>
        </p:txBody>
      </p:sp>
    </p:spTree>
    <p:extLst>
      <p:ext uri="{BB962C8B-B14F-4D97-AF65-F5344CB8AC3E}">
        <p14:creationId xmlns:p14="http://schemas.microsoft.com/office/powerpoint/2010/main" val="273429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92A7E-59EE-48D1-8FA5-014F5F840F2F}"/>
              </a:ext>
            </a:extLst>
          </p:cNvPr>
          <p:cNvSpPr>
            <a:spLocks noGrp="1"/>
          </p:cNvSpPr>
          <p:nvPr>
            <p:ph type="title"/>
          </p:nvPr>
        </p:nvSpPr>
        <p:spPr/>
        <p:txBody>
          <a:bodyPr/>
          <a:lstStyle/>
          <a:p>
            <a:r>
              <a:rPr lang="en-US" b="1" dirty="0"/>
              <a:t>WHAT IS HIGHER POWER?</a:t>
            </a:r>
          </a:p>
        </p:txBody>
      </p:sp>
      <p:sp>
        <p:nvSpPr>
          <p:cNvPr id="5" name="Content Placeholder 4">
            <a:extLst>
              <a:ext uri="{FF2B5EF4-FFF2-40B4-BE49-F238E27FC236}">
                <a16:creationId xmlns:a16="http://schemas.microsoft.com/office/drawing/2014/main" id="{15298E02-03CE-4B16-B053-28AF93B9734F}"/>
              </a:ext>
            </a:extLst>
          </p:cNvPr>
          <p:cNvSpPr>
            <a:spLocks noGrp="1"/>
          </p:cNvSpPr>
          <p:nvPr>
            <p:ph idx="1"/>
          </p:nvPr>
        </p:nvSpPr>
        <p:spPr/>
        <p:txBody>
          <a:bodyPr/>
          <a:lstStyle/>
          <a:p>
            <a:r>
              <a:rPr lang="en-US" dirty="0"/>
              <a:t>TheFreedomCenter.com (Higher Power for Atheists and Agnostics: 6 Alternatives to God)</a:t>
            </a:r>
          </a:p>
          <a:p>
            <a:pPr lvl="1"/>
            <a:r>
              <a:rPr lang="en-US" dirty="0"/>
              <a:t>Nature</a:t>
            </a:r>
          </a:p>
          <a:p>
            <a:pPr lvl="1"/>
            <a:r>
              <a:rPr lang="en-US" dirty="0"/>
              <a:t>Science</a:t>
            </a:r>
          </a:p>
          <a:p>
            <a:pPr lvl="1"/>
            <a:r>
              <a:rPr lang="en-US" dirty="0"/>
              <a:t>The Universe</a:t>
            </a:r>
          </a:p>
          <a:p>
            <a:pPr lvl="1"/>
            <a:r>
              <a:rPr lang="en-US" dirty="0"/>
              <a:t>Music</a:t>
            </a:r>
          </a:p>
          <a:p>
            <a:pPr lvl="1"/>
            <a:r>
              <a:rPr lang="en-US" dirty="0"/>
              <a:t>Love</a:t>
            </a:r>
          </a:p>
          <a:p>
            <a:pPr lvl="1"/>
            <a:r>
              <a:rPr lang="en-US" dirty="0"/>
              <a:t>Humanity</a:t>
            </a:r>
          </a:p>
          <a:p>
            <a:pPr lvl="1"/>
            <a:endParaRPr lang="en-US" dirty="0"/>
          </a:p>
        </p:txBody>
      </p:sp>
    </p:spTree>
    <p:extLst>
      <p:ext uri="{BB962C8B-B14F-4D97-AF65-F5344CB8AC3E}">
        <p14:creationId xmlns:p14="http://schemas.microsoft.com/office/powerpoint/2010/main" val="342687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smoke&#10;&#10;Description automatically generated">
            <a:extLst>
              <a:ext uri="{FF2B5EF4-FFF2-40B4-BE49-F238E27FC236}">
                <a16:creationId xmlns:a16="http://schemas.microsoft.com/office/drawing/2014/main" id="{75F6DBDA-5A39-46EA-9319-792F8DF345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760" r="-2" b="16853"/>
          <a:stretch/>
        </p:blipFill>
        <p:spPr>
          <a:xfrm>
            <a:off x="4883025" y="10"/>
            <a:ext cx="7308975" cy="3364982"/>
          </a:xfrm>
          <a:custGeom>
            <a:avLst/>
            <a:gdLst>
              <a:gd name="connsiteX0" fmla="*/ 0 w 7308975"/>
              <a:gd name="connsiteY0" fmla="*/ 0 h 3364992"/>
              <a:gd name="connsiteX1" fmla="*/ 7308975 w 7308975"/>
              <a:gd name="connsiteY1" fmla="*/ 0 h 3364992"/>
              <a:gd name="connsiteX2" fmla="*/ 7308975 w 7308975"/>
              <a:gd name="connsiteY2" fmla="*/ 3364992 h 3364992"/>
              <a:gd name="connsiteX3" fmla="*/ 1210305 w 7308975"/>
              <a:gd name="connsiteY3" fmla="*/ 3364992 h 3364992"/>
              <a:gd name="connsiteX4" fmla="*/ 1192705 w 7308975"/>
              <a:gd name="connsiteY4" fmla="*/ 2943200 h 3364992"/>
              <a:gd name="connsiteX5" fmla="*/ 62981 w 7308975"/>
              <a:gd name="connsiteY5" fmla="*/ 69271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 name="Picture 9" descr="A body of water with a mountain in the background&#10;&#10;Description automatically generated">
            <a:extLst>
              <a:ext uri="{FF2B5EF4-FFF2-40B4-BE49-F238E27FC236}">
                <a16:creationId xmlns:a16="http://schemas.microsoft.com/office/drawing/2014/main" id="{8654891E-35AE-4F8F-8974-D1203250133D}"/>
              </a:ext>
            </a:extLst>
          </p:cNvPr>
          <p:cNvPicPr>
            <a:picLocks noChangeAspect="1"/>
          </p:cNvPicPr>
          <p:nvPr/>
        </p:nvPicPr>
        <p:blipFill rotWithShape="1">
          <a:blip r:embed="rId3">
            <a:extLst>
              <a:ext uri="{28A0092B-C50C-407E-A947-70E740481C1C}">
                <a14:useLocalDpi xmlns:a14="http://schemas.microsoft.com/office/drawing/2010/main" val="0"/>
              </a:ext>
            </a:extLst>
          </a:blip>
          <a:srcRect t="14587" r="-2" b="24026"/>
          <a:stretch/>
        </p:blipFill>
        <p:spPr>
          <a:xfrm>
            <a:off x="4883025" y="3493008"/>
            <a:ext cx="7308975" cy="3364992"/>
          </a:xfrm>
          <a:custGeom>
            <a:avLst/>
            <a:gdLst>
              <a:gd name="connsiteX0" fmla="*/ 1210305 w 7308975"/>
              <a:gd name="connsiteY0" fmla="*/ 0 h 3364992"/>
              <a:gd name="connsiteX1" fmla="*/ 7308975 w 7308975"/>
              <a:gd name="connsiteY1" fmla="*/ 0 h 3364992"/>
              <a:gd name="connsiteX2" fmla="*/ 7308975 w 7308975"/>
              <a:gd name="connsiteY2" fmla="*/ 3364992 h 3364992"/>
              <a:gd name="connsiteX3" fmla="*/ 0 w 7308975"/>
              <a:gd name="connsiteY3" fmla="*/ 3364992 h 3364992"/>
              <a:gd name="connsiteX4" fmla="*/ 62981 w 7308975"/>
              <a:gd name="connsiteY4" fmla="*/ 3295722 h 3364992"/>
              <a:gd name="connsiteX5" fmla="*/ 1192705 w 7308975"/>
              <a:gd name="connsiteY5" fmla="*/ 421793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1" name="Freeform: Shape 3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3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2F3FA78-2A5A-407A-A44E-51684F917A50}"/>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NATURE</a:t>
            </a:r>
          </a:p>
        </p:txBody>
      </p:sp>
      <p:sp>
        <p:nvSpPr>
          <p:cNvPr id="38" name="Rectangle 3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0" name="Rectangle 3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9041A0A0-9793-4DC6-BA24-757B6626A57C}"/>
              </a:ext>
            </a:extLst>
          </p:cNvPr>
          <p:cNvSpPr>
            <a:spLocks noGrp="1"/>
          </p:cNvSpPr>
          <p:nvPr>
            <p:ph type="body" sz="half" idx="2"/>
          </p:nvPr>
        </p:nvSpPr>
        <p:spPr>
          <a:xfrm>
            <a:off x="448056" y="2512611"/>
            <a:ext cx="4832803" cy="3664351"/>
          </a:xfrm>
        </p:spPr>
        <p:txBody>
          <a:bodyPr vert="horz" lIns="91440" tIns="45720" rIns="91440" bIns="45720" rtlCol="0">
            <a:normAutofit/>
          </a:bodyPr>
          <a:lstStyle/>
          <a:p>
            <a:pPr marL="285750" indent="-228600">
              <a:buFont typeface="Arial" panose="020B0604020202020204" pitchFamily="34" charset="0"/>
              <a:buChar char="•"/>
            </a:pPr>
            <a:r>
              <a:rPr lang="en-US" sz="2000"/>
              <a:t>Wildlife</a:t>
            </a:r>
          </a:p>
          <a:p>
            <a:pPr marL="742950" lvl="1" indent="-228600">
              <a:buFont typeface="Arial" panose="020B0604020202020204" pitchFamily="34" charset="0"/>
              <a:buChar char="•"/>
            </a:pPr>
            <a:r>
              <a:rPr lang="en-US" sz="2000"/>
              <a:t>Animals</a:t>
            </a:r>
          </a:p>
          <a:p>
            <a:pPr marL="742950" lvl="1" indent="-228600">
              <a:buFont typeface="Arial" panose="020B0604020202020204" pitchFamily="34" charset="0"/>
              <a:buChar char="•"/>
            </a:pPr>
            <a:r>
              <a:rPr lang="en-US" sz="2000"/>
              <a:t>Plants</a:t>
            </a:r>
          </a:p>
          <a:p>
            <a:pPr marL="285750" indent="-228600">
              <a:buFont typeface="Arial" panose="020B0604020202020204" pitchFamily="34" charset="0"/>
              <a:buChar char="•"/>
            </a:pPr>
            <a:r>
              <a:rPr lang="en-US" sz="2000"/>
              <a:t>Natural Disasters</a:t>
            </a:r>
          </a:p>
          <a:p>
            <a:pPr marL="742950" lvl="1" indent="-228600">
              <a:buFont typeface="Arial" panose="020B0604020202020204" pitchFamily="34" charset="0"/>
              <a:buChar char="•"/>
            </a:pPr>
            <a:r>
              <a:rPr lang="en-US" sz="2000"/>
              <a:t>Tornado</a:t>
            </a:r>
          </a:p>
          <a:p>
            <a:pPr marL="742950" lvl="1" indent="-228600">
              <a:buFont typeface="Arial" panose="020B0604020202020204" pitchFamily="34" charset="0"/>
              <a:buChar char="•"/>
            </a:pPr>
            <a:r>
              <a:rPr lang="en-US" sz="2000"/>
              <a:t>Hurricane</a:t>
            </a:r>
          </a:p>
          <a:p>
            <a:pPr marL="742950" lvl="1" indent="-228600">
              <a:buFont typeface="Arial" panose="020B0604020202020204" pitchFamily="34" charset="0"/>
              <a:buChar char="•"/>
            </a:pPr>
            <a:r>
              <a:rPr lang="en-US" sz="2000"/>
              <a:t>Earthquake</a:t>
            </a:r>
          </a:p>
          <a:p>
            <a:pPr marL="742950" lvl="1" indent="-228600">
              <a:buFont typeface="Arial" panose="020B0604020202020204" pitchFamily="34" charset="0"/>
              <a:buChar char="•"/>
            </a:pPr>
            <a:r>
              <a:rPr lang="en-US" sz="2000"/>
              <a:t>Volcano</a:t>
            </a:r>
          </a:p>
          <a:p>
            <a:pPr marL="742950" lvl="1" indent="-228600">
              <a:buFont typeface="Arial" panose="020B0604020202020204" pitchFamily="34" charset="0"/>
              <a:buChar char="•"/>
            </a:pPr>
            <a:endParaRPr lang="en-US" sz="2000"/>
          </a:p>
        </p:txBody>
      </p:sp>
    </p:spTree>
    <p:extLst>
      <p:ext uri="{BB962C8B-B14F-4D97-AF65-F5344CB8AC3E}">
        <p14:creationId xmlns:p14="http://schemas.microsoft.com/office/powerpoint/2010/main" val="21584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F981-92F3-4722-BC83-30981C56B93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GOD IN NATURE</a:t>
            </a:r>
          </a:p>
        </p:txBody>
      </p:sp>
      <p:sp>
        <p:nvSpPr>
          <p:cNvPr id="3" name="Content Placeholder 2">
            <a:extLst>
              <a:ext uri="{FF2B5EF4-FFF2-40B4-BE49-F238E27FC236}">
                <a16:creationId xmlns:a16="http://schemas.microsoft.com/office/drawing/2014/main" id="{038C1DF1-D3A3-4196-ABBD-F7FBB6EB350E}"/>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a:solidFill>
                  <a:schemeClr val="accent1">
                    <a:lumMod val="60000"/>
                    <a:lumOff val="40000"/>
                  </a:schemeClr>
                </a:solidFill>
                <a:latin typeface="+mn-lt"/>
                <a:ea typeface="+mn-ea"/>
                <a:cs typeface="+mn-cs"/>
              </a:rPr>
              <a:t>Genesis 1:9-12; 20-25</a:t>
            </a:r>
          </a:p>
          <a:p>
            <a:pPr marL="0" indent="0" algn="ctr">
              <a:buNone/>
            </a:pPr>
            <a:r>
              <a:rPr lang="en-US" sz="2400" dirty="0">
                <a:solidFill>
                  <a:schemeClr val="accent1">
                    <a:lumMod val="60000"/>
                    <a:lumOff val="40000"/>
                  </a:schemeClr>
                </a:solidFill>
              </a:rPr>
              <a:t>Psalm 95:4-6</a:t>
            </a:r>
            <a:endParaRPr lang="en-US" sz="2400" kern="1200" dirty="0">
              <a:solidFill>
                <a:schemeClr val="accent1">
                  <a:lumMod val="60000"/>
                  <a:lumOff val="40000"/>
                </a:schemeClr>
              </a:solidFill>
              <a:latin typeface="+mn-lt"/>
              <a:ea typeface="+mn-ea"/>
              <a:cs typeface="+mn-cs"/>
            </a:endParaRPr>
          </a:p>
          <a:p>
            <a:pPr marL="0" indent="0" algn="ctr">
              <a:buNone/>
            </a:pPr>
            <a:r>
              <a:rPr lang="en-US" sz="2400" kern="1200" dirty="0">
                <a:solidFill>
                  <a:schemeClr val="accent1">
                    <a:lumMod val="60000"/>
                    <a:lumOff val="40000"/>
                  </a:schemeClr>
                </a:solidFill>
                <a:latin typeface="+mn-lt"/>
                <a:ea typeface="+mn-ea"/>
                <a:cs typeface="+mn-cs"/>
              </a:rPr>
              <a:t>Job 36:24-37:14</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5196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F3FA78-2A5A-407A-A44E-51684F917A50}"/>
              </a:ext>
            </a:extLst>
          </p:cNvPr>
          <p:cNvSpPr>
            <a:spLocks noGrp="1"/>
          </p:cNvSpPr>
          <p:nvPr>
            <p:ph type="title"/>
          </p:nvPr>
        </p:nvSpPr>
        <p:spPr>
          <a:xfrm>
            <a:off x="838198" y="978408"/>
            <a:ext cx="4607052" cy="1106424"/>
          </a:xfrm>
        </p:spPr>
        <p:txBody>
          <a:bodyPr vert="horz" lIns="91440" tIns="45720" rIns="91440" bIns="45720" rtlCol="0" anchor="ctr">
            <a:normAutofit/>
          </a:bodyPr>
          <a:lstStyle/>
          <a:p>
            <a:r>
              <a:rPr lang="en-US" sz="2900" kern="1200" dirty="0">
                <a:solidFill>
                  <a:schemeClr val="tx1"/>
                </a:solidFill>
                <a:latin typeface="+mj-lt"/>
                <a:ea typeface="+mj-ea"/>
                <a:cs typeface="+mj-cs"/>
              </a:rPr>
              <a:t>SCIENCE &amp; THE UNIVERSE</a:t>
            </a:r>
          </a:p>
        </p:txBody>
      </p:sp>
      <p:sp>
        <p:nvSpPr>
          <p:cNvPr id="35" name="Rectangle 3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3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041A0A0-9793-4DC6-BA24-757B6626A57C}"/>
              </a:ext>
            </a:extLst>
          </p:cNvPr>
          <p:cNvSpPr>
            <a:spLocks noGrp="1"/>
          </p:cNvSpPr>
          <p:nvPr>
            <p:ph type="body" sz="half" idx="2"/>
          </p:nvPr>
        </p:nvSpPr>
        <p:spPr>
          <a:xfrm>
            <a:off x="841246" y="2368296"/>
            <a:ext cx="4607052" cy="3502152"/>
          </a:xfrm>
        </p:spPr>
        <p:txBody>
          <a:bodyPr vert="horz" lIns="91440" tIns="45720" rIns="91440" bIns="45720" rtlCol="0">
            <a:normAutofit/>
          </a:bodyPr>
          <a:lstStyle/>
          <a:p>
            <a:pPr marL="514350" lvl="1" indent="-228600">
              <a:buFont typeface="Arial" panose="020B0604020202020204" pitchFamily="34" charset="0"/>
              <a:buChar char="•"/>
            </a:pPr>
            <a:r>
              <a:rPr lang="en-US" sz="2400" dirty="0"/>
              <a:t>Evolution</a:t>
            </a:r>
          </a:p>
          <a:p>
            <a:pPr marL="971550" lvl="2" indent="-228600">
              <a:buFont typeface="Arial" panose="020B0604020202020204" pitchFamily="34" charset="0"/>
              <a:buChar char="•"/>
            </a:pPr>
            <a:r>
              <a:rPr lang="en-US" sz="2400" dirty="0"/>
              <a:t>Man evolved (and continues to evolve) from molecules that “joined force”</a:t>
            </a:r>
          </a:p>
          <a:p>
            <a:pPr marL="514350" lvl="1" indent="-228600">
              <a:buFont typeface="Arial" panose="020B0604020202020204" pitchFamily="34" charset="0"/>
              <a:buChar char="•"/>
            </a:pPr>
            <a:r>
              <a:rPr lang="en-US" sz="2400" dirty="0"/>
              <a:t>The Big Bang</a:t>
            </a:r>
          </a:p>
          <a:p>
            <a:pPr marL="971550" lvl="2" indent="-228600">
              <a:buFont typeface="Arial" panose="020B0604020202020204" pitchFamily="34" charset="0"/>
              <a:buChar char="•"/>
            </a:pPr>
            <a:r>
              <a:rPr lang="en-US" sz="2400" dirty="0"/>
              <a:t>An explosion created the universe </a:t>
            </a:r>
          </a:p>
        </p:txBody>
      </p:sp>
      <p:pic>
        <p:nvPicPr>
          <p:cNvPr id="8" name="Content Placeholder 7" descr="A close up of a logo&#10;&#10;Description automatically generated">
            <a:extLst>
              <a:ext uri="{FF2B5EF4-FFF2-40B4-BE49-F238E27FC236}">
                <a16:creationId xmlns:a16="http://schemas.microsoft.com/office/drawing/2014/main" id="{70E48C62-B4F6-48A9-A1B8-067F6DB7AD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36"/>
          <a:stretch/>
        </p:blipFill>
        <p:spPr>
          <a:xfrm>
            <a:off x="6324599" y="10"/>
            <a:ext cx="5457817" cy="33375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A star filled sky&#10;&#10;Description automatically generated">
            <a:extLst>
              <a:ext uri="{FF2B5EF4-FFF2-40B4-BE49-F238E27FC236}">
                <a16:creationId xmlns:a16="http://schemas.microsoft.com/office/drawing/2014/main" id="{2F89324C-FAB5-40F5-9826-0034775F9B5C}"/>
              </a:ext>
            </a:extLst>
          </p:cNvPr>
          <p:cNvPicPr>
            <a:picLocks noChangeAspect="1"/>
          </p:cNvPicPr>
          <p:nvPr/>
        </p:nvPicPr>
        <p:blipFill rotWithShape="1">
          <a:blip r:embed="rId3">
            <a:extLst>
              <a:ext uri="{28A0092B-C50C-407E-A947-70E740481C1C}">
                <a14:useLocalDpi xmlns:a14="http://schemas.microsoft.com/office/drawing/2010/main" val="0"/>
              </a:ext>
            </a:extLst>
          </a:blip>
          <a:srcRect l="7672" r="347" b="3"/>
          <a:stretch/>
        </p:blipFill>
        <p:spPr>
          <a:xfrm>
            <a:off x="6324590" y="3520439"/>
            <a:ext cx="5457817" cy="321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33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F981-92F3-4722-BC83-30981C56B93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GOD IN </a:t>
            </a:r>
            <a:r>
              <a:rPr lang="en-US" sz="5800" dirty="0"/>
              <a:t>SCIENCE AND THE UNIVERSE</a:t>
            </a:r>
            <a:endParaRPr lang="en-US" sz="5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38C1DF1-D3A3-4196-ABBD-F7FBB6EB350E}"/>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dirty="0">
                <a:solidFill>
                  <a:schemeClr val="accent1">
                    <a:lumMod val="60000"/>
                    <a:lumOff val="40000"/>
                  </a:schemeClr>
                </a:solidFill>
              </a:rPr>
              <a:t>Genesis 1:14-19; 26-28</a:t>
            </a:r>
          </a:p>
          <a:p>
            <a:pPr marL="0" indent="0" algn="ctr">
              <a:buNone/>
            </a:pPr>
            <a:r>
              <a:rPr lang="en-US" sz="2400" kern="1200" dirty="0">
                <a:solidFill>
                  <a:schemeClr val="accent1">
                    <a:lumMod val="60000"/>
                    <a:lumOff val="40000"/>
                  </a:schemeClr>
                </a:solidFill>
                <a:latin typeface="+mn-lt"/>
                <a:ea typeface="+mn-ea"/>
                <a:cs typeface="+mn-cs"/>
              </a:rPr>
              <a:t>Hebrews 11:3</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595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7" name="Content Placeholder 6" descr="A picture containing object, clock&#10;&#10;Description automatically generated">
            <a:extLst>
              <a:ext uri="{FF2B5EF4-FFF2-40B4-BE49-F238E27FC236}">
                <a16:creationId xmlns:a16="http://schemas.microsoft.com/office/drawing/2014/main" id="{CDD7A7E0-78ED-4FD6-A64B-F4DF9A4198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537" y="1069127"/>
            <a:ext cx="6049942" cy="3781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 Placeholder 3">
            <a:extLst>
              <a:ext uri="{FF2B5EF4-FFF2-40B4-BE49-F238E27FC236}">
                <a16:creationId xmlns:a16="http://schemas.microsoft.com/office/drawing/2014/main" id="{9041A0A0-9793-4DC6-BA24-757B6626A57C}"/>
              </a:ext>
            </a:extLst>
          </p:cNvPr>
          <p:cNvSpPr>
            <a:spLocks noGrp="1"/>
          </p:cNvSpPr>
          <p:nvPr>
            <p:ph type="body" sz="half" idx="4294967295"/>
          </p:nvPr>
        </p:nvSpPr>
        <p:spPr>
          <a:xfrm>
            <a:off x="7534655" y="965199"/>
            <a:ext cx="4008101" cy="4020458"/>
          </a:xfrm>
        </p:spPr>
        <p:txBody>
          <a:bodyPr vert="horz" lIns="91440" tIns="45720" rIns="91440" bIns="45720" rtlCol="0" anchor="ctr">
            <a:normAutofit/>
          </a:bodyPr>
          <a:lstStyle/>
          <a:p>
            <a:pPr marL="514350" lvl="1" indent="-228600">
              <a:buFont typeface="Arial" panose="020B0604020202020204" pitchFamily="34" charset="0"/>
              <a:buChar char="•"/>
            </a:pPr>
            <a:r>
              <a:rPr lang="en-US" sz="2800" dirty="0"/>
              <a:t>Evoke Emotion</a:t>
            </a:r>
          </a:p>
          <a:p>
            <a:pPr marL="514350" lvl="1" indent="-228600">
              <a:buFont typeface="Arial" panose="020B0604020202020204" pitchFamily="34" charset="0"/>
              <a:buChar char="•"/>
            </a:pPr>
            <a:r>
              <a:rPr lang="en-US" sz="2800" dirty="0"/>
              <a:t>Lyrics</a:t>
            </a:r>
          </a:p>
          <a:p>
            <a:pPr marL="514350" lvl="1" indent="-228600">
              <a:buFont typeface="Arial" panose="020B0604020202020204" pitchFamily="34" charset="0"/>
              <a:buChar char="•"/>
            </a:pPr>
            <a:r>
              <a:rPr lang="en-US" sz="2800" dirty="0"/>
              <a:t>Melody</a:t>
            </a:r>
          </a:p>
        </p:txBody>
      </p:sp>
    </p:spTree>
    <p:extLst>
      <p:ext uri="{BB962C8B-B14F-4D97-AF65-F5344CB8AC3E}">
        <p14:creationId xmlns:p14="http://schemas.microsoft.com/office/powerpoint/2010/main" val="182330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5565</TotalTime>
  <Words>317</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WHAT IS HIGHER POWER?</vt:lpstr>
      <vt:lpstr>WHAT IS HIGHER POWER?</vt:lpstr>
      <vt:lpstr>WHAT IS HIGHER POWER?</vt:lpstr>
      <vt:lpstr>NATURE</vt:lpstr>
      <vt:lpstr>GOD IN NATURE</vt:lpstr>
      <vt:lpstr>SCIENCE &amp; THE UNIVERSE</vt:lpstr>
      <vt:lpstr>GOD IN SCIENCE AND THE UNIVERSE</vt:lpstr>
      <vt:lpstr>PowerPoint Presentation</vt:lpstr>
      <vt:lpstr>GOD IN MUSIC</vt:lpstr>
      <vt:lpstr>LOVE &amp; HUMANITY</vt:lpstr>
      <vt:lpstr>GOD IS LOVE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IT</dc:title>
  <dc:creator>Evan Thomas</dc:creator>
  <cp:lastModifiedBy>Evan Thomas</cp:lastModifiedBy>
  <cp:revision>9</cp:revision>
  <dcterms:created xsi:type="dcterms:W3CDTF">2020-02-05T03:19:41Z</dcterms:created>
  <dcterms:modified xsi:type="dcterms:W3CDTF">2020-02-09T00:05:18Z</dcterms:modified>
</cp:coreProperties>
</file>