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7" r:id="rId6"/>
    <p:sldId id="261" r:id="rId7"/>
    <p:sldId id="262" r:id="rId8"/>
    <p:sldId id="263" r:id="rId9"/>
    <p:sldId id="268" r:id="rId10"/>
    <p:sldId id="269" r:id="rId11"/>
    <p:sldId id="264" r:id="rId12"/>
    <p:sldId id="270" r:id="rId13"/>
    <p:sldId id="265" r:id="rId14"/>
    <p:sldId id="271" r:id="rId15"/>
    <p:sldId id="272"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5AC382-AF90-40A3-9260-FA26723ACD2E}"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274116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AC382-AF90-40A3-9260-FA26723ACD2E}"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215823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AC382-AF90-40A3-9260-FA26723ACD2E}"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424004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AC382-AF90-40A3-9260-FA26723ACD2E}"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295160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AC382-AF90-40A3-9260-FA26723ACD2E}"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31485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AC382-AF90-40A3-9260-FA26723ACD2E}"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109472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5AC382-AF90-40A3-9260-FA26723ACD2E}" type="datetimeFigureOut">
              <a:rPr lang="en-US" smtClean="0"/>
              <a:t>3/26/2016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335862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5AC382-AF90-40A3-9260-FA26723ACD2E}" type="datetimeFigureOut">
              <a:rPr lang="en-US" smtClean="0"/>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211597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AC382-AF90-40A3-9260-FA26723ACD2E}" type="datetimeFigureOut">
              <a:rPr lang="en-US" smtClean="0"/>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73304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AC382-AF90-40A3-9260-FA26723ACD2E}"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385924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AC382-AF90-40A3-9260-FA26723ACD2E}"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ECA80-8881-4F50-9E4A-46009CBA87D7}" type="slidenum">
              <a:rPr lang="en-US" smtClean="0"/>
              <a:t>‹#›</a:t>
            </a:fld>
            <a:endParaRPr lang="en-US"/>
          </a:p>
        </p:txBody>
      </p:sp>
    </p:spTree>
    <p:extLst>
      <p:ext uri="{BB962C8B-B14F-4D97-AF65-F5344CB8AC3E}">
        <p14:creationId xmlns:p14="http://schemas.microsoft.com/office/powerpoint/2010/main" val="117309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AC382-AF90-40A3-9260-FA26723ACD2E}" type="datetimeFigureOut">
              <a:rPr lang="en-US" smtClean="0"/>
              <a:t>3/26/2016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ECA80-8881-4F50-9E4A-46009CBA87D7}" type="slidenum">
              <a:rPr lang="en-US" smtClean="0"/>
              <a:t>‹#›</a:t>
            </a:fld>
            <a:endParaRPr lang="en-US"/>
          </a:p>
        </p:txBody>
      </p:sp>
    </p:spTree>
    <p:extLst>
      <p:ext uri="{BB962C8B-B14F-4D97-AF65-F5344CB8AC3E}">
        <p14:creationId xmlns:p14="http://schemas.microsoft.com/office/powerpoint/2010/main" val="27656285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0691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Evidences of the Lord’s resurrection</a:t>
            </a:r>
          </a:p>
          <a:p>
            <a:pPr marL="0" indent="0">
              <a:buNone/>
            </a:pPr>
            <a:r>
              <a:rPr lang="en-US" dirty="0" smtClean="0"/>
              <a:t>5. His appearances to many: </a:t>
            </a:r>
            <a:r>
              <a:rPr lang="en-US" dirty="0"/>
              <a:t>:  Mary Magdalene, </a:t>
            </a:r>
            <a:endParaRPr lang="en-US" dirty="0" smtClean="0"/>
          </a:p>
          <a:p>
            <a:pPr marL="0" indent="0">
              <a:buNone/>
            </a:pPr>
            <a:r>
              <a:rPr lang="en-US" dirty="0"/>
              <a:t> </a:t>
            </a:r>
            <a:r>
              <a:rPr lang="en-US" dirty="0" smtClean="0"/>
              <a:t>   other </a:t>
            </a:r>
            <a:r>
              <a:rPr lang="en-US" dirty="0"/>
              <a:t>women coming to the tomb, Peter, two </a:t>
            </a:r>
            <a:endParaRPr lang="en-US" dirty="0" smtClean="0"/>
          </a:p>
          <a:p>
            <a:pPr marL="0" indent="0">
              <a:buNone/>
            </a:pPr>
            <a:r>
              <a:rPr lang="en-US" dirty="0"/>
              <a:t> </a:t>
            </a:r>
            <a:r>
              <a:rPr lang="en-US" dirty="0" smtClean="0"/>
              <a:t>   disciples </a:t>
            </a:r>
            <a:r>
              <a:rPr lang="en-US" dirty="0"/>
              <a:t>on the road to Emmaus, the disciples </a:t>
            </a:r>
            <a:endParaRPr lang="en-US" dirty="0" smtClean="0"/>
          </a:p>
          <a:p>
            <a:pPr marL="0" indent="0">
              <a:buNone/>
            </a:pPr>
            <a:r>
              <a:rPr lang="en-US" dirty="0"/>
              <a:t> </a:t>
            </a:r>
            <a:r>
              <a:rPr lang="en-US" dirty="0" smtClean="0"/>
              <a:t>   without </a:t>
            </a:r>
            <a:r>
              <a:rPr lang="en-US" dirty="0"/>
              <a:t>Thomas, the disciples with Thomas, </a:t>
            </a:r>
            <a:r>
              <a:rPr lang="en-US" dirty="0" smtClean="0"/>
              <a:t> </a:t>
            </a:r>
          </a:p>
          <a:p>
            <a:pPr marL="0" indent="0">
              <a:buNone/>
            </a:pPr>
            <a:r>
              <a:rPr lang="en-US" dirty="0"/>
              <a:t> </a:t>
            </a:r>
            <a:r>
              <a:rPr lang="en-US" dirty="0" smtClean="0"/>
              <a:t>   to  seven </a:t>
            </a:r>
            <a:r>
              <a:rPr lang="en-US" dirty="0"/>
              <a:t>disciples at the Sea of Galilee, to </a:t>
            </a:r>
            <a:r>
              <a:rPr lang="en-US" dirty="0" smtClean="0"/>
              <a:t>the</a:t>
            </a:r>
          </a:p>
          <a:p>
            <a:pPr marL="0" indent="0">
              <a:buNone/>
            </a:pPr>
            <a:r>
              <a:rPr lang="en-US" dirty="0"/>
              <a:t> </a:t>
            </a:r>
            <a:r>
              <a:rPr lang="en-US" dirty="0" smtClean="0"/>
              <a:t>   eleven at </a:t>
            </a:r>
            <a:r>
              <a:rPr lang="en-US" dirty="0"/>
              <a:t>a mountain in Galilee, over 500 at </a:t>
            </a:r>
            <a:endParaRPr lang="en-US" dirty="0" smtClean="0"/>
          </a:p>
          <a:p>
            <a:pPr marL="0" indent="0">
              <a:buNone/>
            </a:pPr>
            <a:r>
              <a:rPr lang="en-US" dirty="0"/>
              <a:t> </a:t>
            </a:r>
            <a:r>
              <a:rPr lang="en-US" dirty="0" smtClean="0"/>
              <a:t>   one </a:t>
            </a:r>
            <a:r>
              <a:rPr lang="en-US" dirty="0"/>
              <a:t>time </a:t>
            </a:r>
            <a:r>
              <a:rPr lang="en-US" dirty="0" smtClean="0"/>
              <a:t>(</a:t>
            </a:r>
            <a:r>
              <a:rPr lang="en-US" dirty="0"/>
              <a:t>1 Cor. 15).</a:t>
            </a:r>
          </a:p>
          <a:p>
            <a:pPr marL="0" indent="0">
              <a:buNone/>
            </a:pPr>
            <a:r>
              <a:rPr lang="en-US" dirty="0"/>
              <a:t> </a:t>
            </a:r>
          </a:p>
          <a:p>
            <a:pPr marL="0" indent="0">
              <a:buNone/>
            </a:pPr>
            <a:endParaRPr lang="en-US" dirty="0" smtClean="0"/>
          </a:p>
        </p:txBody>
      </p:sp>
    </p:spTree>
    <p:extLst>
      <p:ext uri="{BB962C8B-B14F-4D97-AF65-F5344CB8AC3E}">
        <p14:creationId xmlns:p14="http://schemas.microsoft.com/office/powerpoint/2010/main" val="201052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lnSpcReduction="10000"/>
          </a:bodyPr>
          <a:lstStyle/>
          <a:p>
            <a:pPr marL="0" indent="0" algn="ctr">
              <a:buNone/>
            </a:pPr>
            <a:r>
              <a:rPr lang="en-US" dirty="0" smtClean="0"/>
              <a:t>Why would they give their lives if there is no resurrection?</a:t>
            </a:r>
          </a:p>
          <a:p>
            <a:pPr marL="0" indent="0" algn="ctr">
              <a:buNone/>
            </a:pPr>
            <a:r>
              <a:rPr lang="en-US" dirty="0" smtClean="0">
                <a:solidFill>
                  <a:srgbClr val="FFFF00"/>
                </a:solidFill>
              </a:rPr>
              <a:t>Acts 7:55-60</a:t>
            </a:r>
            <a:endParaRPr lang="en-US" dirty="0">
              <a:solidFill>
                <a:srgbClr val="FFFF00"/>
              </a:solidFill>
            </a:endParaRPr>
          </a:p>
          <a:p>
            <a:pPr marL="0" indent="0" algn="ctr">
              <a:buNone/>
            </a:pPr>
            <a:r>
              <a:rPr lang="en-US" dirty="0"/>
              <a:t>When they had driven him out of the city, they began stoning him; and the witnesses laid aside their robes at the feet of a young man named Saul</a:t>
            </a:r>
            <a:r>
              <a:rPr lang="en-US" dirty="0" smtClean="0"/>
              <a:t>. </a:t>
            </a:r>
            <a:r>
              <a:rPr lang="en-US" dirty="0"/>
              <a:t>They went on stoning Stephen as he called on the Lord and said, "Lord Jesus, receive my spirit</a:t>
            </a:r>
            <a:r>
              <a:rPr lang="en-US" dirty="0" smtClean="0"/>
              <a:t>!" </a:t>
            </a:r>
            <a:r>
              <a:rPr lang="en-US" dirty="0"/>
              <a:t>Then falling on his knees, he cried out with a loud voice, "Lord, do not hold this sin against them!" Having said this, he fell asleep</a:t>
            </a:r>
            <a:r>
              <a:rPr lang="en-US" dirty="0" smtClean="0"/>
              <a:t>.</a:t>
            </a:r>
            <a:endParaRPr lang="en-US" dirty="0"/>
          </a:p>
          <a:p>
            <a:pPr marL="0" indent="0" algn="ctr">
              <a:buNone/>
            </a:pPr>
            <a:endParaRPr lang="en-US" dirty="0" smtClean="0"/>
          </a:p>
        </p:txBody>
      </p:sp>
    </p:spTree>
    <p:extLst>
      <p:ext uri="{BB962C8B-B14F-4D97-AF65-F5344CB8AC3E}">
        <p14:creationId xmlns:p14="http://schemas.microsoft.com/office/powerpoint/2010/main" val="2537988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Why would they give their lives if there is no resurrection?</a:t>
            </a:r>
          </a:p>
          <a:p>
            <a:pPr marL="0" indent="0" algn="ctr">
              <a:buNone/>
            </a:pPr>
            <a:r>
              <a:rPr lang="en-US" dirty="0" smtClean="0">
                <a:solidFill>
                  <a:srgbClr val="FFFF00"/>
                </a:solidFill>
              </a:rPr>
              <a:t>Acts 12:1-2</a:t>
            </a:r>
            <a:endParaRPr lang="en-US" dirty="0">
              <a:solidFill>
                <a:srgbClr val="FFFF00"/>
              </a:solidFill>
            </a:endParaRPr>
          </a:p>
          <a:p>
            <a:pPr marL="0" indent="0" algn="ctr">
              <a:buNone/>
            </a:pPr>
            <a:r>
              <a:rPr lang="en-US" dirty="0"/>
              <a:t>Now about that time Herod the king laid hands on some who belonged to the church in order to mistreat them. </a:t>
            </a:r>
            <a:r>
              <a:rPr lang="en-US" dirty="0" smtClean="0"/>
              <a:t> </a:t>
            </a:r>
            <a:r>
              <a:rPr lang="en-US" dirty="0"/>
              <a:t>And he had James the brother of John put to death with a sword</a:t>
            </a:r>
            <a:r>
              <a:rPr lang="en-US" dirty="0" smtClean="0"/>
              <a:t>.</a:t>
            </a:r>
            <a:endParaRPr lang="en-US" dirty="0"/>
          </a:p>
          <a:p>
            <a:pPr marL="0" indent="0" algn="ctr">
              <a:buNone/>
            </a:pPr>
            <a:endParaRPr lang="en-US" dirty="0" smtClean="0"/>
          </a:p>
        </p:txBody>
      </p:sp>
    </p:spTree>
    <p:extLst>
      <p:ext uri="{BB962C8B-B14F-4D97-AF65-F5344CB8AC3E}">
        <p14:creationId xmlns:p14="http://schemas.microsoft.com/office/powerpoint/2010/main" val="1192021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lnSpcReduction="10000"/>
          </a:bodyPr>
          <a:lstStyle/>
          <a:p>
            <a:pPr marL="0" indent="0" algn="ctr">
              <a:buNone/>
            </a:pPr>
            <a:r>
              <a:rPr lang="en-US" dirty="0" smtClean="0"/>
              <a:t>Paul’s description of the resurrection</a:t>
            </a:r>
          </a:p>
          <a:p>
            <a:pPr marL="0" indent="0" algn="ctr">
              <a:buNone/>
            </a:pPr>
            <a:r>
              <a:rPr lang="en-US" dirty="0" smtClean="0">
                <a:solidFill>
                  <a:srgbClr val="FFFF00"/>
                </a:solidFill>
              </a:rPr>
              <a:t>1 Corinthians 15:16-20</a:t>
            </a:r>
            <a:endParaRPr lang="en-US" dirty="0">
              <a:solidFill>
                <a:srgbClr val="FFFF00"/>
              </a:solidFill>
            </a:endParaRPr>
          </a:p>
          <a:p>
            <a:pPr marL="0" indent="0" algn="ctr">
              <a:buNone/>
            </a:pPr>
            <a:r>
              <a:rPr lang="en-US" dirty="0"/>
              <a:t>For if the dead are not raised, not even Christ has been raised</a:t>
            </a:r>
            <a:r>
              <a:rPr lang="en-US" dirty="0" smtClean="0"/>
              <a:t>; </a:t>
            </a:r>
            <a:r>
              <a:rPr lang="en-US" dirty="0"/>
              <a:t>and if Christ has not been raised, your faith is worthless; you are still in your sins. </a:t>
            </a:r>
            <a:r>
              <a:rPr lang="en-US" dirty="0" smtClean="0"/>
              <a:t> </a:t>
            </a:r>
            <a:r>
              <a:rPr lang="en-US" dirty="0"/>
              <a:t>Then those also who have fallen asleep in Christ have perished. </a:t>
            </a:r>
            <a:r>
              <a:rPr lang="en-US" dirty="0" smtClean="0"/>
              <a:t> </a:t>
            </a:r>
            <a:r>
              <a:rPr lang="en-US" dirty="0"/>
              <a:t>If we have hoped in Christ in this life only, we are of all men most to be pitied. </a:t>
            </a:r>
            <a:r>
              <a:rPr lang="en-US" dirty="0" smtClean="0"/>
              <a:t> But </a:t>
            </a:r>
            <a:r>
              <a:rPr lang="en-US" dirty="0"/>
              <a:t>now Christ has been raised from the dead, the first fruits of those who are asleep.</a:t>
            </a:r>
          </a:p>
          <a:p>
            <a:pPr marL="0" indent="0" algn="ctr">
              <a:buNone/>
            </a:pPr>
            <a:endParaRPr lang="en-US" dirty="0"/>
          </a:p>
          <a:p>
            <a:pPr marL="0" indent="0" algn="ctr">
              <a:buNone/>
            </a:pPr>
            <a:endParaRPr lang="en-US" dirty="0" smtClean="0"/>
          </a:p>
        </p:txBody>
      </p:sp>
    </p:spTree>
    <p:extLst>
      <p:ext uri="{BB962C8B-B14F-4D97-AF65-F5344CB8AC3E}">
        <p14:creationId xmlns:p14="http://schemas.microsoft.com/office/powerpoint/2010/main" val="402189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304800" y="1600200"/>
            <a:ext cx="8534400" cy="5334000"/>
          </a:xfrm>
        </p:spPr>
        <p:txBody>
          <a:bodyPr>
            <a:normAutofit fontScale="92500" lnSpcReduction="10000"/>
          </a:bodyPr>
          <a:lstStyle/>
          <a:p>
            <a:pPr marL="0" indent="0" algn="ctr">
              <a:buNone/>
            </a:pPr>
            <a:r>
              <a:rPr lang="en-US" sz="3500" dirty="0" smtClean="0"/>
              <a:t>Paul’s description of the resurrection</a:t>
            </a:r>
          </a:p>
          <a:p>
            <a:pPr marL="0" indent="0" algn="ctr">
              <a:buNone/>
            </a:pPr>
            <a:r>
              <a:rPr lang="en-US" sz="3500" dirty="0" smtClean="0">
                <a:solidFill>
                  <a:srgbClr val="FFFF00"/>
                </a:solidFill>
              </a:rPr>
              <a:t>1 Corinthians 15:50-57</a:t>
            </a:r>
            <a:endParaRPr lang="en-US" sz="3500" dirty="0">
              <a:solidFill>
                <a:srgbClr val="FFFF00"/>
              </a:solidFill>
            </a:endParaRPr>
          </a:p>
          <a:p>
            <a:pPr marL="0" indent="0" algn="ctr">
              <a:buNone/>
            </a:pPr>
            <a:r>
              <a:rPr lang="en-US" dirty="0"/>
              <a:t>For this perishable must put on the imperishable, and this mortal must put on immortality</a:t>
            </a:r>
            <a:r>
              <a:rPr lang="en-US" dirty="0" smtClean="0"/>
              <a:t>. </a:t>
            </a:r>
            <a:r>
              <a:rPr lang="en-US" dirty="0"/>
              <a:t>But when this perishable will have put on the imperishable, and this mortal will have put on immortality, then will come about the saying that is written, "DEATH IS SWALLOWED UP in victory</a:t>
            </a:r>
            <a:r>
              <a:rPr lang="en-US" dirty="0" smtClean="0"/>
              <a:t>. "O </a:t>
            </a:r>
            <a:r>
              <a:rPr lang="en-US" dirty="0"/>
              <a:t>DEATH, WHERE IS YOUR VICTORY? O  DEATH, WHERE IS YOUR STING</a:t>
            </a:r>
            <a:r>
              <a:rPr lang="en-US" dirty="0" smtClean="0"/>
              <a:t>?" </a:t>
            </a:r>
            <a:r>
              <a:rPr lang="en-US" dirty="0"/>
              <a:t>The sting of death is sin, and the power of sin is the law</a:t>
            </a:r>
            <a:r>
              <a:rPr lang="en-US" dirty="0" smtClean="0"/>
              <a:t>; </a:t>
            </a:r>
            <a:r>
              <a:rPr lang="en-US" dirty="0"/>
              <a:t>but thanks be to God, who gives us the victory through our Lord Jesus Christ. </a:t>
            </a:r>
          </a:p>
          <a:p>
            <a:pPr marL="0" indent="0" algn="ctr">
              <a:buNone/>
            </a:pPr>
            <a:endParaRPr lang="en-US" dirty="0" smtClean="0"/>
          </a:p>
        </p:txBody>
      </p:sp>
    </p:spTree>
    <p:extLst>
      <p:ext uri="{BB962C8B-B14F-4D97-AF65-F5344CB8AC3E}">
        <p14:creationId xmlns:p14="http://schemas.microsoft.com/office/powerpoint/2010/main" val="377978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533400"/>
            <a:ext cx="4800600" cy="769441"/>
          </a:xfrm>
          <a:prstGeom prst="rect">
            <a:avLst/>
          </a:prstGeom>
          <a:noFill/>
        </p:spPr>
        <p:txBody>
          <a:bodyPr wrap="square" rtlCol="0">
            <a:spAutoFit/>
          </a:bodyPr>
          <a:lstStyle/>
          <a:p>
            <a:r>
              <a:rPr lang="en-US" sz="4400" dirty="0" smtClean="0">
                <a:solidFill>
                  <a:srgbClr val="FFFF00"/>
                </a:solidFill>
              </a:rPr>
              <a:t>Why do you believe </a:t>
            </a:r>
            <a:endParaRPr lang="en-US" sz="4400" dirty="0">
              <a:solidFill>
                <a:srgbClr val="FFFF00"/>
              </a:solidFill>
            </a:endParaRPr>
          </a:p>
        </p:txBody>
      </p:sp>
      <p:sp>
        <p:nvSpPr>
          <p:cNvPr id="10" name="TextBox 9"/>
          <p:cNvSpPr txBox="1"/>
          <p:nvPr/>
        </p:nvSpPr>
        <p:spPr>
          <a:xfrm>
            <a:off x="4419600" y="6019800"/>
            <a:ext cx="4876800" cy="769441"/>
          </a:xfrm>
          <a:prstGeom prst="rect">
            <a:avLst/>
          </a:prstGeom>
          <a:noFill/>
        </p:spPr>
        <p:txBody>
          <a:bodyPr wrap="square" rtlCol="0">
            <a:spAutoFit/>
          </a:bodyPr>
          <a:lstStyle/>
          <a:p>
            <a:r>
              <a:rPr lang="en-US" sz="4400" dirty="0">
                <a:solidFill>
                  <a:srgbClr val="FFFF00"/>
                </a:solidFill>
              </a:rPr>
              <a:t>i</a:t>
            </a:r>
            <a:r>
              <a:rPr lang="en-US" sz="4400" dirty="0" smtClean="0">
                <a:solidFill>
                  <a:srgbClr val="FFFF00"/>
                </a:solidFill>
              </a:rPr>
              <a:t>n the resurrection?</a:t>
            </a:r>
            <a:endParaRPr lang="en-US" sz="4400" dirty="0">
              <a:solidFill>
                <a:srgbClr val="FFFF00"/>
              </a:solidFill>
            </a:endParaRPr>
          </a:p>
        </p:txBody>
      </p:sp>
    </p:spTree>
    <p:extLst>
      <p:ext uri="{BB962C8B-B14F-4D97-AF65-F5344CB8AC3E}">
        <p14:creationId xmlns:p14="http://schemas.microsoft.com/office/powerpoint/2010/main" val="116868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2214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533400"/>
            <a:ext cx="4800600" cy="769441"/>
          </a:xfrm>
          <a:prstGeom prst="rect">
            <a:avLst/>
          </a:prstGeom>
          <a:noFill/>
        </p:spPr>
        <p:txBody>
          <a:bodyPr wrap="square" rtlCol="0">
            <a:spAutoFit/>
          </a:bodyPr>
          <a:lstStyle/>
          <a:p>
            <a:r>
              <a:rPr lang="en-US" sz="4400" dirty="0" smtClean="0">
                <a:solidFill>
                  <a:srgbClr val="FFFF00"/>
                </a:solidFill>
              </a:rPr>
              <a:t>Why do you believe </a:t>
            </a:r>
            <a:endParaRPr lang="en-US" sz="4400" dirty="0">
              <a:solidFill>
                <a:srgbClr val="FFFF00"/>
              </a:solidFill>
            </a:endParaRPr>
          </a:p>
        </p:txBody>
      </p:sp>
      <p:sp>
        <p:nvSpPr>
          <p:cNvPr id="10" name="TextBox 9"/>
          <p:cNvSpPr txBox="1"/>
          <p:nvPr/>
        </p:nvSpPr>
        <p:spPr>
          <a:xfrm>
            <a:off x="4419600" y="6019800"/>
            <a:ext cx="4876800" cy="769441"/>
          </a:xfrm>
          <a:prstGeom prst="rect">
            <a:avLst/>
          </a:prstGeom>
          <a:noFill/>
        </p:spPr>
        <p:txBody>
          <a:bodyPr wrap="square" rtlCol="0">
            <a:spAutoFit/>
          </a:bodyPr>
          <a:lstStyle/>
          <a:p>
            <a:r>
              <a:rPr lang="en-US" sz="4400" dirty="0">
                <a:solidFill>
                  <a:srgbClr val="FFFF00"/>
                </a:solidFill>
              </a:rPr>
              <a:t>i</a:t>
            </a:r>
            <a:r>
              <a:rPr lang="en-US" sz="4400" dirty="0" smtClean="0">
                <a:solidFill>
                  <a:srgbClr val="FFFF00"/>
                </a:solidFill>
              </a:rPr>
              <a:t>n the resurrection?</a:t>
            </a:r>
            <a:endParaRPr lang="en-US" sz="4400" dirty="0">
              <a:solidFill>
                <a:srgbClr val="FFFF00"/>
              </a:solidFill>
            </a:endParaRPr>
          </a:p>
        </p:txBody>
      </p:sp>
    </p:spTree>
    <p:extLst>
      <p:ext uri="{BB962C8B-B14F-4D97-AF65-F5344CB8AC3E}">
        <p14:creationId xmlns:p14="http://schemas.microsoft.com/office/powerpoint/2010/main" val="4005011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endParaRPr lang="en-US" dirty="0" smtClean="0"/>
          </a:p>
          <a:p>
            <a:pPr marL="0" indent="0" algn="ctr">
              <a:buNone/>
            </a:pPr>
            <a:r>
              <a:rPr lang="en-US" dirty="0" smtClean="0">
                <a:solidFill>
                  <a:srgbClr val="FFFF00"/>
                </a:solidFill>
              </a:rPr>
              <a:t>John 5:28-29</a:t>
            </a:r>
            <a:endParaRPr lang="en-US" dirty="0">
              <a:solidFill>
                <a:srgbClr val="FFFF00"/>
              </a:solidFill>
            </a:endParaRPr>
          </a:p>
          <a:p>
            <a:pPr marL="0" indent="0" algn="ctr">
              <a:buNone/>
            </a:pPr>
            <a:r>
              <a:rPr lang="en-US" dirty="0"/>
              <a:t>"Do not marvel at this; for an hour is coming, in which all who are in the tombs will hear His voice</a:t>
            </a:r>
            <a:r>
              <a:rPr lang="en-US" dirty="0" smtClean="0"/>
              <a:t>, </a:t>
            </a:r>
            <a:r>
              <a:rPr lang="en-US" dirty="0"/>
              <a:t>and will come forth; those who did the good deeds to a resurrection of life, those who committed the evil deeds to a resurrection of judgment.  </a:t>
            </a:r>
          </a:p>
          <a:p>
            <a:pPr marL="0" indent="0" algn="ctr">
              <a:buNone/>
            </a:pPr>
            <a:endParaRPr lang="en-US" dirty="0"/>
          </a:p>
        </p:txBody>
      </p:sp>
    </p:spTree>
    <p:extLst>
      <p:ext uri="{BB962C8B-B14F-4D97-AF65-F5344CB8AC3E}">
        <p14:creationId xmlns:p14="http://schemas.microsoft.com/office/powerpoint/2010/main" val="191307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Jesus told His disciples He would be raised from the dead</a:t>
            </a:r>
          </a:p>
          <a:p>
            <a:pPr marL="0" indent="0" algn="ctr">
              <a:buNone/>
            </a:pPr>
            <a:r>
              <a:rPr lang="en-US" dirty="0" smtClean="0">
                <a:solidFill>
                  <a:srgbClr val="FFFF00"/>
                </a:solidFill>
              </a:rPr>
              <a:t>Matthew 16:21</a:t>
            </a:r>
            <a:endParaRPr lang="en-US" dirty="0">
              <a:solidFill>
                <a:srgbClr val="FFFF00"/>
              </a:solidFill>
            </a:endParaRPr>
          </a:p>
          <a:p>
            <a:pPr marL="0" indent="0" algn="ctr">
              <a:buNone/>
            </a:pPr>
            <a:r>
              <a:rPr lang="en-US" dirty="0"/>
              <a:t>From that time Jesus began to show His disciples that He must go to Jerusalem, and suffer many things from the elders and chief priests and scribes, and be killed, and be raised up on the third day. </a:t>
            </a:r>
          </a:p>
          <a:p>
            <a:pPr marL="0" indent="0" algn="ctr">
              <a:buNone/>
            </a:pPr>
            <a:endParaRPr lang="en-US" dirty="0" smtClean="0"/>
          </a:p>
        </p:txBody>
      </p:sp>
    </p:spTree>
    <p:extLst>
      <p:ext uri="{BB962C8B-B14F-4D97-AF65-F5344CB8AC3E}">
        <p14:creationId xmlns:p14="http://schemas.microsoft.com/office/powerpoint/2010/main" val="30311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Jesus told His disciples He would be raised from the dead</a:t>
            </a:r>
          </a:p>
          <a:p>
            <a:pPr marL="0" indent="0" algn="ctr">
              <a:buNone/>
            </a:pPr>
            <a:r>
              <a:rPr lang="en-US" dirty="0" smtClean="0">
                <a:solidFill>
                  <a:srgbClr val="FFFF00"/>
                </a:solidFill>
              </a:rPr>
              <a:t>Luke 9:21-22</a:t>
            </a:r>
            <a:endParaRPr lang="en-US" dirty="0">
              <a:solidFill>
                <a:srgbClr val="FFFF00"/>
              </a:solidFill>
            </a:endParaRPr>
          </a:p>
          <a:p>
            <a:pPr marL="0" indent="0" algn="ctr">
              <a:buNone/>
            </a:pPr>
            <a:r>
              <a:rPr lang="en-US" dirty="0"/>
              <a:t>But He warned them and instructed them not to tell this to anyone</a:t>
            </a:r>
            <a:r>
              <a:rPr lang="en-US" dirty="0" smtClean="0"/>
              <a:t>, </a:t>
            </a:r>
            <a:r>
              <a:rPr lang="en-US" dirty="0"/>
              <a:t>saying, </a:t>
            </a:r>
            <a:r>
              <a:rPr lang="en-US" dirty="0" smtClean="0"/>
              <a:t>"The </a:t>
            </a:r>
            <a:r>
              <a:rPr lang="en-US" dirty="0"/>
              <a:t>Son of Man must suffer many things and be rejected by the elders and chief priests and scribes, and be killed and be raised up on the third day</a:t>
            </a:r>
            <a:r>
              <a:rPr lang="en-US" dirty="0" smtClean="0"/>
              <a:t>."</a:t>
            </a:r>
            <a:endParaRPr lang="en-US" dirty="0"/>
          </a:p>
          <a:p>
            <a:pPr marL="0" indent="0" algn="ctr">
              <a:buNone/>
            </a:pPr>
            <a:endParaRPr lang="en-US" dirty="0" smtClean="0"/>
          </a:p>
        </p:txBody>
      </p:sp>
    </p:spTree>
    <p:extLst>
      <p:ext uri="{BB962C8B-B14F-4D97-AF65-F5344CB8AC3E}">
        <p14:creationId xmlns:p14="http://schemas.microsoft.com/office/powerpoint/2010/main" val="196816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304800" y="1600200"/>
            <a:ext cx="8458200" cy="5334000"/>
          </a:xfrm>
        </p:spPr>
        <p:txBody>
          <a:bodyPr>
            <a:normAutofit lnSpcReduction="10000"/>
          </a:bodyPr>
          <a:lstStyle/>
          <a:p>
            <a:pPr marL="0" indent="0" algn="ctr">
              <a:buNone/>
            </a:pPr>
            <a:r>
              <a:rPr lang="en-US" dirty="0" smtClean="0"/>
              <a:t>His disciples refused to believe that He was raised</a:t>
            </a:r>
          </a:p>
          <a:p>
            <a:pPr marL="0" indent="0" algn="ctr">
              <a:buNone/>
            </a:pPr>
            <a:r>
              <a:rPr lang="en-US" dirty="0" smtClean="0">
                <a:solidFill>
                  <a:srgbClr val="FFFF00"/>
                </a:solidFill>
              </a:rPr>
              <a:t>Mark 16:11-14</a:t>
            </a:r>
            <a:endParaRPr lang="en-US" dirty="0">
              <a:solidFill>
                <a:srgbClr val="FFFF00"/>
              </a:solidFill>
            </a:endParaRPr>
          </a:p>
          <a:p>
            <a:pPr marL="0" indent="0" algn="ctr">
              <a:buNone/>
            </a:pPr>
            <a:r>
              <a:rPr lang="en-US" dirty="0"/>
              <a:t>After that, He appeared in a different form to two of them while they were walking along on their way to the country</a:t>
            </a:r>
            <a:r>
              <a:rPr lang="en-US" dirty="0" smtClean="0"/>
              <a:t>. </a:t>
            </a:r>
            <a:r>
              <a:rPr lang="en-US" dirty="0"/>
              <a:t>They went away and reported it to the others, but they did not believe them </a:t>
            </a:r>
            <a:r>
              <a:rPr lang="en-US" dirty="0" smtClean="0"/>
              <a:t>either. Afterward </a:t>
            </a:r>
            <a:r>
              <a:rPr lang="en-US" dirty="0"/>
              <a:t>He appeared to the eleven themselves as they were reclining at the table; and He reproached them for their unbelief and hardness of heart, because they had not believed those who had seen Him after He had risen</a:t>
            </a:r>
            <a:r>
              <a:rPr lang="en-US" dirty="0" smtClean="0"/>
              <a:t>.</a:t>
            </a:r>
            <a:endParaRPr lang="en-US" dirty="0"/>
          </a:p>
          <a:p>
            <a:pPr marL="0" indent="0" algn="ctr">
              <a:buNone/>
            </a:pPr>
            <a:endParaRPr lang="en-US" dirty="0" smtClean="0"/>
          </a:p>
        </p:txBody>
      </p:sp>
    </p:spTree>
    <p:extLst>
      <p:ext uri="{BB962C8B-B14F-4D97-AF65-F5344CB8AC3E}">
        <p14:creationId xmlns:p14="http://schemas.microsoft.com/office/powerpoint/2010/main" val="130075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His disciples did not understand what the resurrection meant</a:t>
            </a:r>
          </a:p>
          <a:p>
            <a:pPr marL="0" indent="0" algn="ctr">
              <a:buNone/>
            </a:pPr>
            <a:r>
              <a:rPr lang="en-US" dirty="0" smtClean="0">
                <a:solidFill>
                  <a:srgbClr val="FFFF00"/>
                </a:solidFill>
              </a:rPr>
              <a:t>John 21:2-3</a:t>
            </a:r>
            <a:endParaRPr lang="en-US" dirty="0">
              <a:solidFill>
                <a:srgbClr val="FFFF00"/>
              </a:solidFill>
            </a:endParaRPr>
          </a:p>
          <a:p>
            <a:pPr marL="0" indent="0" algn="ctr">
              <a:buNone/>
            </a:pPr>
            <a:r>
              <a:rPr lang="en-US" dirty="0"/>
              <a:t>Simon Peter, and Thomas called </a:t>
            </a:r>
            <a:r>
              <a:rPr lang="en-US" dirty="0" err="1"/>
              <a:t>Didymus</a:t>
            </a:r>
            <a:r>
              <a:rPr lang="en-US" dirty="0"/>
              <a:t>, and Nathanael of Cana in Galilee, and the sons of Zebedee, and two others of His disciples were together. </a:t>
            </a:r>
            <a:r>
              <a:rPr lang="en-US" dirty="0" smtClean="0"/>
              <a:t> </a:t>
            </a:r>
            <a:r>
              <a:rPr lang="en-US" dirty="0"/>
              <a:t>Simon Peter said to them, "I am going fishing." They said to him, "We will also come with you." They went out and got into the boat; and that night they caught nothing. </a:t>
            </a:r>
          </a:p>
          <a:p>
            <a:pPr marL="0" indent="0" algn="ctr">
              <a:buNone/>
            </a:pPr>
            <a:endParaRPr lang="en-US" dirty="0" smtClean="0"/>
          </a:p>
        </p:txBody>
      </p:sp>
    </p:spTree>
    <p:extLst>
      <p:ext uri="{BB962C8B-B14F-4D97-AF65-F5344CB8AC3E}">
        <p14:creationId xmlns:p14="http://schemas.microsoft.com/office/powerpoint/2010/main" val="120783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normAutofit/>
          </a:bodyPr>
          <a:lstStyle/>
          <a:p>
            <a:pPr marL="0" indent="0" algn="ctr">
              <a:buNone/>
            </a:pPr>
            <a:r>
              <a:rPr lang="en-US" dirty="0" smtClean="0"/>
              <a:t>Evidences of the Lord’s resurrection</a:t>
            </a:r>
          </a:p>
          <a:p>
            <a:pPr marL="514350" indent="-514350">
              <a:buAutoNum type="arabicPeriod"/>
            </a:pPr>
            <a:r>
              <a:rPr lang="en-US" dirty="0" smtClean="0"/>
              <a:t>The stone was rolled away, the Roman seal was broken.</a:t>
            </a:r>
          </a:p>
          <a:p>
            <a:pPr marL="514350" indent="-514350">
              <a:buAutoNum type="arabicPeriod"/>
            </a:pPr>
            <a:r>
              <a:rPr lang="en-US" dirty="0" smtClean="0"/>
              <a:t>The tomb was empty, a new tomb of Joseph of Arimathea.</a:t>
            </a:r>
          </a:p>
          <a:p>
            <a:pPr marL="514350" indent="-514350">
              <a:buAutoNum type="arabicPeriod"/>
            </a:pPr>
            <a:r>
              <a:rPr lang="en-US" dirty="0" smtClean="0"/>
              <a:t>The linen wrappings and the facecloth were left in the tomb.</a:t>
            </a:r>
          </a:p>
        </p:txBody>
      </p:sp>
    </p:spTree>
    <p:extLst>
      <p:ext uri="{BB962C8B-B14F-4D97-AF65-F5344CB8AC3E}">
        <p14:creationId xmlns:p14="http://schemas.microsoft.com/office/powerpoint/2010/main" val="142277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Why do you believe in the resurrection?</a:t>
            </a:r>
            <a:endParaRPr lang="en-US" dirty="0"/>
          </a:p>
        </p:txBody>
      </p:sp>
      <p:sp>
        <p:nvSpPr>
          <p:cNvPr id="3" name="Content Placeholder 2"/>
          <p:cNvSpPr>
            <a:spLocks noGrp="1"/>
          </p:cNvSpPr>
          <p:nvPr>
            <p:ph idx="1"/>
          </p:nvPr>
        </p:nvSpPr>
        <p:spPr>
          <a:xfrm>
            <a:off x="457200" y="1600200"/>
            <a:ext cx="8229600" cy="5334000"/>
          </a:xfrm>
        </p:spPr>
        <p:txBody>
          <a:bodyPr/>
          <a:lstStyle/>
          <a:p>
            <a:pPr marL="0" indent="0" algn="ctr">
              <a:buNone/>
            </a:pPr>
            <a:r>
              <a:rPr lang="en-US" dirty="0" smtClean="0"/>
              <a:t>Evidences of the Lord’s resurrection</a:t>
            </a:r>
          </a:p>
          <a:p>
            <a:pPr marL="0" indent="0">
              <a:buNone/>
            </a:pPr>
            <a:r>
              <a:rPr lang="en-US" dirty="0" smtClean="0"/>
              <a:t>4.  The </a:t>
            </a:r>
            <a:r>
              <a:rPr lang="en-US" dirty="0"/>
              <a:t>roman guards reported what happened </a:t>
            </a:r>
            <a:r>
              <a:rPr lang="en-US" dirty="0" smtClean="0"/>
              <a:t>       </a:t>
            </a:r>
          </a:p>
          <a:p>
            <a:pPr marL="0" indent="0">
              <a:buNone/>
            </a:pPr>
            <a:r>
              <a:rPr lang="en-US" dirty="0" smtClean="0"/>
              <a:t>      and </a:t>
            </a:r>
            <a:r>
              <a:rPr lang="en-US" dirty="0"/>
              <a:t>they were paid a large sum of money to </a:t>
            </a:r>
            <a:endParaRPr lang="en-US" dirty="0" smtClean="0"/>
          </a:p>
          <a:p>
            <a:pPr marL="0" indent="0">
              <a:buNone/>
            </a:pPr>
            <a:r>
              <a:rPr lang="en-US" dirty="0"/>
              <a:t> </a:t>
            </a:r>
            <a:r>
              <a:rPr lang="en-US" dirty="0" smtClean="0"/>
              <a:t>     say </a:t>
            </a:r>
            <a:r>
              <a:rPr lang="en-US" dirty="0"/>
              <a:t>His disciples had stolen </a:t>
            </a:r>
            <a:r>
              <a:rPr lang="en-US" dirty="0" smtClean="0"/>
              <a:t>Him away while </a:t>
            </a:r>
          </a:p>
          <a:p>
            <a:pPr marL="0" indent="0">
              <a:buNone/>
            </a:pPr>
            <a:r>
              <a:rPr lang="en-US" dirty="0"/>
              <a:t> </a:t>
            </a:r>
            <a:r>
              <a:rPr lang="en-US" dirty="0" smtClean="0"/>
              <a:t>     they slept.</a:t>
            </a:r>
            <a:endParaRPr lang="en-US" dirty="0"/>
          </a:p>
          <a:p>
            <a:pPr marL="0" indent="0" algn="ctr">
              <a:buNone/>
            </a:pPr>
            <a:endParaRPr lang="en-US" dirty="0" smtClean="0"/>
          </a:p>
        </p:txBody>
      </p:sp>
    </p:spTree>
    <p:extLst>
      <p:ext uri="{BB962C8B-B14F-4D97-AF65-F5344CB8AC3E}">
        <p14:creationId xmlns:p14="http://schemas.microsoft.com/office/powerpoint/2010/main" val="3888554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981</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Why do you believe in the resurrection?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dc:creator>
  <cp:lastModifiedBy>Norm</cp:lastModifiedBy>
  <cp:revision>13</cp:revision>
  <dcterms:created xsi:type="dcterms:W3CDTF">2016-03-24T17:06:21Z</dcterms:created>
  <dcterms:modified xsi:type="dcterms:W3CDTF">2016-03-26T17:01:38Z</dcterms:modified>
</cp:coreProperties>
</file>