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5" r:id="rId8"/>
    <p:sldId id="266" r:id="rId9"/>
    <p:sldId id="267" r:id="rId10"/>
    <p:sldId id="268" r:id="rId11"/>
    <p:sldId id="269" r:id="rId12"/>
    <p:sldId id="270" r:id="rId13"/>
    <p:sldId id="261" r:id="rId14"/>
    <p:sldId id="271" r:id="rId15"/>
    <p:sldId id="262" r:id="rId16"/>
    <p:sldId id="272" r:id="rId17"/>
    <p:sldId id="273" r:id="rId18"/>
    <p:sldId id="263" r:id="rId19"/>
    <p:sldId id="277"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B8F3E-8C86-4AA7-90DB-205D9C0F95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D7BE12-61B5-4C91-8279-2E7515820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1D91AB-50BD-4AA4-82B4-BAA8060239A4}"/>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a:extLst>
              <a:ext uri="{FF2B5EF4-FFF2-40B4-BE49-F238E27FC236}">
                <a16:creationId xmlns:a16="http://schemas.microsoft.com/office/drawing/2014/main" id="{3846EA4F-1E35-49BF-80B8-5530274FA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E63CF-CF9D-4757-B1EF-0A43FB5B1FBF}"/>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109750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F0AF1-8CD6-4D58-8575-C2DFE09DC2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0C001D-6682-49F4-A1E1-64102CC45F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EFF107-D62B-476A-AA5E-4ED5CB9134AF}"/>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a:extLst>
              <a:ext uri="{FF2B5EF4-FFF2-40B4-BE49-F238E27FC236}">
                <a16:creationId xmlns:a16="http://schemas.microsoft.com/office/drawing/2014/main" id="{989394F6-4719-42A8-8E57-4A63EEB18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22E7C-E058-4A7F-B5A1-CF807D010E09}"/>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87682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582DE7-1472-417D-B49B-A08AB35589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928A77-B129-4715-80E3-86DFC38255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4BEC76-7C8C-4638-AA66-0F2FFC49DA4E}"/>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a:extLst>
              <a:ext uri="{FF2B5EF4-FFF2-40B4-BE49-F238E27FC236}">
                <a16:creationId xmlns:a16="http://schemas.microsoft.com/office/drawing/2014/main" id="{5CEFB580-10A7-49F3-900A-26CBC5E4A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C6D54-4C7B-4B4A-AA96-709DF7A370D7}"/>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354402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543837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1638688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4290401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7162F-D2D4-4D71-AD43-C61888336296}"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3547412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7162F-D2D4-4D71-AD43-C61888336296}"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4180335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7162F-D2D4-4D71-AD43-C61888336296}"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1815621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7162F-D2D4-4D71-AD43-C61888336296}"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4085351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57162F-D2D4-4D71-AD43-C61888336296}"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169168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71F7-75CB-4266-9EC0-ED4EF78495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3727C0-D721-4E60-A90B-7F45E51E59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E1072-908F-479A-9338-8F1D9BE27B0D}"/>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a:extLst>
              <a:ext uri="{FF2B5EF4-FFF2-40B4-BE49-F238E27FC236}">
                <a16:creationId xmlns:a16="http://schemas.microsoft.com/office/drawing/2014/main" id="{1D134379-9EA4-4D02-94A1-88797CCF3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D14F3-8CD5-4135-85B1-C0E60336F6D5}"/>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3886917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57162F-D2D4-4D71-AD43-C61888336296}"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834152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2087175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5801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D160-60F6-4DD5-A4AA-2C217EEB2E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71E4F4-4263-4D0B-B7A5-249583EB8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CBCC2D-E53E-4F9E-9276-4AAFAF0230AF}"/>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5" name="Footer Placeholder 4">
            <a:extLst>
              <a:ext uri="{FF2B5EF4-FFF2-40B4-BE49-F238E27FC236}">
                <a16:creationId xmlns:a16="http://schemas.microsoft.com/office/drawing/2014/main" id="{C070F9F8-7136-4EFA-8570-5E2390B2D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072EB-868A-49A7-B29E-C4FF5D89F4BD}"/>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407815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42DF-E1F5-4986-B63E-47C636E39A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DE3A6B-EBB4-4F01-9A05-04C5E2A9E7F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09D139-62F8-4719-83DB-7D77643B65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AD14F1-DCBE-4B33-AA1D-469EC9BB8F0A}"/>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6" name="Footer Placeholder 5">
            <a:extLst>
              <a:ext uri="{FF2B5EF4-FFF2-40B4-BE49-F238E27FC236}">
                <a16:creationId xmlns:a16="http://schemas.microsoft.com/office/drawing/2014/main" id="{BFC2D0C3-9D62-4A79-81D4-563572BBD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9FC24F-A8B5-4C2C-B270-2550E10B96FC}"/>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165393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323D5-8BDE-4F9A-B8AC-ED6241D63D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E6D498-A8C5-480F-9091-D392E66113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478C26-4F74-4498-8191-F757373D07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3AB945-79CC-488E-A2FE-F395FBC2C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D83A16-F16C-4ADD-8ECD-D3A07F549C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A76D34-08F5-437A-AD0C-99E84F7EC0EF}"/>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8" name="Footer Placeholder 7">
            <a:extLst>
              <a:ext uri="{FF2B5EF4-FFF2-40B4-BE49-F238E27FC236}">
                <a16:creationId xmlns:a16="http://schemas.microsoft.com/office/drawing/2014/main" id="{D28EFFCB-2552-434D-AB45-BD9E0DFE98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95733B-87F3-445D-8045-009E49B838C0}"/>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2260479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F13E-87CC-4E46-8269-051FC4FD77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2967F3-760C-47ED-B256-69481F36A792}"/>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4" name="Footer Placeholder 3">
            <a:extLst>
              <a:ext uri="{FF2B5EF4-FFF2-40B4-BE49-F238E27FC236}">
                <a16:creationId xmlns:a16="http://schemas.microsoft.com/office/drawing/2014/main" id="{762B3812-9B1B-4C92-8178-9B27BC7BC4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21B78B-CF57-4392-90A8-A64D7476CB77}"/>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238621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7047F8-2EAB-4823-89AD-1B3CF8834DAF}"/>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3" name="Footer Placeholder 2">
            <a:extLst>
              <a:ext uri="{FF2B5EF4-FFF2-40B4-BE49-F238E27FC236}">
                <a16:creationId xmlns:a16="http://schemas.microsoft.com/office/drawing/2014/main" id="{0FFCA0C5-6CB4-45DA-8469-511E484951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146A7B-AAF6-42AA-BC9E-87265B5E51BC}"/>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143585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AB0BA-7154-48E0-9C05-579591B56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6DB4BF-BBA9-43C0-B15E-705C459E5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5A275-9DA4-4766-BE00-578E5C873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95A4DA-4A9C-4F7A-AA9F-3EBCEE52D8AC}"/>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6" name="Footer Placeholder 5">
            <a:extLst>
              <a:ext uri="{FF2B5EF4-FFF2-40B4-BE49-F238E27FC236}">
                <a16:creationId xmlns:a16="http://schemas.microsoft.com/office/drawing/2014/main" id="{91AECAEB-2F6E-4FAC-B52D-93BCD0985A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1F4075-377C-47D3-8D79-BA5E110BCA6F}"/>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3015784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7BFFF-8DA3-4D36-983D-88F18639A8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E8F22B-E808-4B67-B753-78F0BE5C4E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B8D15E-0A5D-4616-9022-E0079CEFC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674640-D2B3-4281-99F0-5C838D1CF600}"/>
              </a:ext>
            </a:extLst>
          </p:cNvPr>
          <p:cNvSpPr>
            <a:spLocks noGrp="1"/>
          </p:cNvSpPr>
          <p:nvPr>
            <p:ph type="dt" sz="half" idx="10"/>
          </p:nvPr>
        </p:nvSpPr>
        <p:spPr/>
        <p:txBody>
          <a:bodyPr/>
          <a:lstStyle/>
          <a:p>
            <a:fld id="{8657162F-D2D4-4D71-AD43-C61888336296}" type="datetimeFigureOut">
              <a:rPr lang="en-US" smtClean="0"/>
              <a:t>4/14/2018</a:t>
            </a:fld>
            <a:endParaRPr lang="en-US"/>
          </a:p>
        </p:txBody>
      </p:sp>
      <p:sp>
        <p:nvSpPr>
          <p:cNvPr id="6" name="Footer Placeholder 5">
            <a:extLst>
              <a:ext uri="{FF2B5EF4-FFF2-40B4-BE49-F238E27FC236}">
                <a16:creationId xmlns:a16="http://schemas.microsoft.com/office/drawing/2014/main" id="{9078B759-B704-4B7F-AF69-39A7A7078D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C34E16-846E-48F7-A0A0-119DCCFFB5B2}"/>
              </a:ext>
            </a:extLst>
          </p:cNvPr>
          <p:cNvSpPr>
            <a:spLocks noGrp="1"/>
          </p:cNvSpPr>
          <p:nvPr>
            <p:ph type="sldNum" sz="quarter" idx="12"/>
          </p:nvPr>
        </p:nvSpPr>
        <p:spPr/>
        <p:txBody>
          <a:bodyPr/>
          <a:lstStyle/>
          <a:p>
            <a:fld id="{8B1CF857-9CE2-4850-A433-216BC0A0C0C2}" type="slidenum">
              <a:rPr lang="en-US" smtClean="0"/>
              <a:t>‹#›</a:t>
            </a:fld>
            <a:endParaRPr lang="en-US"/>
          </a:p>
        </p:txBody>
      </p:sp>
    </p:spTree>
    <p:extLst>
      <p:ext uri="{BB962C8B-B14F-4D97-AF65-F5344CB8AC3E}">
        <p14:creationId xmlns:p14="http://schemas.microsoft.com/office/powerpoint/2010/main" val="245875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FA61EA-B8E8-4C6B-AB51-4C331903D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CA737B-D38F-422C-8391-8ECD46923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78DE0-DEA6-477D-B12E-9296BF7D04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7162F-D2D4-4D71-AD43-C61888336296}" type="datetimeFigureOut">
              <a:rPr lang="en-US" smtClean="0"/>
              <a:t>4/14/2018</a:t>
            </a:fld>
            <a:endParaRPr lang="en-US"/>
          </a:p>
        </p:txBody>
      </p:sp>
      <p:sp>
        <p:nvSpPr>
          <p:cNvPr id="5" name="Footer Placeholder 4">
            <a:extLst>
              <a:ext uri="{FF2B5EF4-FFF2-40B4-BE49-F238E27FC236}">
                <a16:creationId xmlns:a16="http://schemas.microsoft.com/office/drawing/2014/main" id="{4CB3ABD5-0DD7-44AC-8944-D3B292E73E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890F87-F3D9-4942-B57E-4219D9FC64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CF857-9CE2-4850-A433-216BC0A0C0C2}" type="slidenum">
              <a:rPr lang="en-US" smtClean="0"/>
              <a:t>‹#›</a:t>
            </a:fld>
            <a:endParaRPr lang="en-US"/>
          </a:p>
        </p:txBody>
      </p:sp>
    </p:spTree>
    <p:extLst>
      <p:ext uri="{BB962C8B-B14F-4D97-AF65-F5344CB8AC3E}">
        <p14:creationId xmlns:p14="http://schemas.microsoft.com/office/powerpoint/2010/main" val="295099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7162F-D2D4-4D71-AD43-C61888336296}" type="datetimeFigureOut">
              <a:rPr lang="en-US" smtClean="0"/>
              <a:t>4/14/2018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CF857-9CE2-4850-A433-216BC0A0C0C2}" type="slidenum">
              <a:rPr lang="en-US" smtClean="0"/>
              <a:t>‹#›</a:t>
            </a:fld>
            <a:endParaRPr lang="en-US"/>
          </a:p>
        </p:txBody>
      </p:sp>
    </p:spTree>
    <p:extLst>
      <p:ext uri="{BB962C8B-B14F-4D97-AF65-F5344CB8AC3E}">
        <p14:creationId xmlns:p14="http://schemas.microsoft.com/office/powerpoint/2010/main" val="40394775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48C9E-23B6-47C5-BA95-48CAE424DF1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3FB87D4-7300-4D0B-9544-D64B0202985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7542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Personal relationships bring others to Jesus</a:t>
            </a:r>
          </a:p>
          <a:p>
            <a:pPr marL="0" indent="0" algn="ctr">
              <a:buNone/>
            </a:pPr>
            <a:endParaRPr lang="en-US" sz="3200" dirty="0"/>
          </a:p>
          <a:p>
            <a:pPr marL="0" indent="0" algn="ctr">
              <a:buNone/>
            </a:pPr>
            <a:r>
              <a:rPr lang="en-US" sz="3200" dirty="0"/>
              <a:t>“People do not care what we know until they know </a:t>
            </a:r>
          </a:p>
          <a:p>
            <a:pPr marL="0" indent="0" algn="ctr">
              <a:buNone/>
            </a:pPr>
            <a:r>
              <a:rPr lang="en-US" sz="3200" dirty="0"/>
              <a:t>that we care.” – Ken Leach</a:t>
            </a:r>
          </a:p>
        </p:txBody>
      </p:sp>
    </p:spTree>
    <p:extLst>
      <p:ext uri="{BB962C8B-B14F-4D97-AF65-F5344CB8AC3E}">
        <p14:creationId xmlns:p14="http://schemas.microsoft.com/office/powerpoint/2010/main" val="822413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Personal relationships bring others to Jesus</a:t>
            </a:r>
          </a:p>
          <a:p>
            <a:pPr marL="0" indent="0" algn="ctr">
              <a:buNone/>
            </a:pPr>
            <a:endParaRPr lang="en-US" sz="3200" dirty="0"/>
          </a:p>
          <a:p>
            <a:pPr marL="0" indent="0" algn="ctr">
              <a:buNone/>
            </a:pPr>
            <a:r>
              <a:rPr lang="en-US" sz="3200" dirty="0"/>
              <a:t>Do we need a “special” program of evangelism?</a:t>
            </a:r>
          </a:p>
          <a:p>
            <a:pPr marL="0" indent="0" algn="ctr">
              <a:buNone/>
            </a:pPr>
            <a:r>
              <a:rPr lang="en-US" sz="3200" dirty="0"/>
              <a:t>Do we need an evangelistic leader to promote evangelism?</a:t>
            </a:r>
          </a:p>
          <a:p>
            <a:pPr marL="0" indent="0" algn="ctr">
              <a:buNone/>
            </a:pPr>
            <a:r>
              <a:rPr lang="en-US" sz="3200" dirty="0"/>
              <a:t>Do we need someone to tell us how to bring </a:t>
            </a:r>
          </a:p>
          <a:p>
            <a:pPr marL="0" indent="0" algn="ctr">
              <a:buNone/>
            </a:pPr>
            <a:r>
              <a:rPr lang="en-US" sz="3200" dirty="0"/>
              <a:t>others to the Lord?</a:t>
            </a:r>
          </a:p>
        </p:txBody>
      </p:sp>
    </p:spTree>
    <p:extLst>
      <p:ext uri="{BB962C8B-B14F-4D97-AF65-F5344CB8AC3E}">
        <p14:creationId xmlns:p14="http://schemas.microsoft.com/office/powerpoint/2010/main" val="335415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What do people see in you as a servant of the Lord?</a:t>
            </a:r>
          </a:p>
          <a:p>
            <a:pPr marL="0" indent="0" algn="ctr">
              <a:buNone/>
            </a:pPr>
            <a:r>
              <a:rPr lang="en-US" sz="3200" dirty="0">
                <a:solidFill>
                  <a:srgbClr val="FF0000"/>
                </a:solidFill>
              </a:rPr>
              <a:t>Matthew 5:14-16</a:t>
            </a:r>
          </a:p>
          <a:p>
            <a:pPr marL="0" indent="0" algn="ctr">
              <a:buNone/>
            </a:pPr>
            <a:r>
              <a:rPr lang="en-US" sz="3200" dirty="0"/>
              <a:t>"You are the light of the world. A city set on a hill cannot be hidden; nor does anyone light a lamp and put it under a basket, but on the lampstand, and it gives light to all who are in the house.  Let your light shine before men in such a way that they may see your good works, and glorify your Father who is in heaven.  </a:t>
            </a:r>
          </a:p>
          <a:p>
            <a:pPr marL="0" indent="0" algn="ctr">
              <a:buNone/>
            </a:pPr>
            <a:endParaRPr lang="en-US" sz="3200" dirty="0"/>
          </a:p>
        </p:txBody>
      </p:sp>
    </p:spTree>
    <p:extLst>
      <p:ext uri="{BB962C8B-B14F-4D97-AF65-F5344CB8AC3E}">
        <p14:creationId xmlns:p14="http://schemas.microsoft.com/office/powerpoint/2010/main" val="3341705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What do people see in you as a servant of the Lord?</a:t>
            </a:r>
          </a:p>
          <a:p>
            <a:pPr marL="0" indent="0" algn="ctr">
              <a:buNone/>
            </a:pPr>
            <a:r>
              <a:rPr lang="en-US" sz="3200" dirty="0">
                <a:solidFill>
                  <a:srgbClr val="FF0000"/>
                </a:solidFill>
              </a:rPr>
              <a:t>Philippians 2:14-16</a:t>
            </a:r>
          </a:p>
          <a:p>
            <a:pPr marL="0" indent="0" algn="ctr">
              <a:buNone/>
            </a:pPr>
            <a:r>
              <a:rPr lang="en-US" sz="3200" dirty="0"/>
              <a:t>Do all things without grumbling or disputing; so that you will prove yourselves to be blameless and innocent, children of God above reproach in the midst of a crooked and perverse generation, among whom you appear as lights in the world,  holding fast the word of life, so that in the day of Christ I will have reason to glory because I did not run in vain nor toil in vain.</a:t>
            </a:r>
          </a:p>
          <a:p>
            <a:pPr marL="0" indent="0" algn="ctr">
              <a:buNone/>
            </a:pPr>
            <a:endParaRPr lang="en-US" sz="3200" dirty="0"/>
          </a:p>
        </p:txBody>
      </p:sp>
    </p:spTree>
    <p:extLst>
      <p:ext uri="{BB962C8B-B14F-4D97-AF65-F5344CB8AC3E}">
        <p14:creationId xmlns:p14="http://schemas.microsoft.com/office/powerpoint/2010/main" val="2962280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The opportunities of our gospel meetings</a:t>
            </a:r>
          </a:p>
          <a:p>
            <a:pPr marL="0" indent="0" algn="ctr">
              <a:buNone/>
            </a:pPr>
            <a:r>
              <a:rPr lang="en-US" sz="3200" dirty="0">
                <a:solidFill>
                  <a:srgbClr val="FF0000"/>
                </a:solidFill>
              </a:rPr>
              <a:t>Romans 10:1</a:t>
            </a:r>
          </a:p>
          <a:p>
            <a:pPr marL="0" indent="0" algn="ctr">
              <a:buNone/>
            </a:pPr>
            <a:r>
              <a:rPr lang="en-US" sz="3200" dirty="0"/>
              <a:t>Brethren, my heart's desire and my prayer to God</a:t>
            </a:r>
          </a:p>
          <a:p>
            <a:pPr marL="0" indent="0" algn="ctr">
              <a:buNone/>
            </a:pPr>
            <a:r>
              <a:rPr lang="en-US" sz="3200" dirty="0"/>
              <a:t> for them is for their salvation. </a:t>
            </a:r>
          </a:p>
          <a:p>
            <a:pPr marL="0" indent="0" algn="ctr">
              <a:buNone/>
            </a:pPr>
            <a:endParaRPr lang="en-US" sz="3200" dirty="0"/>
          </a:p>
        </p:txBody>
      </p:sp>
    </p:spTree>
    <p:extLst>
      <p:ext uri="{BB962C8B-B14F-4D97-AF65-F5344CB8AC3E}">
        <p14:creationId xmlns:p14="http://schemas.microsoft.com/office/powerpoint/2010/main" val="56908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The opportunities of our gospel meetings</a:t>
            </a:r>
          </a:p>
          <a:p>
            <a:pPr marL="0" indent="0" algn="ctr">
              <a:buNone/>
            </a:pPr>
            <a:r>
              <a:rPr lang="en-US" sz="3200" dirty="0">
                <a:solidFill>
                  <a:srgbClr val="FF0000"/>
                </a:solidFill>
              </a:rPr>
              <a:t>Hebrews 10:23-24</a:t>
            </a:r>
          </a:p>
          <a:p>
            <a:pPr marL="0" indent="0" algn="ctr">
              <a:buNone/>
            </a:pPr>
            <a:r>
              <a:rPr lang="en-US" sz="3200" dirty="0"/>
              <a:t>Let us hold fast the confession of our hope without wavering, for He who promised is faithful; and let us consider how to stimulate one another to love and good deeds,</a:t>
            </a:r>
          </a:p>
          <a:p>
            <a:pPr marL="0" indent="0" algn="ctr">
              <a:buNone/>
            </a:pPr>
            <a:endParaRPr lang="en-US" sz="3200" dirty="0"/>
          </a:p>
        </p:txBody>
      </p:sp>
    </p:spTree>
    <p:extLst>
      <p:ext uri="{BB962C8B-B14F-4D97-AF65-F5344CB8AC3E}">
        <p14:creationId xmlns:p14="http://schemas.microsoft.com/office/powerpoint/2010/main" val="2523136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The opportunities of our gospel meetings</a:t>
            </a:r>
          </a:p>
          <a:p>
            <a:pPr marL="0" indent="0" algn="ctr">
              <a:buNone/>
            </a:pPr>
            <a:r>
              <a:rPr lang="en-US" sz="3200" dirty="0">
                <a:solidFill>
                  <a:srgbClr val="FF0000"/>
                </a:solidFill>
              </a:rPr>
              <a:t>Matthew 9:36-38</a:t>
            </a:r>
          </a:p>
          <a:p>
            <a:pPr marL="0" indent="0" algn="ctr">
              <a:buNone/>
            </a:pPr>
            <a:r>
              <a:rPr lang="en-US" sz="3200" dirty="0"/>
              <a:t> Seeing the people, He felt compassion for them, because they were distressed and dispirited like sheep without a shepherd.  Then He said to His disciples, "The harvest is plentiful, but the workers are few.  Therefore beseech the Lord of the harvest to send out workers into His harvest."</a:t>
            </a:r>
          </a:p>
          <a:p>
            <a:pPr marL="0" indent="0" algn="ctr">
              <a:buNone/>
            </a:pPr>
            <a:endParaRPr lang="en-US" sz="3200" dirty="0"/>
          </a:p>
        </p:txBody>
      </p:sp>
    </p:spTree>
    <p:extLst>
      <p:ext uri="{BB962C8B-B14F-4D97-AF65-F5344CB8AC3E}">
        <p14:creationId xmlns:p14="http://schemas.microsoft.com/office/powerpoint/2010/main" val="539801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endParaRPr lang="en-US" sz="3200" dirty="0"/>
          </a:p>
          <a:p>
            <a:pPr marL="0" indent="0" algn="ctr">
              <a:buNone/>
            </a:pPr>
            <a:r>
              <a:rPr lang="en-US" sz="3200" dirty="0"/>
              <a:t>Will you take advantage of our series of gospel</a:t>
            </a:r>
          </a:p>
          <a:p>
            <a:pPr marL="0" indent="0" algn="ctr">
              <a:buNone/>
            </a:pPr>
            <a:r>
              <a:rPr lang="en-US" sz="3200" dirty="0"/>
              <a:t>lessons to invite others and grow yourself?</a:t>
            </a:r>
          </a:p>
        </p:txBody>
      </p:sp>
    </p:spTree>
    <p:extLst>
      <p:ext uri="{BB962C8B-B14F-4D97-AF65-F5344CB8AC3E}">
        <p14:creationId xmlns:p14="http://schemas.microsoft.com/office/powerpoint/2010/main" val="1744390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48B9B-725A-45D2-9D90-7D3AAE7B41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84F9BE-D759-447C-A07F-775ABA3817C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9846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endParaRPr lang="en-US" sz="3200" dirty="0"/>
          </a:p>
          <a:p>
            <a:pPr marL="0" indent="0" algn="ctr">
              <a:buNone/>
            </a:pPr>
            <a:r>
              <a:rPr lang="en-US" sz="3200" dirty="0">
                <a:solidFill>
                  <a:srgbClr val="FF0000"/>
                </a:solidFill>
              </a:rPr>
              <a:t>Matthew 20:25-28</a:t>
            </a:r>
          </a:p>
          <a:p>
            <a:pPr marL="0" indent="0" algn="ctr">
              <a:buNone/>
            </a:pPr>
            <a:r>
              <a:rPr lang="en-US" sz="3200" dirty="0"/>
              <a:t>But Jesus called them to Himself and said, "You know that the rulers of the Gentiles lord it over them, and their great men exercise authority over them.  It is not this way among you, but whoever wishes to become great among you shall be your servant, and whoever wishes to be first among you shall be your slave; just as the Son of Man did not come to be served, but to serve, and to give His life a ransom for many."  </a:t>
            </a:r>
          </a:p>
          <a:p>
            <a:pPr marL="0" indent="0" algn="ctr">
              <a:buNone/>
            </a:pPr>
            <a:endParaRPr lang="en-US" sz="3200" dirty="0"/>
          </a:p>
        </p:txBody>
      </p:sp>
    </p:spTree>
    <p:extLst>
      <p:ext uri="{BB962C8B-B14F-4D97-AF65-F5344CB8AC3E}">
        <p14:creationId xmlns:p14="http://schemas.microsoft.com/office/powerpoint/2010/main" val="308434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endParaRPr lang="en-US" sz="3200" dirty="0"/>
          </a:p>
          <a:p>
            <a:pPr marL="0" indent="0" algn="ctr">
              <a:buNone/>
            </a:pPr>
            <a:r>
              <a:rPr lang="en-US" sz="3200" dirty="0">
                <a:solidFill>
                  <a:srgbClr val="FF0000"/>
                </a:solidFill>
              </a:rPr>
              <a:t>Luke 19:9-10</a:t>
            </a:r>
          </a:p>
          <a:p>
            <a:pPr marL="0" indent="0" algn="ctr">
              <a:buNone/>
            </a:pPr>
            <a:r>
              <a:rPr lang="en-US" sz="3200" dirty="0"/>
              <a:t>And Jesus said to him, "Today salvation has come to this house, because he, too, is a son of Abraham.  For the Son of Man has come to seek and to save that which was lost."  </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958407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endParaRPr lang="en-US" sz="3200" dirty="0"/>
          </a:p>
          <a:p>
            <a:pPr marL="0" indent="0" algn="ctr">
              <a:buNone/>
            </a:pPr>
            <a:r>
              <a:rPr lang="en-US" sz="3200" dirty="0">
                <a:solidFill>
                  <a:srgbClr val="FF0000"/>
                </a:solidFill>
              </a:rPr>
              <a:t>Matthew 28:18-20</a:t>
            </a:r>
          </a:p>
          <a:p>
            <a:pPr marL="0" indent="0" algn="ctr">
              <a:buNone/>
            </a:pPr>
            <a:r>
              <a:rPr lang="en-US" sz="3200" dirty="0"/>
              <a:t>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02378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Personal relationships bring others to Jesus</a:t>
            </a:r>
          </a:p>
          <a:p>
            <a:pPr marL="0" indent="0" algn="ctr">
              <a:buNone/>
            </a:pPr>
            <a:r>
              <a:rPr lang="en-US" sz="3200" dirty="0">
                <a:solidFill>
                  <a:srgbClr val="FF0000"/>
                </a:solidFill>
              </a:rPr>
              <a:t>John 1:35-39</a:t>
            </a:r>
          </a:p>
          <a:p>
            <a:pPr marL="0" indent="0" algn="ctr">
              <a:buNone/>
            </a:pPr>
            <a:r>
              <a:rPr lang="en-US" sz="3200" dirty="0"/>
              <a:t>Again the next day John was standing with two of his disciples, and he looked at Jesus as He walked, and said, "Behold, the Lamb of God!"  The two disciples heard him speak, and they followed Jesus.  And Jesus turned and saw them following, and said to them, "What do you seek?" They said to Him, "Rabbi (which translated means Teacher), where are You staying?" He said to them, "Come, and you will see." So they came and saw where He was staying; and they stayed with Him that day, for it was about the tenth hour.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4060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Personal relationships bring others to Jesus</a:t>
            </a:r>
          </a:p>
          <a:p>
            <a:pPr marL="0" indent="0" algn="ctr">
              <a:buNone/>
            </a:pPr>
            <a:r>
              <a:rPr lang="en-US" sz="3200" dirty="0">
                <a:solidFill>
                  <a:srgbClr val="FF0000"/>
                </a:solidFill>
              </a:rPr>
              <a:t>John 1:40-42</a:t>
            </a:r>
          </a:p>
          <a:p>
            <a:pPr marL="0" indent="0" algn="ctr">
              <a:buNone/>
            </a:pPr>
            <a:r>
              <a:rPr lang="en-US" sz="3200" dirty="0"/>
              <a:t>One of the two who heard John speak and followed Him, was Andrew, Simon Peter's brother.  He found first his own brother Simon and said to him, "We have found the Messiah" (which translated means Christ).  He brought him to Jesus. Jesus looked at him and said, "You are Simon the son of John; you shall be called Cephas" (which is translated Peter). </a:t>
            </a:r>
          </a:p>
          <a:p>
            <a:pPr marL="0" indent="0" algn="ctr">
              <a:buNone/>
            </a:pPr>
            <a:endParaRPr lang="en-US" sz="3200" dirty="0"/>
          </a:p>
        </p:txBody>
      </p:sp>
    </p:spTree>
    <p:extLst>
      <p:ext uri="{BB962C8B-B14F-4D97-AF65-F5344CB8AC3E}">
        <p14:creationId xmlns:p14="http://schemas.microsoft.com/office/powerpoint/2010/main" val="347841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Personal relationships bring others to Jesus</a:t>
            </a:r>
          </a:p>
          <a:p>
            <a:pPr marL="0" indent="0" algn="ctr">
              <a:buNone/>
            </a:pPr>
            <a:r>
              <a:rPr lang="en-US" sz="3200" dirty="0">
                <a:solidFill>
                  <a:srgbClr val="FF0000"/>
                </a:solidFill>
              </a:rPr>
              <a:t>John 1:43-44</a:t>
            </a:r>
          </a:p>
          <a:p>
            <a:pPr marL="0" indent="0" algn="ctr">
              <a:buNone/>
            </a:pPr>
            <a:r>
              <a:rPr lang="en-US" sz="3200" dirty="0"/>
              <a:t>The next day He purposed to go into Galilee, and He found Philip. And Jesus said to him, "Follow Me." Now Philip was from Bethsaida, of the city of Andrew and Peter.</a:t>
            </a:r>
          </a:p>
          <a:p>
            <a:pPr marL="0" indent="0" algn="ctr">
              <a:buNone/>
            </a:pPr>
            <a:endParaRPr lang="en-US" sz="3200" dirty="0"/>
          </a:p>
        </p:txBody>
      </p:sp>
    </p:spTree>
    <p:extLst>
      <p:ext uri="{BB962C8B-B14F-4D97-AF65-F5344CB8AC3E}">
        <p14:creationId xmlns:p14="http://schemas.microsoft.com/office/powerpoint/2010/main" val="158034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a:bodyPr>
          <a:lstStyle/>
          <a:p>
            <a:pPr marL="0" indent="0" algn="ctr">
              <a:buNone/>
            </a:pPr>
            <a:r>
              <a:rPr lang="en-US" sz="3200" dirty="0"/>
              <a:t>Personal relationships bring others to Jesus</a:t>
            </a:r>
          </a:p>
          <a:p>
            <a:pPr marL="0" indent="0" algn="ctr">
              <a:buNone/>
            </a:pPr>
            <a:r>
              <a:rPr lang="en-US" sz="3200" dirty="0">
                <a:solidFill>
                  <a:srgbClr val="FF0000"/>
                </a:solidFill>
              </a:rPr>
              <a:t>John 1:45-49</a:t>
            </a:r>
          </a:p>
          <a:p>
            <a:pPr marL="0" indent="0" algn="ctr">
              <a:buNone/>
            </a:pPr>
            <a:r>
              <a:rPr lang="en-US" sz="3200" dirty="0"/>
              <a:t> Philip found Nathanael and said to him, "We have found Him of whom Moses in the Law and also  the Prophets wrote — Jesus of Nazareth, the son of Joseph."  Nathanael said to him, "Can any good thing come out of Nazareth?" Philip said to him, "Come and see."  Jesus saw Nathanael coming to Him, and said of him, "Behold, an Israelite indeed, in whom there is no deceit!"  Nathanael said to Him, "How do You know me?" Jesus answered and said to him, "Before Philip called you, when you were under the fig tree, I saw you."  </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541379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FE-C05F-45B0-A9D4-F072F827DCE5}"/>
              </a:ext>
            </a:extLst>
          </p:cNvPr>
          <p:cNvSpPr>
            <a:spLocks noGrp="1"/>
          </p:cNvSpPr>
          <p:nvPr>
            <p:ph type="title"/>
          </p:nvPr>
        </p:nvSpPr>
        <p:spPr>
          <a:xfrm>
            <a:off x="838200" y="365126"/>
            <a:ext cx="10515600" cy="909760"/>
          </a:xfrm>
        </p:spPr>
        <p:txBody>
          <a:bodyPr>
            <a:normAutofit/>
          </a:bodyPr>
          <a:lstStyle/>
          <a:p>
            <a:pPr algn="ctr"/>
            <a:r>
              <a:rPr lang="en-US" sz="4000" dirty="0"/>
              <a:t>A servant of the Lord is seeking others to be saved.</a:t>
            </a:r>
          </a:p>
        </p:txBody>
      </p:sp>
      <p:sp>
        <p:nvSpPr>
          <p:cNvPr id="3" name="Content Placeholder 2">
            <a:extLst>
              <a:ext uri="{FF2B5EF4-FFF2-40B4-BE49-F238E27FC236}">
                <a16:creationId xmlns:a16="http://schemas.microsoft.com/office/drawing/2014/main" id="{AE6A0DAC-DF8F-44B5-98A2-1D37138F0A1A}"/>
              </a:ext>
            </a:extLst>
          </p:cNvPr>
          <p:cNvSpPr>
            <a:spLocks noGrp="1"/>
          </p:cNvSpPr>
          <p:nvPr>
            <p:ph idx="1"/>
          </p:nvPr>
        </p:nvSpPr>
        <p:spPr>
          <a:xfrm>
            <a:off x="838200" y="1565030"/>
            <a:ext cx="10515600" cy="5292969"/>
          </a:xfrm>
        </p:spPr>
        <p:txBody>
          <a:bodyPr>
            <a:normAutofit lnSpcReduction="10000"/>
          </a:bodyPr>
          <a:lstStyle/>
          <a:p>
            <a:pPr marL="0" indent="0" algn="ctr">
              <a:buNone/>
            </a:pPr>
            <a:r>
              <a:rPr lang="en-US" sz="3200" dirty="0"/>
              <a:t>Personal relationships bring others to Jesus</a:t>
            </a:r>
          </a:p>
          <a:p>
            <a:pPr marL="0" indent="0" algn="ctr">
              <a:buNone/>
            </a:pPr>
            <a:r>
              <a:rPr lang="en-US" sz="3200" dirty="0">
                <a:solidFill>
                  <a:srgbClr val="FF0000"/>
                </a:solidFill>
              </a:rPr>
              <a:t>Acts 10:30-33</a:t>
            </a:r>
          </a:p>
          <a:p>
            <a:pPr marL="0" indent="0" algn="ctr">
              <a:buNone/>
            </a:pPr>
            <a:r>
              <a:rPr lang="en-US" sz="3200" dirty="0"/>
              <a:t>Cornelius said, "Four days ago to this hour, I was praying in my house during the ninth hour; and behold, a man stood before me in shining garments, and he said, 'Cornelius, your prayer has been heard and your alms have been remembered before God. Therefore send to Joppa and invite Simon, who is also called Peter, to come to you; he is staying at the house of Simon the tanner by the sea.' So I sent for you immediately, and you have been kind enough to come. Now then, we are all here present before God to hear all that you have been commanded by the Lord." </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949664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561</TotalTime>
  <Words>1348</Words>
  <Application>Microsoft Office PowerPoint</Application>
  <PresentationFormat>Widescreen</PresentationFormat>
  <Paragraphs>83</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Office Theme</vt:lpstr>
      <vt:lpstr>1_Office Theme</vt:lpstr>
      <vt:lpstr>PowerPoint Presentation</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A servant of the Lord is seeking others to be saved.</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8</cp:revision>
  <dcterms:created xsi:type="dcterms:W3CDTF">2018-04-14T16:30:28Z</dcterms:created>
  <dcterms:modified xsi:type="dcterms:W3CDTF">2018-04-15T01:52:05Z</dcterms:modified>
</cp:coreProperties>
</file>