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9" r:id="rId4"/>
    <p:sldId id="260" r:id="rId5"/>
    <p:sldId id="261" r:id="rId6"/>
    <p:sldId id="265" r:id="rId7"/>
    <p:sldId id="262" r:id="rId8"/>
    <p:sldId id="266" r:id="rId9"/>
    <p:sldId id="267" r:id="rId10"/>
    <p:sldId id="264" r:id="rId11"/>
    <p:sldId id="270" r:id="rId12"/>
    <p:sldId id="263"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sorterViewPr>
    <p:cViewPr>
      <p:scale>
        <a:sx n="100" d="100"/>
        <a:sy n="100" d="100"/>
      </p:scale>
      <p:origin x="0" y="-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C77A-A04F-45DF-9469-7C41F54CD8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CC655-D43A-4D40-BF9C-70ED9170B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B310FD-2765-40D8-B30C-B638C5506AFA}"/>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a:extLst>
              <a:ext uri="{FF2B5EF4-FFF2-40B4-BE49-F238E27FC236}">
                <a16:creationId xmlns:a16="http://schemas.microsoft.com/office/drawing/2014/main" id="{79D442BA-5909-48D5-8FBA-3DF4F2761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BAA26-F56E-4233-9035-9B7374D44F63}"/>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92209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EC3A-110D-429D-91E5-54AE7310AE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C67E8-014C-4CFE-896A-37C29251DC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FA4D3-CFE5-4F58-B3C9-FFB20AFCB52F}"/>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a:extLst>
              <a:ext uri="{FF2B5EF4-FFF2-40B4-BE49-F238E27FC236}">
                <a16:creationId xmlns:a16="http://schemas.microsoft.com/office/drawing/2014/main" id="{026EED19-BDB3-42A5-A691-FF0220900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1667D-40E8-41EB-A1BA-ECBBCC9E2F53}"/>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412974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9EEEC-DD25-4E69-91EE-0326FB6E6B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BB9CB5-58BE-4033-B377-43EFCBD8BB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75E70-F7E2-4D68-87ED-394FC9D726E8}"/>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a:extLst>
              <a:ext uri="{FF2B5EF4-FFF2-40B4-BE49-F238E27FC236}">
                <a16:creationId xmlns:a16="http://schemas.microsoft.com/office/drawing/2014/main" id="{0E561D70-E1F7-45A1-BC43-3410DCFE7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1F91D-9144-40C5-ABE1-DE8D4431B7D5}"/>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27015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114870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462323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424740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2E111-56EC-42CE-9830-B94A24BE676E}"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583110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52E111-56EC-42CE-9830-B94A24BE676E}"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12596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52E111-56EC-42CE-9830-B94A24BE676E}"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37335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2E111-56EC-42CE-9830-B94A24BE676E}"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594898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52E111-56EC-42CE-9830-B94A24BE676E}"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408394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2C56-84E1-423E-93E1-F277F3E06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327A8-10AE-408A-8D72-1F183C4DA7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25E40-9E65-4F3C-8110-88453DE65389}"/>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a:extLst>
              <a:ext uri="{FF2B5EF4-FFF2-40B4-BE49-F238E27FC236}">
                <a16:creationId xmlns:a16="http://schemas.microsoft.com/office/drawing/2014/main" id="{6AE12EC2-C331-49C0-A13D-C4B23581E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EA1F9-DBD9-4EB0-84DE-8D3B7993544F}"/>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3675720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52E111-56EC-42CE-9830-B94A24BE676E}"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697316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1994367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92466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F9A7-EE23-41EB-89FC-3433CDD7F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76CE9-F1C6-4BE8-8707-022470AB7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96111B-416E-4A4A-8174-3DC3954E3C91}"/>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5" name="Footer Placeholder 4">
            <a:extLst>
              <a:ext uri="{FF2B5EF4-FFF2-40B4-BE49-F238E27FC236}">
                <a16:creationId xmlns:a16="http://schemas.microsoft.com/office/drawing/2014/main" id="{8D2A6C69-377B-4451-BE79-A35B73724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00714-C5F0-4FE8-9DE7-FAC026B47B38}"/>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386220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8AF1-A759-4384-A2C4-F21D385E2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67068-4BF8-4DC7-B5FF-E62BCD9C5F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B1AF25-7AD1-451B-B835-EFF240386E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F8DB05-870D-4A8A-8262-FE619CC0FE66}"/>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6" name="Footer Placeholder 5">
            <a:extLst>
              <a:ext uri="{FF2B5EF4-FFF2-40B4-BE49-F238E27FC236}">
                <a16:creationId xmlns:a16="http://schemas.microsoft.com/office/drawing/2014/main" id="{EC3F2A00-8602-4D8E-A8AA-6245F255E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3745A-9505-4AFC-8B9B-CD5D0CAB0A29}"/>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25452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AC5-CACE-4BA8-A883-2A074EE1CD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739E2-C90E-4DD8-BA8C-DDC94A6E7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354282-5354-45A7-95BE-967BCCCBA3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4B7761-0A45-4DF9-924F-9BEA01291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92A71E-5A46-4D93-8024-C830A1F801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6507C1-33CF-4E0E-BB26-DBED2779A52D}"/>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8" name="Footer Placeholder 7">
            <a:extLst>
              <a:ext uri="{FF2B5EF4-FFF2-40B4-BE49-F238E27FC236}">
                <a16:creationId xmlns:a16="http://schemas.microsoft.com/office/drawing/2014/main" id="{0CC7C00D-3327-47AE-AD67-1E5EA5DB0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47D898-1BDF-451E-8578-9C3A479E3CE5}"/>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33772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493A-3C4D-4F54-BE75-9B291267A7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88A2A-A45C-4F7C-A148-B5C51FE6F174}"/>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4" name="Footer Placeholder 3">
            <a:extLst>
              <a:ext uri="{FF2B5EF4-FFF2-40B4-BE49-F238E27FC236}">
                <a16:creationId xmlns:a16="http://schemas.microsoft.com/office/drawing/2014/main" id="{8B2ED803-8279-4860-BF76-4EB84328B4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2D3BE8-BC92-4962-A0D1-5A327E29C917}"/>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9781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BD0D7-581A-422B-9679-924DB4D09813}"/>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3" name="Footer Placeholder 2">
            <a:extLst>
              <a:ext uri="{FF2B5EF4-FFF2-40B4-BE49-F238E27FC236}">
                <a16:creationId xmlns:a16="http://schemas.microsoft.com/office/drawing/2014/main" id="{4FAB9B3D-2638-4F62-9BBD-53F3073AF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1F33E4-AD5F-43DB-8533-85C3930CF938}"/>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89309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F5FA-4979-489A-B1A4-5BC5AFA9D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4E29F-C436-4B38-AAB9-9F6D07343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66E1A-D5D0-4A65-ACE9-B86907B8C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EDAFE2-38AD-4452-B358-94AB6CE99706}"/>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6" name="Footer Placeholder 5">
            <a:extLst>
              <a:ext uri="{FF2B5EF4-FFF2-40B4-BE49-F238E27FC236}">
                <a16:creationId xmlns:a16="http://schemas.microsoft.com/office/drawing/2014/main" id="{1BAF4645-9668-4090-87D3-FB22EA26E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58D84-A189-4543-87F6-42C68972396C}"/>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20851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94A4-D38A-440D-8E8F-8EF405823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4529B-A2E6-4365-8780-83C0180E1E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17F240-6440-4D6D-8C5E-2A6F3BC2E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18F86-A96C-4E53-B41B-FC61F35977DD}"/>
              </a:ext>
            </a:extLst>
          </p:cNvPr>
          <p:cNvSpPr>
            <a:spLocks noGrp="1"/>
          </p:cNvSpPr>
          <p:nvPr>
            <p:ph type="dt" sz="half" idx="10"/>
          </p:nvPr>
        </p:nvSpPr>
        <p:spPr/>
        <p:txBody>
          <a:bodyPr/>
          <a:lstStyle/>
          <a:p>
            <a:fld id="{1E52E111-56EC-42CE-9830-B94A24BE676E}" type="datetimeFigureOut">
              <a:rPr lang="en-US" smtClean="0"/>
              <a:t>4/14/2018</a:t>
            </a:fld>
            <a:endParaRPr lang="en-US"/>
          </a:p>
        </p:txBody>
      </p:sp>
      <p:sp>
        <p:nvSpPr>
          <p:cNvPr id="6" name="Footer Placeholder 5">
            <a:extLst>
              <a:ext uri="{FF2B5EF4-FFF2-40B4-BE49-F238E27FC236}">
                <a16:creationId xmlns:a16="http://schemas.microsoft.com/office/drawing/2014/main" id="{03239D1E-B1E3-40F1-89D5-ADBF910C5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A338B-2F2A-4CCE-943B-EE750C08C6E5}"/>
              </a:ext>
            </a:extLst>
          </p:cNvPr>
          <p:cNvSpPr>
            <a:spLocks noGrp="1"/>
          </p:cNvSpPr>
          <p:nvPr>
            <p:ph type="sldNum" sz="quarter" idx="12"/>
          </p:nvPr>
        </p:nvSpPr>
        <p:spPr/>
        <p:txBody>
          <a:bodyPr/>
          <a:lstStyle/>
          <a:p>
            <a:fld id="{83C3E460-0B09-4713-AAD9-3AB8018D0A9A}" type="slidenum">
              <a:rPr lang="en-US" smtClean="0"/>
              <a:t>‹#›</a:t>
            </a:fld>
            <a:endParaRPr lang="en-US"/>
          </a:p>
        </p:txBody>
      </p:sp>
    </p:spTree>
    <p:extLst>
      <p:ext uri="{BB962C8B-B14F-4D97-AF65-F5344CB8AC3E}">
        <p14:creationId xmlns:p14="http://schemas.microsoft.com/office/powerpoint/2010/main" val="202833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CB276-32DB-4A1B-86E0-2B7803FB5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134E97-6ADE-496B-BE02-ACAE2AD74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84960-C037-44EF-A829-43B5F81CF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2E111-56EC-42CE-9830-B94A24BE676E}" type="datetimeFigureOut">
              <a:rPr lang="en-US" smtClean="0"/>
              <a:t>4/14/2018</a:t>
            </a:fld>
            <a:endParaRPr lang="en-US"/>
          </a:p>
        </p:txBody>
      </p:sp>
      <p:sp>
        <p:nvSpPr>
          <p:cNvPr id="5" name="Footer Placeholder 4">
            <a:extLst>
              <a:ext uri="{FF2B5EF4-FFF2-40B4-BE49-F238E27FC236}">
                <a16:creationId xmlns:a16="http://schemas.microsoft.com/office/drawing/2014/main" id="{1598120D-1004-41BF-A2B9-C151B542E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47D5CC-B34A-4736-BA37-378A6B2FF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3E460-0B09-4713-AAD9-3AB8018D0A9A}" type="slidenum">
              <a:rPr lang="en-US" smtClean="0"/>
              <a:t>‹#›</a:t>
            </a:fld>
            <a:endParaRPr lang="en-US"/>
          </a:p>
        </p:txBody>
      </p:sp>
    </p:spTree>
    <p:extLst>
      <p:ext uri="{BB962C8B-B14F-4D97-AF65-F5344CB8AC3E}">
        <p14:creationId xmlns:p14="http://schemas.microsoft.com/office/powerpoint/2010/main" val="83301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2E111-56EC-42CE-9830-B94A24BE676E}"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3E460-0B09-4713-AAD9-3AB8018D0A9A}" type="slidenum">
              <a:rPr lang="en-US" smtClean="0"/>
              <a:t>‹#›</a:t>
            </a:fld>
            <a:endParaRPr lang="en-US"/>
          </a:p>
        </p:txBody>
      </p:sp>
    </p:spTree>
    <p:extLst>
      <p:ext uri="{BB962C8B-B14F-4D97-AF65-F5344CB8AC3E}">
        <p14:creationId xmlns:p14="http://schemas.microsoft.com/office/powerpoint/2010/main" val="31557330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AE59-4B96-47A5-A6E4-D6D8FC78978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8096F0-D6F5-4C6C-ACC0-55871D6DD4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27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93E0-1383-483D-AC43-CF7398545A5A}"/>
              </a:ext>
            </a:extLst>
          </p:cNvPr>
          <p:cNvSpPr>
            <a:spLocks noGrp="1"/>
          </p:cNvSpPr>
          <p:nvPr>
            <p:ph type="title"/>
          </p:nvPr>
        </p:nvSpPr>
        <p:spPr>
          <a:xfrm>
            <a:off x="838200" y="365125"/>
            <a:ext cx="10515600" cy="892175"/>
          </a:xfrm>
        </p:spPr>
        <p:txBody>
          <a:bodyPr>
            <a:normAutofit/>
          </a:bodyPr>
          <a:lstStyle/>
          <a:p>
            <a:pPr algn="ctr"/>
            <a:r>
              <a:rPr lang="en-US" sz="4000" dirty="0">
                <a:solidFill>
                  <a:schemeClr val="bg1"/>
                </a:solidFill>
              </a:rPr>
              <a:t>The Lord’s teaching on happiness, blessedness</a:t>
            </a:r>
          </a:p>
        </p:txBody>
      </p:sp>
      <p:sp>
        <p:nvSpPr>
          <p:cNvPr id="3" name="Content Placeholder 2">
            <a:extLst>
              <a:ext uri="{FF2B5EF4-FFF2-40B4-BE49-F238E27FC236}">
                <a16:creationId xmlns:a16="http://schemas.microsoft.com/office/drawing/2014/main" id="{227CC820-914A-40C1-9A00-35BC1D600DE4}"/>
              </a:ext>
            </a:extLst>
          </p:cNvPr>
          <p:cNvSpPr>
            <a:spLocks noGrp="1"/>
          </p:cNvSpPr>
          <p:nvPr>
            <p:ph idx="1"/>
          </p:nvPr>
        </p:nvSpPr>
        <p:spPr>
          <a:xfrm>
            <a:off x="838200" y="1503484"/>
            <a:ext cx="10515600" cy="5354515"/>
          </a:xfrm>
        </p:spPr>
        <p:txBody>
          <a:bodyPr>
            <a:normAutofit/>
          </a:bodyPr>
          <a:lstStyle/>
          <a:p>
            <a:pPr marL="0" indent="0" algn="ctr">
              <a:buNone/>
            </a:pPr>
            <a:r>
              <a:rPr lang="en-US" sz="3200" dirty="0">
                <a:solidFill>
                  <a:schemeClr val="bg1"/>
                </a:solidFill>
              </a:rPr>
              <a:t>Happy are the poor in spirit</a:t>
            </a:r>
          </a:p>
          <a:p>
            <a:pPr marL="0" indent="0" algn="ctr">
              <a:buNone/>
            </a:pPr>
            <a:r>
              <a:rPr lang="en-US" sz="3200" dirty="0">
                <a:solidFill>
                  <a:srgbClr val="FFFF00"/>
                </a:solidFill>
              </a:rPr>
              <a:t>Philippians 2:3-4</a:t>
            </a:r>
          </a:p>
          <a:p>
            <a:pPr marL="0" indent="0" algn="ctr">
              <a:buNone/>
            </a:pPr>
            <a:r>
              <a:rPr lang="en-US" sz="3200" dirty="0">
                <a:solidFill>
                  <a:schemeClr val="bg1"/>
                </a:solidFill>
              </a:rPr>
              <a:t>Do nothing from selfishness or empty conceit, but with humility of mind regard one another as more important than yourselves; do not merely look out for your own personal interests, but also for the interests of others.</a:t>
            </a:r>
          </a:p>
          <a:p>
            <a:pPr marL="0" indent="0" algn="ctr">
              <a:buNone/>
            </a:pPr>
            <a:endParaRPr lang="en-US" sz="3200" dirty="0">
              <a:solidFill>
                <a:schemeClr val="bg1"/>
              </a:solidFill>
            </a:endParaRPr>
          </a:p>
          <a:p>
            <a:pPr marL="0" indent="0" algn="ctr">
              <a:buNone/>
            </a:pPr>
            <a:endParaRPr lang="en-US" sz="3200" dirty="0">
              <a:solidFill>
                <a:schemeClr val="bg1"/>
              </a:solidFill>
            </a:endParaRPr>
          </a:p>
        </p:txBody>
      </p:sp>
    </p:spTree>
    <p:extLst>
      <p:ext uri="{BB962C8B-B14F-4D97-AF65-F5344CB8AC3E}">
        <p14:creationId xmlns:p14="http://schemas.microsoft.com/office/powerpoint/2010/main" val="333491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2FDC-8EA0-46B9-A3F7-6F0ADBC118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CB9638-704D-4E23-81C7-4797272D339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3366D5C-0CB4-488F-A125-23F29AC44CA4}"/>
              </a:ext>
            </a:extLst>
          </p:cNvPr>
          <p:cNvPicPr>
            <a:picLocks noChangeAspect="1"/>
          </p:cNvPicPr>
          <p:nvPr/>
        </p:nvPicPr>
        <p:blipFill>
          <a:blip r:embed="rId2"/>
          <a:stretch>
            <a:fillRect/>
          </a:stretch>
        </p:blipFill>
        <p:spPr>
          <a:xfrm>
            <a:off x="-5014225" y="-2480310"/>
            <a:ext cx="22220449" cy="12527280"/>
          </a:xfrm>
          <a:prstGeom prst="rect">
            <a:avLst/>
          </a:prstGeom>
        </p:spPr>
      </p:pic>
    </p:spTree>
    <p:extLst>
      <p:ext uri="{BB962C8B-B14F-4D97-AF65-F5344CB8AC3E}">
        <p14:creationId xmlns:p14="http://schemas.microsoft.com/office/powerpoint/2010/main" val="428486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93E0-1383-483D-AC43-CF7398545A5A}"/>
              </a:ext>
            </a:extLst>
          </p:cNvPr>
          <p:cNvSpPr>
            <a:spLocks noGrp="1"/>
          </p:cNvSpPr>
          <p:nvPr>
            <p:ph type="title"/>
          </p:nvPr>
        </p:nvSpPr>
        <p:spPr>
          <a:xfrm>
            <a:off x="838200" y="365125"/>
            <a:ext cx="10515600" cy="892175"/>
          </a:xfrm>
        </p:spPr>
        <p:txBody>
          <a:bodyPr>
            <a:normAutofit/>
          </a:bodyPr>
          <a:lstStyle/>
          <a:p>
            <a:pPr algn="ctr"/>
            <a:r>
              <a:rPr lang="en-US" sz="4000" dirty="0">
                <a:solidFill>
                  <a:schemeClr val="bg1"/>
                </a:solidFill>
              </a:rPr>
              <a:t>The Lord’s teaching on happiness, blessedness</a:t>
            </a:r>
          </a:p>
        </p:txBody>
      </p:sp>
      <p:sp>
        <p:nvSpPr>
          <p:cNvPr id="3" name="Content Placeholder 2">
            <a:extLst>
              <a:ext uri="{FF2B5EF4-FFF2-40B4-BE49-F238E27FC236}">
                <a16:creationId xmlns:a16="http://schemas.microsoft.com/office/drawing/2014/main" id="{227CC820-914A-40C1-9A00-35BC1D600DE4}"/>
              </a:ext>
            </a:extLst>
          </p:cNvPr>
          <p:cNvSpPr>
            <a:spLocks noGrp="1"/>
          </p:cNvSpPr>
          <p:nvPr>
            <p:ph idx="1"/>
          </p:nvPr>
        </p:nvSpPr>
        <p:spPr>
          <a:xfrm>
            <a:off x="838200" y="1503484"/>
            <a:ext cx="10515600" cy="5354515"/>
          </a:xfrm>
        </p:spPr>
        <p:txBody>
          <a:bodyPr>
            <a:normAutofit/>
          </a:bodyPr>
          <a:lstStyle/>
          <a:p>
            <a:pPr marL="0" indent="0" algn="ctr">
              <a:buNone/>
            </a:pPr>
            <a:r>
              <a:rPr lang="en-US" sz="3200" dirty="0">
                <a:solidFill>
                  <a:schemeClr val="bg1"/>
                </a:solidFill>
              </a:rPr>
              <a:t>Happy are the poor in spirit </a:t>
            </a:r>
          </a:p>
          <a:p>
            <a:pPr marL="0" indent="0" algn="ctr">
              <a:buNone/>
            </a:pPr>
            <a:r>
              <a:rPr lang="en-US" sz="3200" dirty="0">
                <a:solidFill>
                  <a:srgbClr val="FFFF00"/>
                </a:solidFill>
              </a:rPr>
              <a:t>Matthew 18:1-4</a:t>
            </a:r>
          </a:p>
          <a:p>
            <a:pPr marL="0" indent="0" algn="ctr">
              <a:buNone/>
            </a:pPr>
            <a:r>
              <a:rPr lang="en-US" sz="3200" dirty="0">
                <a:solidFill>
                  <a:schemeClr val="bg1"/>
                </a:solidFill>
              </a:rPr>
              <a:t> At that time the disciples came to Jesus and said, "Who then is greatest in the kingdom of heaven?"  And He called a child to Himself and set him before them, and said, "Truly I say to you, unless you are converted and become like children, you will not enter the kingdom of heaven.  Whoever then humbles himself as this child, he is the greatest in the kingdom of heaven.  </a:t>
            </a:r>
          </a:p>
          <a:p>
            <a:pPr marL="0" indent="0" algn="ctr">
              <a:buNone/>
            </a:pPr>
            <a:endParaRPr lang="en-US" sz="3200" dirty="0">
              <a:solidFill>
                <a:schemeClr val="bg1"/>
              </a:solidFill>
            </a:endParaRPr>
          </a:p>
        </p:txBody>
      </p:sp>
    </p:spTree>
    <p:extLst>
      <p:ext uri="{BB962C8B-B14F-4D97-AF65-F5344CB8AC3E}">
        <p14:creationId xmlns:p14="http://schemas.microsoft.com/office/powerpoint/2010/main" val="12743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BF90-6FF9-436B-A7C7-7BD9397694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C0E787-5213-4E14-983C-E83223550D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340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4144-5EE5-4DA0-98BB-290BC8954C4D}"/>
              </a:ext>
            </a:extLst>
          </p:cNvPr>
          <p:cNvSpPr>
            <a:spLocks noGrp="1"/>
          </p:cNvSpPr>
          <p:nvPr>
            <p:ph type="title"/>
          </p:nvPr>
        </p:nvSpPr>
        <p:spPr>
          <a:xfrm>
            <a:off x="831850" y="1709739"/>
            <a:ext cx="10515600" cy="1395411"/>
          </a:xfrm>
        </p:spPr>
        <p:txBody>
          <a:bodyPr>
            <a:normAutofit/>
          </a:bodyPr>
          <a:lstStyle/>
          <a:p>
            <a:pPr algn="ctr"/>
            <a:r>
              <a:rPr lang="en-US" sz="5400" dirty="0">
                <a:solidFill>
                  <a:srgbClr val="FFFF00"/>
                </a:solidFill>
              </a:rPr>
              <a:t>What brings you happiness?</a:t>
            </a:r>
          </a:p>
        </p:txBody>
      </p:sp>
      <p:sp>
        <p:nvSpPr>
          <p:cNvPr id="3" name="Text Placeholder 2">
            <a:extLst>
              <a:ext uri="{FF2B5EF4-FFF2-40B4-BE49-F238E27FC236}">
                <a16:creationId xmlns:a16="http://schemas.microsoft.com/office/drawing/2014/main" id="{F4A3BB75-5691-40AC-A5B8-FFE346779A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691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8FD105-B01F-407D-92DC-C28082D7F09C}"/>
              </a:ext>
            </a:extLst>
          </p:cNvPr>
          <p:cNvPicPr>
            <a:picLocks noChangeAspect="1"/>
          </p:cNvPicPr>
          <p:nvPr/>
        </p:nvPicPr>
        <p:blipFill>
          <a:blip r:embed="rId2"/>
          <a:stretch>
            <a:fillRect/>
          </a:stretch>
        </p:blipFill>
        <p:spPr>
          <a:xfrm>
            <a:off x="3799644" y="-79899"/>
            <a:ext cx="4705164" cy="6937899"/>
          </a:xfrm>
          <a:prstGeom prst="rect">
            <a:avLst/>
          </a:prstGeom>
        </p:spPr>
      </p:pic>
    </p:spTree>
    <p:extLst>
      <p:ext uri="{BB962C8B-B14F-4D97-AF65-F5344CB8AC3E}">
        <p14:creationId xmlns:p14="http://schemas.microsoft.com/office/powerpoint/2010/main" val="210219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D73DF-B6E8-4FEA-801F-B6BBDF6D3DD7}"/>
              </a:ext>
            </a:extLst>
          </p:cNvPr>
          <p:cNvPicPr>
            <a:picLocks noChangeAspect="1"/>
          </p:cNvPicPr>
          <p:nvPr/>
        </p:nvPicPr>
        <p:blipFill>
          <a:blip r:embed="rId2"/>
          <a:stretch>
            <a:fillRect/>
          </a:stretch>
        </p:blipFill>
        <p:spPr>
          <a:xfrm>
            <a:off x="0" y="-1012054"/>
            <a:ext cx="12315825" cy="8646850"/>
          </a:xfrm>
          <a:prstGeom prst="rect">
            <a:avLst/>
          </a:prstGeom>
        </p:spPr>
      </p:pic>
    </p:spTree>
    <p:extLst>
      <p:ext uri="{BB962C8B-B14F-4D97-AF65-F5344CB8AC3E}">
        <p14:creationId xmlns:p14="http://schemas.microsoft.com/office/powerpoint/2010/main" val="327662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93E0-1383-483D-AC43-CF7398545A5A}"/>
              </a:ext>
            </a:extLst>
          </p:cNvPr>
          <p:cNvSpPr>
            <a:spLocks noGrp="1"/>
          </p:cNvSpPr>
          <p:nvPr>
            <p:ph type="title"/>
          </p:nvPr>
        </p:nvSpPr>
        <p:spPr>
          <a:xfrm>
            <a:off x="838200" y="365125"/>
            <a:ext cx="10515600" cy="892175"/>
          </a:xfrm>
        </p:spPr>
        <p:txBody>
          <a:bodyPr>
            <a:normAutofit/>
          </a:bodyPr>
          <a:lstStyle/>
          <a:p>
            <a:pPr algn="ctr"/>
            <a:r>
              <a:rPr lang="en-US" sz="4000" dirty="0">
                <a:solidFill>
                  <a:schemeClr val="bg1"/>
                </a:solidFill>
              </a:rPr>
              <a:t>The Lord’s teaching on happiness, blessedness</a:t>
            </a:r>
          </a:p>
        </p:txBody>
      </p:sp>
      <p:sp>
        <p:nvSpPr>
          <p:cNvPr id="3" name="Content Placeholder 2">
            <a:extLst>
              <a:ext uri="{FF2B5EF4-FFF2-40B4-BE49-F238E27FC236}">
                <a16:creationId xmlns:a16="http://schemas.microsoft.com/office/drawing/2014/main" id="{227CC820-914A-40C1-9A00-35BC1D600DE4}"/>
              </a:ext>
            </a:extLst>
          </p:cNvPr>
          <p:cNvSpPr>
            <a:spLocks noGrp="1"/>
          </p:cNvSpPr>
          <p:nvPr>
            <p:ph idx="1"/>
          </p:nvPr>
        </p:nvSpPr>
        <p:spPr>
          <a:xfrm>
            <a:off x="838200" y="1503484"/>
            <a:ext cx="10515600" cy="5354515"/>
          </a:xfrm>
        </p:spPr>
        <p:txBody>
          <a:bodyPr>
            <a:normAutofit/>
          </a:bodyPr>
          <a:lstStyle/>
          <a:p>
            <a:pPr algn="ctr"/>
            <a:endParaRPr lang="en-US" sz="3200" dirty="0">
              <a:solidFill>
                <a:schemeClr val="bg1"/>
              </a:solidFill>
            </a:endParaRPr>
          </a:p>
          <a:p>
            <a:pPr marL="0" indent="0" algn="ctr">
              <a:buNone/>
            </a:pPr>
            <a:r>
              <a:rPr lang="en-US" sz="3200" dirty="0">
                <a:solidFill>
                  <a:srgbClr val="FFFF00"/>
                </a:solidFill>
              </a:rPr>
              <a:t>Matthew 5:3-12</a:t>
            </a:r>
          </a:p>
          <a:p>
            <a:pPr marL="0" indent="0" algn="ctr">
              <a:buNone/>
            </a:pPr>
            <a:r>
              <a:rPr lang="en-US" sz="3200" dirty="0">
                <a:solidFill>
                  <a:schemeClr val="bg1"/>
                </a:solidFill>
              </a:rPr>
              <a:t>Beatitudes </a:t>
            </a:r>
          </a:p>
        </p:txBody>
      </p:sp>
    </p:spTree>
    <p:extLst>
      <p:ext uri="{BB962C8B-B14F-4D97-AF65-F5344CB8AC3E}">
        <p14:creationId xmlns:p14="http://schemas.microsoft.com/office/powerpoint/2010/main" val="85495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54C-9948-4E8C-8584-6A16A58B3996}"/>
              </a:ext>
            </a:extLst>
          </p:cNvPr>
          <p:cNvSpPr>
            <a:spLocks noGrp="1"/>
          </p:cNvSpPr>
          <p:nvPr>
            <p:ph type="title"/>
          </p:nvPr>
        </p:nvSpPr>
        <p:spPr>
          <a:xfrm>
            <a:off x="838200" y="365125"/>
            <a:ext cx="10515600" cy="868871"/>
          </a:xfrm>
        </p:spPr>
        <p:txBody>
          <a:bodyPr>
            <a:normAutofit/>
          </a:bodyPr>
          <a:lstStyle/>
          <a:p>
            <a:pPr algn="ctr"/>
            <a:r>
              <a:rPr lang="en-US" sz="3600" dirty="0">
                <a:solidFill>
                  <a:schemeClr val="bg1"/>
                </a:solidFill>
              </a:rPr>
              <a:t>Blessed - </a:t>
            </a:r>
            <a:r>
              <a:rPr lang="en-US" sz="3600" dirty="0" err="1">
                <a:solidFill>
                  <a:schemeClr val="bg1"/>
                </a:solidFill>
              </a:rPr>
              <a:t>makarios</a:t>
            </a:r>
            <a:endParaRPr lang="en-US" sz="3600" dirty="0">
              <a:solidFill>
                <a:schemeClr val="bg1"/>
              </a:solidFill>
            </a:endParaRPr>
          </a:p>
        </p:txBody>
      </p:sp>
      <p:sp>
        <p:nvSpPr>
          <p:cNvPr id="3" name="Content Placeholder 2">
            <a:extLst>
              <a:ext uri="{FF2B5EF4-FFF2-40B4-BE49-F238E27FC236}">
                <a16:creationId xmlns:a16="http://schemas.microsoft.com/office/drawing/2014/main" id="{BCB80EF2-0C04-44A1-A784-E007BB5B0BBB}"/>
              </a:ext>
            </a:extLst>
          </p:cNvPr>
          <p:cNvSpPr>
            <a:spLocks noGrp="1"/>
          </p:cNvSpPr>
          <p:nvPr>
            <p:ph idx="1"/>
          </p:nvPr>
        </p:nvSpPr>
        <p:spPr>
          <a:xfrm>
            <a:off x="838200" y="1367160"/>
            <a:ext cx="10515600" cy="5490839"/>
          </a:xfrm>
        </p:spPr>
        <p:txBody>
          <a:bodyPr>
            <a:normAutofit/>
          </a:bodyPr>
          <a:lstStyle/>
          <a:p>
            <a:pPr marL="0" indent="0" algn="ctr">
              <a:buNone/>
            </a:pPr>
            <a:r>
              <a:rPr lang="en-US" sz="3200" dirty="0">
                <a:solidFill>
                  <a:schemeClr val="bg1"/>
                </a:solidFill>
              </a:rPr>
              <a:t>In the original meaning it describes the “blessed” </a:t>
            </a:r>
          </a:p>
          <a:p>
            <a:pPr marL="0" indent="0" algn="ctr">
              <a:buNone/>
            </a:pPr>
            <a:r>
              <a:rPr lang="en-US" sz="3200" dirty="0">
                <a:solidFill>
                  <a:schemeClr val="bg1"/>
                </a:solidFill>
              </a:rPr>
              <a:t>happy state of the gods as opposed to the state of </a:t>
            </a:r>
          </a:p>
          <a:p>
            <a:pPr marL="0" indent="0" algn="ctr">
              <a:buNone/>
            </a:pPr>
            <a:r>
              <a:rPr lang="en-US" sz="3200" dirty="0">
                <a:solidFill>
                  <a:schemeClr val="bg1"/>
                </a:solidFill>
              </a:rPr>
              <a:t>mortal man. Among the Greeks of Jesus’ day only </a:t>
            </a:r>
          </a:p>
          <a:p>
            <a:pPr marL="0" indent="0" algn="ctr">
              <a:buNone/>
            </a:pPr>
            <a:r>
              <a:rPr lang="en-US" sz="3200" dirty="0">
                <a:solidFill>
                  <a:schemeClr val="bg1"/>
                </a:solidFill>
              </a:rPr>
              <a:t>the gods were truly The Blessed Ones.</a:t>
            </a:r>
          </a:p>
          <a:p>
            <a:pPr marL="0" indent="0" algn="ctr">
              <a:buNone/>
            </a:pPr>
            <a:endParaRPr lang="en-US" sz="3200" dirty="0">
              <a:solidFill>
                <a:schemeClr val="bg1"/>
              </a:solidFill>
            </a:endParaRPr>
          </a:p>
          <a:p>
            <a:pPr marL="0" indent="0" algn="ctr">
              <a:buNone/>
            </a:pPr>
            <a:r>
              <a:rPr lang="en-US" sz="3200" dirty="0">
                <a:solidFill>
                  <a:schemeClr val="bg1"/>
                </a:solidFill>
              </a:rPr>
              <a:t>As used in the beatitudes, “blessed” conveys the highest</a:t>
            </a:r>
          </a:p>
          <a:p>
            <a:pPr marL="0" indent="0" algn="ctr">
              <a:buNone/>
            </a:pPr>
            <a:r>
              <a:rPr lang="en-US" sz="3200" dirty="0">
                <a:solidFill>
                  <a:schemeClr val="bg1"/>
                </a:solidFill>
              </a:rPr>
              <a:t> form of spiritual and moral prosperity.</a:t>
            </a:r>
          </a:p>
        </p:txBody>
      </p:sp>
    </p:spTree>
    <p:extLst>
      <p:ext uri="{BB962C8B-B14F-4D97-AF65-F5344CB8AC3E}">
        <p14:creationId xmlns:p14="http://schemas.microsoft.com/office/powerpoint/2010/main" val="384029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93E0-1383-483D-AC43-CF7398545A5A}"/>
              </a:ext>
            </a:extLst>
          </p:cNvPr>
          <p:cNvSpPr>
            <a:spLocks noGrp="1"/>
          </p:cNvSpPr>
          <p:nvPr>
            <p:ph type="title"/>
          </p:nvPr>
        </p:nvSpPr>
        <p:spPr>
          <a:xfrm>
            <a:off x="838200" y="365125"/>
            <a:ext cx="10515600" cy="892175"/>
          </a:xfrm>
        </p:spPr>
        <p:txBody>
          <a:bodyPr>
            <a:normAutofit/>
          </a:bodyPr>
          <a:lstStyle/>
          <a:p>
            <a:pPr algn="ctr"/>
            <a:r>
              <a:rPr lang="en-US" sz="4000" dirty="0">
                <a:solidFill>
                  <a:schemeClr val="bg1"/>
                </a:solidFill>
              </a:rPr>
              <a:t>The Lord’s teaching on happiness, blessedness</a:t>
            </a:r>
          </a:p>
        </p:txBody>
      </p:sp>
      <p:sp>
        <p:nvSpPr>
          <p:cNvPr id="3" name="Content Placeholder 2">
            <a:extLst>
              <a:ext uri="{FF2B5EF4-FFF2-40B4-BE49-F238E27FC236}">
                <a16:creationId xmlns:a16="http://schemas.microsoft.com/office/drawing/2014/main" id="{227CC820-914A-40C1-9A00-35BC1D600DE4}"/>
              </a:ext>
            </a:extLst>
          </p:cNvPr>
          <p:cNvSpPr>
            <a:spLocks noGrp="1"/>
          </p:cNvSpPr>
          <p:nvPr>
            <p:ph idx="1"/>
          </p:nvPr>
        </p:nvSpPr>
        <p:spPr>
          <a:xfrm>
            <a:off x="838200" y="1503484"/>
            <a:ext cx="10515600" cy="5354515"/>
          </a:xfrm>
        </p:spPr>
        <p:txBody>
          <a:bodyPr>
            <a:normAutofit/>
          </a:bodyPr>
          <a:lstStyle/>
          <a:p>
            <a:pPr marL="0" indent="0" algn="ctr">
              <a:buNone/>
            </a:pPr>
            <a:r>
              <a:rPr lang="en-US" sz="3200" dirty="0">
                <a:solidFill>
                  <a:schemeClr val="bg1"/>
                </a:solidFill>
              </a:rPr>
              <a:t>Happy are the poor in spirit </a:t>
            </a:r>
          </a:p>
          <a:p>
            <a:pPr marL="0" indent="0" algn="ctr">
              <a:buNone/>
            </a:pPr>
            <a:r>
              <a:rPr lang="en-US" sz="3200" dirty="0">
                <a:solidFill>
                  <a:srgbClr val="FFFF00"/>
                </a:solidFill>
              </a:rPr>
              <a:t>Matthew 5:3</a:t>
            </a:r>
          </a:p>
          <a:p>
            <a:pPr marL="0" indent="0" algn="ctr">
              <a:buNone/>
            </a:pPr>
            <a:r>
              <a:rPr lang="en-US" sz="3200" dirty="0">
                <a:solidFill>
                  <a:schemeClr val="bg1"/>
                </a:solidFill>
              </a:rPr>
              <a:t>"Blessed are the poor in spirit, for theirs </a:t>
            </a:r>
          </a:p>
          <a:p>
            <a:pPr marL="0" indent="0" algn="ctr">
              <a:buNone/>
            </a:pPr>
            <a:r>
              <a:rPr lang="en-US" sz="3200" dirty="0">
                <a:solidFill>
                  <a:schemeClr val="bg1"/>
                </a:solidFill>
              </a:rPr>
              <a:t>is the kingdom of heaven.  </a:t>
            </a:r>
          </a:p>
          <a:p>
            <a:pPr marL="0" indent="0" algn="ctr">
              <a:buNone/>
            </a:pPr>
            <a:endParaRPr lang="en-US" sz="3200" dirty="0">
              <a:solidFill>
                <a:schemeClr val="bg1"/>
              </a:solidFill>
            </a:endParaRPr>
          </a:p>
          <a:p>
            <a:pPr marL="0" indent="0" algn="ctr">
              <a:buNone/>
            </a:pPr>
            <a:endParaRPr lang="en-US" sz="3200" dirty="0">
              <a:solidFill>
                <a:schemeClr val="bg1"/>
              </a:solidFill>
            </a:endParaRPr>
          </a:p>
        </p:txBody>
      </p:sp>
    </p:spTree>
    <p:extLst>
      <p:ext uri="{BB962C8B-B14F-4D97-AF65-F5344CB8AC3E}">
        <p14:creationId xmlns:p14="http://schemas.microsoft.com/office/powerpoint/2010/main" val="290264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93E0-1383-483D-AC43-CF7398545A5A}"/>
              </a:ext>
            </a:extLst>
          </p:cNvPr>
          <p:cNvSpPr>
            <a:spLocks noGrp="1"/>
          </p:cNvSpPr>
          <p:nvPr>
            <p:ph type="title"/>
          </p:nvPr>
        </p:nvSpPr>
        <p:spPr>
          <a:xfrm>
            <a:off x="838200" y="365125"/>
            <a:ext cx="10515600" cy="892175"/>
          </a:xfrm>
        </p:spPr>
        <p:txBody>
          <a:bodyPr>
            <a:normAutofit/>
          </a:bodyPr>
          <a:lstStyle/>
          <a:p>
            <a:pPr algn="ctr"/>
            <a:r>
              <a:rPr lang="en-US" sz="4000" dirty="0">
                <a:solidFill>
                  <a:schemeClr val="bg1"/>
                </a:solidFill>
              </a:rPr>
              <a:t>The Lord’s teaching on happiness, blessedness</a:t>
            </a:r>
          </a:p>
        </p:txBody>
      </p:sp>
      <p:sp>
        <p:nvSpPr>
          <p:cNvPr id="3" name="Content Placeholder 2">
            <a:extLst>
              <a:ext uri="{FF2B5EF4-FFF2-40B4-BE49-F238E27FC236}">
                <a16:creationId xmlns:a16="http://schemas.microsoft.com/office/drawing/2014/main" id="{227CC820-914A-40C1-9A00-35BC1D600DE4}"/>
              </a:ext>
            </a:extLst>
          </p:cNvPr>
          <p:cNvSpPr>
            <a:spLocks noGrp="1"/>
          </p:cNvSpPr>
          <p:nvPr>
            <p:ph idx="1"/>
          </p:nvPr>
        </p:nvSpPr>
        <p:spPr>
          <a:xfrm>
            <a:off x="838200" y="1503484"/>
            <a:ext cx="10515600" cy="5354515"/>
          </a:xfrm>
        </p:spPr>
        <p:txBody>
          <a:bodyPr>
            <a:normAutofit/>
          </a:bodyPr>
          <a:lstStyle/>
          <a:p>
            <a:pPr marL="0" indent="0" algn="ctr">
              <a:buNone/>
            </a:pPr>
            <a:r>
              <a:rPr lang="en-US" sz="3200" dirty="0">
                <a:solidFill>
                  <a:schemeClr val="bg1"/>
                </a:solidFill>
              </a:rPr>
              <a:t>Happy are the poor in spirit</a:t>
            </a:r>
          </a:p>
          <a:p>
            <a:pPr marL="0" indent="0" algn="ctr">
              <a:buNone/>
            </a:pPr>
            <a:r>
              <a:rPr lang="en-US" sz="3200" dirty="0">
                <a:solidFill>
                  <a:srgbClr val="FFFF00"/>
                </a:solidFill>
              </a:rPr>
              <a:t>Matthew 5:3</a:t>
            </a:r>
          </a:p>
          <a:p>
            <a:pPr marL="0" indent="0" algn="ctr">
              <a:buNone/>
            </a:pPr>
            <a:r>
              <a:rPr lang="en-US" sz="3200" dirty="0">
                <a:solidFill>
                  <a:schemeClr val="bg1"/>
                </a:solidFill>
              </a:rPr>
              <a:t>Poor – </a:t>
            </a:r>
            <a:r>
              <a:rPr lang="en-US" sz="3200" dirty="0" err="1">
                <a:solidFill>
                  <a:schemeClr val="bg1"/>
                </a:solidFill>
              </a:rPr>
              <a:t>ptochos</a:t>
            </a:r>
            <a:endParaRPr lang="en-US" sz="3200" dirty="0">
              <a:solidFill>
                <a:schemeClr val="bg1"/>
              </a:solidFill>
            </a:endParaRPr>
          </a:p>
          <a:p>
            <a:pPr marL="0" indent="0" algn="ctr">
              <a:buNone/>
            </a:pPr>
            <a:r>
              <a:rPr lang="en-US" sz="3200" dirty="0">
                <a:solidFill>
                  <a:schemeClr val="bg1"/>
                </a:solidFill>
              </a:rPr>
              <a:t>The humble, poor, a beggar, one who </a:t>
            </a:r>
          </a:p>
          <a:p>
            <a:pPr marL="0" indent="0" algn="ctr">
              <a:buNone/>
            </a:pPr>
            <a:r>
              <a:rPr lang="en-US" sz="3200" dirty="0">
                <a:solidFill>
                  <a:schemeClr val="bg1"/>
                </a:solidFill>
              </a:rPr>
              <a:t>lacks wealth, destitute.</a:t>
            </a:r>
          </a:p>
          <a:p>
            <a:pPr marL="0" indent="0" algn="ctr">
              <a:buNone/>
            </a:pPr>
            <a:r>
              <a:rPr lang="en-US" sz="3200" dirty="0">
                <a:solidFill>
                  <a:schemeClr val="bg1"/>
                </a:solidFill>
              </a:rPr>
              <a:t>A person who will look to God.</a:t>
            </a:r>
          </a:p>
        </p:txBody>
      </p:sp>
    </p:spTree>
    <p:extLst>
      <p:ext uri="{BB962C8B-B14F-4D97-AF65-F5344CB8AC3E}">
        <p14:creationId xmlns:p14="http://schemas.microsoft.com/office/powerpoint/2010/main" val="182503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699-3DDD-438B-956F-1E6D9993A5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25F248-7F8A-4CA0-8FB3-AE6132A8E0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5B8968F-C5C7-4728-90B6-E5ED09239664}"/>
              </a:ext>
            </a:extLst>
          </p:cNvPr>
          <p:cNvPicPr>
            <a:picLocks noChangeAspect="1"/>
          </p:cNvPicPr>
          <p:nvPr/>
        </p:nvPicPr>
        <p:blipFill>
          <a:blip r:embed="rId2"/>
          <a:stretch>
            <a:fillRect/>
          </a:stretch>
        </p:blipFill>
        <p:spPr>
          <a:xfrm>
            <a:off x="-6353175" y="-3723894"/>
            <a:ext cx="24709120" cy="13898880"/>
          </a:xfrm>
          <a:prstGeom prst="rect">
            <a:avLst/>
          </a:prstGeom>
        </p:spPr>
      </p:pic>
    </p:spTree>
    <p:extLst>
      <p:ext uri="{BB962C8B-B14F-4D97-AF65-F5344CB8AC3E}">
        <p14:creationId xmlns:p14="http://schemas.microsoft.com/office/powerpoint/2010/main" val="2201165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303</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What brings you happiness?</vt:lpstr>
      <vt:lpstr>PowerPoint Presentation</vt:lpstr>
      <vt:lpstr>PowerPoint Presentation</vt:lpstr>
      <vt:lpstr>The Lord’s teaching on happiness, blessedness</vt:lpstr>
      <vt:lpstr>Blessed - makarios</vt:lpstr>
      <vt:lpstr>The Lord’s teaching on happiness, blessedness</vt:lpstr>
      <vt:lpstr>The Lord’s teaching on happiness, blessedness</vt:lpstr>
      <vt:lpstr>PowerPoint Presentation</vt:lpstr>
      <vt:lpstr>The Lord’s teaching on happiness, blessedness</vt:lpstr>
      <vt:lpstr>PowerPoint Presentation</vt:lpstr>
      <vt:lpstr>The Lord’s teaching on happiness, blessedness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 Webb</dc:creator>
  <cp:lastModifiedBy>Norm Webb</cp:lastModifiedBy>
  <cp:revision>14</cp:revision>
  <dcterms:created xsi:type="dcterms:W3CDTF">2018-04-14T17:32:24Z</dcterms:created>
  <dcterms:modified xsi:type="dcterms:W3CDTF">2018-04-15T02:04:01Z</dcterms:modified>
</cp:coreProperties>
</file>