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62" r:id="rId5"/>
    <p:sldId id="266" r:id="rId6"/>
    <p:sldId id="267" r:id="rId7"/>
    <p:sldId id="268" r:id="rId8"/>
    <p:sldId id="269" r:id="rId9"/>
    <p:sldId id="274" r:id="rId10"/>
    <p:sldId id="275" r:id="rId11"/>
    <p:sldId id="276" r:id="rId12"/>
    <p:sldId id="270" r:id="rId13"/>
    <p:sldId id="271" r:id="rId14"/>
    <p:sldId id="277" r:id="rId15"/>
    <p:sldId id="278" r:id="rId16"/>
    <p:sldId id="279" r:id="rId17"/>
    <p:sldId id="280" r:id="rId18"/>
    <p:sldId id="281" r:id="rId19"/>
    <p:sldId id="272" r:id="rId20"/>
    <p:sldId id="273"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DD1B-8110-49EB-814C-AD6DAA250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188551-3DB9-4DBE-AB49-83ECFED948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6B41FD-E3A2-4431-B696-17D13B61E16E}"/>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83D20FE9-DB33-409F-8DF8-67E494AA1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3FA4D-8B7C-46D0-A20D-D308E9FA4F85}"/>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16046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DD36-AC68-488F-9F1D-D193AE4CB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F9238F-17EB-477C-8EC0-A6B3D60B15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AB2B4-FEDA-4D90-90D7-7AAC91BADE0D}"/>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69EEA56C-F83B-47CA-A8C9-1E7F3604F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CFFC80-A69D-4B22-BC7B-1DEF1E67B084}"/>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261689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F6287-7FCC-4E4B-A49B-A35AD12DD0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091F1-595C-40E4-A3E9-40C3805732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D0F86-29F7-4FB0-A3BD-BA48793A961B}"/>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E8F96CED-FF6F-4701-B0A3-D4C611DCC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5D38D-2667-4428-B775-F43E83A19FE1}"/>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401466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189725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1582482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2882238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4022524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BE47C2-E086-4EF2-8E03-9D99A23A151B}" type="datetimeFigureOut">
              <a:rPr lang="en-US" smtClean="0"/>
              <a:t>5/12/2018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2488366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BE47C2-E086-4EF2-8E03-9D99A23A151B}" type="datetimeFigureOut">
              <a:rPr lang="en-US" smtClean="0"/>
              <a:t>5/12/2018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2947218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E47C2-E086-4EF2-8E03-9D99A23A151B}" type="datetimeFigureOut">
              <a:rPr lang="en-US" smtClean="0"/>
              <a:t>5/12/2018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1542137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4331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0F32E-B5C3-42B9-9F58-DB87EB9CE7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9F792A-E143-4599-8181-29A29B5F27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B2F68-5875-4B94-A170-03B47B974146}"/>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8E26FD3C-6A42-4BCE-8308-BA655C11F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31562-37BE-42DB-B8A2-F6B1505645D2}"/>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532418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399455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489511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109844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BE76-2D2D-426D-A9B7-F7EC6DE8D7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717894-2F91-45A1-BB30-B6090DE66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D51456-52B0-4441-A72A-DD179A510A60}"/>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6369FCEC-56F6-4ABE-9FB0-FEA09D671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478E7-AC0F-484B-96FB-8AE586739559}"/>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22383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3F68-79A6-49D9-A9AA-1245BDD9CB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78C2B-8C0C-440B-A1B4-DC41BA142B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D73B92-1D1C-4554-B6CB-49FF85C743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010F5A-C66D-4893-B749-34CE5CA27EEF}"/>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a:extLst>
              <a:ext uri="{FF2B5EF4-FFF2-40B4-BE49-F238E27FC236}">
                <a16:creationId xmlns:a16="http://schemas.microsoft.com/office/drawing/2014/main" id="{E23592CA-0440-4CF7-9FCB-0D0DC45401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40AB1-2A8D-486C-8B7F-FB07D9681E98}"/>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59901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02E16-0738-4068-AFF3-B1607B534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9F31F6-E974-4E23-AA64-424C11D2A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DB1CD9-56C3-4BFE-816E-5C4411B973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450548-08A8-490F-9A26-2010E1704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C47A20-F1EE-40A8-A023-3F8099C0B7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5A521-FBDA-4569-928D-22054B48E28A}"/>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8" name="Footer Placeholder 7">
            <a:extLst>
              <a:ext uri="{FF2B5EF4-FFF2-40B4-BE49-F238E27FC236}">
                <a16:creationId xmlns:a16="http://schemas.microsoft.com/office/drawing/2014/main" id="{476A37F7-9FC1-4CDA-BB68-F488418AA7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21482C-1731-4506-96E5-8DF608064F6A}"/>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253587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C8CB-CFC9-400C-883C-3FBDE60EC1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932B8F-1598-4F17-B5D4-450550ACD064}"/>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4" name="Footer Placeholder 3">
            <a:extLst>
              <a:ext uri="{FF2B5EF4-FFF2-40B4-BE49-F238E27FC236}">
                <a16:creationId xmlns:a16="http://schemas.microsoft.com/office/drawing/2014/main" id="{5AD70F06-A9EA-45F3-81CE-27838C2FB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49FF75-2499-44AE-AA0E-64D604C7066E}"/>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21266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19015-C004-4487-BCCA-9C5D7A690C67}"/>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3" name="Footer Placeholder 2">
            <a:extLst>
              <a:ext uri="{FF2B5EF4-FFF2-40B4-BE49-F238E27FC236}">
                <a16:creationId xmlns:a16="http://schemas.microsoft.com/office/drawing/2014/main" id="{57A9892A-E79C-4873-8136-861064CAC0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F326F0-B914-4EC6-BB3D-DBBF5B985C62}"/>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32267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3814-E060-462F-B0D1-7F80CAD2B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A2A2D0-1159-4F2C-86BC-9C6039E95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70154-D83E-4A58-9D19-BE11CD3AF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A0B882-2768-42FE-98B1-A4EFD25440DD}"/>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a:extLst>
              <a:ext uri="{FF2B5EF4-FFF2-40B4-BE49-F238E27FC236}">
                <a16:creationId xmlns:a16="http://schemas.microsoft.com/office/drawing/2014/main" id="{031A9236-9981-48D1-9504-AF062B3B2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0CD2A-DC24-453A-B061-B3D974AB04AC}"/>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5485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7FB7-B94A-41F8-9663-9672FD3B15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6E8A95-8F3C-4789-AB1D-624161AF20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2F67EB-2FFD-40E8-BADE-C1EB050F5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7239B6-D082-4D54-B3E6-F6AE3851D29C}"/>
              </a:ext>
            </a:extLst>
          </p:cNvPr>
          <p:cNvSpPr>
            <a:spLocks noGrp="1"/>
          </p:cNvSpPr>
          <p:nvPr>
            <p:ph type="dt" sz="half" idx="10"/>
          </p:nvPr>
        </p:nvSpPr>
        <p:spPr/>
        <p:txBody>
          <a:bodyPr/>
          <a:lstStyle/>
          <a:p>
            <a:fld id="{09BE47C2-E086-4EF2-8E03-9D99A23A151B}" type="datetimeFigureOut">
              <a:rPr lang="en-US" smtClean="0"/>
              <a:t>5/12/2018</a:t>
            </a:fld>
            <a:endParaRPr lang="en-US"/>
          </a:p>
        </p:txBody>
      </p:sp>
      <p:sp>
        <p:nvSpPr>
          <p:cNvPr id="6" name="Footer Placeholder 5">
            <a:extLst>
              <a:ext uri="{FF2B5EF4-FFF2-40B4-BE49-F238E27FC236}">
                <a16:creationId xmlns:a16="http://schemas.microsoft.com/office/drawing/2014/main" id="{9780B66E-4E13-48CC-8DFB-0C51D4912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E56E5-01D5-4469-A82A-6D96FEAECC85}"/>
              </a:ext>
            </a:extLst>
          </p:cNvPr>
          <p:cNvSpPr>
            <a:spLocks noGrp="1"/>
          </p:cNvSpPr>
          <p:nvPr>
            <p:ph type="sldNum" sz="quarter" idx="12"/>
          </p:nvPr>
        </p:nvSpPr>
        <p:spPr/>
        <p:txBody>
          <a:bodyPr/>
          <a:lstStyle/>
          <a:p>
            <a:fld id="{F00A76D6-43F0-478B-8D42-B18007F4DC6E}" type="slidenum">
              <a:rPr lang="en-US" smtClean="0"/>
              <a:t>‹#›</a:t>
            </a:fld>
            <a:endParaRPr lang="en-US"/>
          </a:p>
        </p:txBody>
      </p:sp>
    </p:spTree>
    <p:extLst>
      <p:ext uri="{BB962C8B-B14F-4D97-AF65-F5344CB8AC3E}">
        <p14:creationId xmlns:p14="http://schemas.microsoft.com/office/powerpoint/2010/main" val="68777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5E3BEF-5AC7-4D87-8047-CEDD13CD8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90C07A-A961-495F-9EBC-E02C32488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86A5A-6A63-4837-B91A-0795D1443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E47C2-E086-4EF2-8E03-9D99A23A151B}" type="datetimeFigureOut">
              <a:rPr lang="en-US" smtClean="0"/>
              <a:t>5/12/2018</a:t>
            </a:fld>
            <a:endParaRPr lang="en-US"/>
          </a:p>
        </p:txBody>
      </p:sp>
      <p:sp>
        <p:nvSpPr>
          <p:cNvPr id="5" name="Footer Placeholder 4">
            <a:extLst>
              <a:ext uri="{FF2B5EF4-FFF2-40B4-BE49-F238E27FC236}">
                <a16:creationId xmlns:a16="http://schemas.microsoft.com/office/drawing/2014/main" id="{33F26CE7-E5DC-4137-8165-6BE2BA265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269D66-F64A-4AEF-8AAE-3F66882470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A76D6-43F0-478B-8D42-B18007F4DC6E}" type="slidenum">
              <a:rPr lang="en-US" smtClean="0"/>
              <a:t>‹#›</a:t>
            </a:fld>
            <a:endParaRPr lang="en-US"/>
          </a:p>
        </p:txBody>
      </p:sp>
    </p:spTree>
    <p:extLst>
      <p:ext uri="{BB962C8B-B14F-4D97-AF65-F5344CB8AC3E}">
        <p14:creationId xmlns:p14="http://schemas.microsoft.com/office/powerpoint/2010/main" val="23827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E47C2-E086-4EF2-8E03-9D99A23A151B}" type="datetimeFigureOut">
              <a:rPr lang="en-US" smtClean="0"/>
              <a:t>5/12/2018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A76D6-43F0-478B-8D42-B18007F4DC6E}" type="slidenum">
              <a:rPr lang="en-US" smtClean="0"/>
              <a:t>‹#›</a:t>
            </a:fld>
            <a:endParaRPr lang="en-US"/>
          </a:p>
        </p:txBody>
      </p:sp>
    </p:spTree>
    <p:extLst>
      <p:ext uri="{BB962C8B-B14F-4D97-AF65-F5344CB8AC3E}">
        <p14:creationId xmlns:p14="http://schemas.microsoft.com/office/powerpoint/2010/main" val="42025869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F3D8A-115A-491D-8176-28EEC6E9022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FC6676-B55E-40F2-BCE2-293B4DD4EC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664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 or meek</a:t>
            </a:r>
          </a:p>
          <a:p>
            <a:pPr marL="0" indent="0" algn="ctr">
              <a:buNone/>
            </a:pPr>
            <a:r>
              <a:rPr lang="en-US" sz="3200" dirty="0" err="1">
                <a:solidFill>
                  <a:schemeClr val="bg1"/>
                </a:solidFill>
              </a:rPr>
              <a:t>prautes</a:t>
            </a:r>
            <a:r>
              <a:rPr lang="en-US" sz="3200" dirty="0">
                <a:solidFill>
                  <a:schemeClr val="bg1"/>
                </a:solidFill>
              </a:rPr>
              <a:t> or </a:t>
            </a:r>
            <a:r>
              <a:rPr lang="en-US" sz="3200" dirty="0" err="1">
                <a:solidFill>
                  <a:schemeClr val="bg1"/>
                </a:solidFill>
              </a:rPr>
              <a:t>praotes</a:t>
            </a:r>
            <a:endParaRPr lang="en-US" sz="3200" dirty="0">
              <a:solidFill>
                <a:schemeClr val="bg1"/>
              </a:solidFill>
            </a:endParaRPr>
          </a:p>
          <a:p>
            <a:pPr marL="0" indent="0" algn="ctr">
              <a:buNone/>
            </a:pPr>
            <a:r>
              <a:rPr lang="en-US" sz="3200" dirty="0">
                <a:solidFill>
                  <a:schemeClr val="bg1"/>
                </a:solidFill>
              </a:rPr>
              <a:t>it is closely linked with the word humility and follows directly upon it in, </a:t>
            </a:r>
            <a:r>
              <a:rPr lang="en-US" sz="3200" dirty="0">
                <a:solidFill>
                  <a:srgbClr val="FFFF00"/>
                </a:solidFill>
              </a:rPr>
              <a:t>Eph. 4:2</a:t>
            </a:r>
            <a:r>
              <a:rPr lang="en-US" sz="3200" dirty="0">
                <a:solidFill>
                  <a:schemeClr val="bg1"/>
                </a:solidFill>
              </a:rPr>
              <a:t>; </a:t>
            </a:r>
            <a:r>
              <a:rPr lang="en-US" sz="3200" dirty="0">
                <a:solidFill>
                  <a:srgbClr val="FFFF00"/>
                </a:solidFill>
              </a:rPr>
              <a:t>Col. 3:12</a:t>
            </a:r>
            <a:r>
              <a:rPr lang="en-US" sz="3200" dirty="0">
                <a:solidFill>
                  <a:schemeClr val="bg1"/>
                </a:solidFill>
              </a:rPr>
              <a:t>; it is only the humble heart which is also the meek, and which, as such, does not fight against God and more or less struggle and contend with Him. This meekness, however, being first of all a meekness before God, is also such in the face of men, even evil men, out of a sense that these, with the insults and injuries which they may inflict are permitted and employed by Him for the chastening and purifying of His elect. – W.E. Vine</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92117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The blessedness of being gentle</a:t>
            </a:r>
          </a:p>
          <a:p>
            <a:pPr marL="0" indent="0" algn="ctr">
              <a:buNone/>
            </a:pPr>
            <a:endParaRPr lang="en-US" sz="3200" dirty="0">
              <a:solidFill>
                <a:schemeClr val="bg1"/>
              </a:solidFill>
            </a:endParaRPr>
          </a:p>
          <a:p>
            <a:pPr marL="0" indent="0">
              <a:buNone/>
            </a:pPr>
            <a:r>
              <a:rPr lang="en-US" sz="3200" dirty="0">
                <a:solidFill>
                  <a:schemeClr val="bg1"/>
                </a:solidFill>
              </a:rPr>
              <a:t>This does not refer to a person who:</a:t>
            </a:r>
          </a:p>
          <a:p>
            <a:pPr marL="0" indent="0">
              <a:buNone/>
            </a:pPr>
            <a:r>
              <a:rPr lang="en-US" sz="3200" dirty="0">
                <a:solidFill>
                  <a:schemeClr val="bg1"/>
                </a:solidFill>
              </a:rPr>
              <a:t>	Is weak in character</a:t>
            </a:r>
          </a:p>
          <a:p>
            <a:pPr marL="0" indent="0">
              <a:buNone/>
            </a:pPr>
            <a:r>
              <a:rPr lang="en-US" sz="3200" dirty="0">
                <a:solidFill>
                  <a:schemeClr val="bg1"/>
                </a:solidFill>
              </a:rPr>
              <a:t>	Pretends to be modest</a:t>
            </a:r>
          </a:p>
          <a:p>
            <a:pPr marL="0" indent="0">
              <a:buNone/>
            </a:pPr>
            <a:r>
              <a:rPr lang="en-US" sz="3200" dirty="0">
                <a:solidFill>
                  <a:schemeClr val="bg1"/>
                </a:solidFill>
              </a:rPr>
              <a:t>	Is weak kneed</a:t>
            </a:r>
          </a:p>
          <a:p>
            <a:pPr marL="0" indent="0">
              <a:buNone/>
            </a:pPr>
            <a:r>
              <a:rPr lang="en-US" sz="3200" dirty="0">
                <a:solidFill>
                  <a:schemeClr val="bg1"/>
                </a:solidFill>
              </a:rPr>
              <a:t>	Puts on a disguise of humility</a:t>
            </a:r>
          </a:p>
        </p:txBody>
      </p:sp>
    </p:spTree>
    <p:extLst>
      <p:ext uri="{BB962C8B-B14F-4D97-AF65-F5344CB8AC3E}">
        <p14:creationId xmlns:p14="http://schemas.microsoft.com/office/powerpoint/2010/main" val="278484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Galatians 5:22-23</a:t>
            </a:r>
          </a:p>
          <a:p>
            <a:pPr marL="0" indent="0" algn="ctr">
              <a:buNone/>
            </a:pPr>
            <a:r>
              <a:rPr lang="en-US" sz="3200" dirty="0">
                <a:solidFill>
                  <a:schemeClr val="bg1"/>
                </a:solidFill>
              </a:rPr>
              <a:t>But the fruit of the Spirit is love, joy, peace, patience, kindness, goodness, faithfulness, gentleness, self-control; against such things there is no law.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55984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Galatians 6:1</a:t>
            </a:r>
          </a:p>
          <a:p>
            <a:pPr marL="0" indent="0" algn="ctr">
              <a:buNone/>
            </a:pPr>
            <a:r>
              <a:rPr lang="en-US" sz="3200" dirty="0">
                <a:solidFill>
                  <a:schemeClr val="bg1"/>
                </a:solidFill>
              </a:rPr>
              <a:t> Brethren, even if anyone is caught in any trespass, you who are spiritual, restore such a one in a spirit of gentleness; each one looking to yourself, so that you too will not be tempted.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1322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Ephesians 4:1-3</a:t>
            </a:r>
          </a:p>
          <a:p>
            <a:pPr marL="0" indent="0" algn="ctr">
              <a:buNone/>
            </a:pPr>
            <a:r>
              <a:rPr lang="en-US" sz="3200" dirty="0">
                <a:solidFill>
                  <a:schemeClr val="bg1"/>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04371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Colossians 3:12-13</a:t>
            </a:r>
          </a:p>
          <a:p>
            <a:pPr marL="0" indent="0" algn="ctr">
              <a:buNone/>
            </a:pPr>
            <a:r>
              <a:rPr lang="en-US" sz="3200" dirty="0">
                <a:solidFill>
                  <a:schemeClr val="bg1"/>
                </a:solidFill>
              </a:rPr>
              <a:t>So, as those who have been chosen of God, holy and beloved, put on a heart of compassion, kindness, humility, gentleness and patience; bearing with one another, and forgiving each other, whoever has a complaint against anyone; just as the Lord forgave you, so also should you.</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958687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Titus 3:1-2</a:t>
            </a:r>
          </a:p>
          <a:p>
            <a:pPr marL="0" indent="0" algn="ctr">
              <a:buNone/>
            </a:pPr>
            <a:r>
              <a:rPr lang="en-US" sz="3200" dirty="0">
                <a:solidFill>
                  <a:schemeClr val="bg1"/>
                </a:solidFill>
              </a:rPr>
              <a:t>Remind them to be subject to rulers, to authorities, to be obedient, to be ready for every good deed, to malign no one, to be peaceable, gentle, showing every consideration for all men.</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459653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Gentleness is demonstrated in a Christian’s character</a:t>
            </a:r>
          </a:p>
          <a:p>
            <a:pPr marL="0" indent="0" algn="ctr">
              <a:buNone/>
            </a:pPr>
            <a:r>
              <a:rPr lang="en-US" sz="3200" dirty="0">
                <a:solidFill>
                  <a:srgbClr val="FFFF00"/>
                </a:solidFill>
              </a:rPr>
              <a:t>1 Peter 3:3-4</a:t>
            </a:r>
          </a:p>
          <a:p>
            <a:pPr marL="0" indent="0" algn="ctr">
              <a:buNone/>
            </a:pPr>
            <a:r>
              <a:rPr lang="en-US" sz="3200" dirty="0">
                <a:solidFill>
                  <a:schemeClr val="bg1"/>
                </a:solidFill>
              </a:rPr>
              <a:t>Your adornment must not be merely external — braiding the hair, and wearing gold jewelry, or putting on dresses; but let it be  the hidden person of the heart, with the imperishable quality of a gentle and quiet spirit, which is precious in the sight of God. </a:t>
            </a:r>
          </a:p>
        </p:txBody>
      </p:sp>
    </p:spTree>
    <p:extLst>
      <p:ext uri="{BB962C8B-B14F-4D97-AF65-F5344CB8AC3E}">
        <p14:creationId xmlns:p14="http://schemas.microsoft.com/office/powerpoint/2010/main" val="1991887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The gentle or meek are going to submit to God’s will</a:t>
            </a:r>
          </a:p>
          <a:p>
            <a:pPr marL="0" indent="0" algn="ctr">
              <a:buNone/>
            </a:pPr>
            <a:r>
              <a:rPr lang="en-US" sz="3200" dirty="0">
                <a:solidFill>
                  <a:srgbClr val="FFFF00"/>
                </a:solidFill>
              </a:rPr>
              <a:t>James 4:6-7</a:t>
            </a:r>
          </a:p>
          <a:p>
            <a:pPr marL="0" indent="0" algn="ctr">
              <a:buNone/>
            </a:pPr>
            <a:r>
              <a:rPr lang="en-US" sz="3200" dirty="0">
                <a:solidFill>
                  <a:schemeClr val="bg1"/>
                </a:solidFill>
              </a:rPr>
              <a:t>But He gives a greater grace. Therefore it says, "GOD IS OPPOSED TO THE PROUD, BUT GIVES GRACE TO THE HUMBLE."  Submit therefore to God. Resist the devil and he will flee from you.</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600150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For they shall inherit the earth</a:t>
            </a:r>
          </a:p>
          <a:p>
            <a:pPr marL="0" indent="0" algn="ctr">
              <a:buNone/>
            </a:pPr>
            <a:r>
              <a:rPr lang="en-US" sz="3200" dirty="0">
                <a:solidFill>
                  <a:srgbClr val="FFFF00"/>
                </a:solidFill>
              </a:rPr>
              <a:t>Psalm 37:11</a:t>
            </a:r>
          </a:p>
          <a:p>
            <a:pPr marL="0" indent="0">
              <a:buNone/>
            </a:pPr>
            <a:r>
              <a:rPr lang="en-US" sz="3200" dirty="0">
                <a:solidFill>
                  <a:schemeClr val="bg1"/>
                </a:solidFill>
              </a:rPr>
              <a:t>But the humble will inherit the land </a:t>
            </a:r>
          </a:p>
          <a:p>
            <a:pPr marL="0" indent="0">
              <a:buNone/>
            </a:pPr>
            <a:r>
              <a:rPr lang="en-US" sz="3200" dirty="0">
                <a:solidFill>
                  <a:schemeClr val="bg1"/>
                </a:solidFill>
              </a:rPr>
              <a:t>And will delight themselves in abundant prosperity.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54779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BAB7E-460E-4024-8067-5E89F597EB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B04A4B-04D0-4469-9274-65FDA191ED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2950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 or meek</a:t>
            </a:r>
          </a:p>
          <a:p>
            <a:pPr marL="0" indent="0" algn="ctr">
              <a:buNone/>
            </a:pPr>
            <a:r>
              <a:rPr lang="en-US" sz="3200" dirty="0">
                <a:solidFill>
                  <a:schemeClr val="bg1"/>
                </a:solidFill>
              </a:rPr>
              <a:t>“There is gentleness in meekness, but behind the meekness there is a strength” – N.T. Words – William Barclay</a:t>
            </a:r>
          </a:p>
          <a:p>
            <a:pPr marL="0" indent="0" algn="ctr">
              <a:buNone/>
            </a:pPr>
            <a:endParaRPr lang="en-US" sz="3200" dirty="0">
              <a:solidFill>
                <a:schemeClr val="bg1"/>
              </a:solidFill>
            </a:endParaRPr>
          </a:p>
          <a:p>
            <a:pPr marL="0" indent="0" algn="ctr">
              <a:buNone/>
            </a:pPr>
            <a:r>
              <a:rPr lang="en-US" sz="3200" dirty="0">
                <a:solidFill>
                  <a:schemeClr val="bg1"/>
                </a:solidFill>
              </a:rPr>
              <a:t>Mild, soft, meek, gentle – Liddell-Scott</a:t>
            </a:r>
          </a:p>
          <a:p>
            <a:pPr marL="0" indent="0" algn="ctr">
              <a:buNone/>
            </a:pPr>
            <a:endParaRPr lang="en-US" sz="3200" dirty="0">
              <a:solidFill>
                <a:schemeClr val="bg1"/>
              </a:solidFill>
            </a:endParaRPr>
          </a:p>
          <a:p>
            <a:pPr marL="0" indent="0" algn="ctr">
              <a:buNone/>
            </a:pPr>
            <a:r>
              <a:rPr lang="en-US" sz="3200" dirty="0">
                <a:solidFill>
                  <a:schemeClr val="bg1"/>
                </a:solidFill>
              </a:rPr>
              <a:t>Gentle, mild, meek – Thayer</a:t>
            </a:r>
          </a:p>
          <a:p>
            <a:pPr marL="0" indent="0" algn="ctr">
              <a:buNone/>
            </a:pPr>
            <a:endParaRPr lang="en-US" sz="3200" dirty="0">
              <a:solidFill>
                <a:schemeClr val="bg1"/>
              </a:solidFill>
            </a:endParaRPr>
          </a:p>
          <a:p>
            <a:pPr marL="0" indent="0" algn="ctr">
              <a:buNone/>
            </a:pPr>
            <a:r>
              <a:rPr lang="en-US" sz="3200" dirty="0">
                <a:solidFill>
                  <a:schemeClr val="bg1"/>
                </a:solidFill>
              </a:rPr>
              <a:t>Meekness does not mean weakness, “as meek as a mouse”.</a:t>
            </a:r>
          </a:p>
        </p:txBody>
      </p:sp>
    </p:spTree>
    <p:extLst>
      <p:ext uri="{BB962C8B-B14F-4D97-AF65-F5344CB8AC3E}">
        <p14:creationId xmlns:p14="http://schemas.microsoft.com/office/powerpoint/2010/main" val="210493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 or meek</a:t>
            </a:r>
          </a:p>
          <a:p>
            <a:pPr marL="0" indent="0" algn="ctr">
              <a:buNone/>
            </a:pPr>
            <a:r>
              <a:rPr lang="en-US" sz="3200" dirty="0" err="1">
                <a:solidFill>
                  <a:schemeClr val="bg1"/>
                </a:solidFill>
              </a:rPr>
              <a:t>praus</a:t>
            </a:r>
            <a:r>
              <a:rPr lang="en-US" sz="3200" dirty="0">
                <a:solidFill>
                  <a:schemeClr val="bg1"/>
                </a:solidFill>
              </a:rPr>
              <a:t> or </a:t>
            </a:r>
            <a:r>
              <a:rPr lang="en-US" sz="3200" dirty="0" err="1">
                <a:solidFill>
                  <a:schemeClr val="bg1"/>
                </a:solidFill>
              </a:rPr>
              <a:t>praos</a:t>
            </a:r>
            <a:endParaRPr lang="en-US" sz="3200" dirty="0">
              <a:solidFill>
                <a:schemeClr val="bg1"/>
              </a:solidFill>
            </a:endParaRPr>
          </a:p>
          <a:p>
            <a:pPr marL="0" indent="0" algn="ctr">
              <a:buNone/>
            </a:pPr>
            <a:r>
              <a:rPr lang="en-US" sz="3200" dirty="0">
                <a:solidFill>
                  <a:schemeClr val="bg1"/>
                </a:solidFill>
              </a:rPr>
              <a:t>Denotes gentle, mild, meek; Christ uses it of His own disposition, </a:t>
            </a:r>
            <a:r>
              <a:rPr lang="en-US" sz="3200" dirty="0">
                <a:solidFill>
                  <a:srgbClr val="FFFF00"/>
                </a:solidFill>
              </a:rPr>
              <a:t>Matt. 11:29</a:t>
            </a:r>
            <a:r>
              <a:rPr lang="en-US" sz="3200" dirty="0">
                <a:solidFill>
                  <a:schemeClr val="bg1"/>
                </a:solidFill>
              </a:rPr>
              <a:t>; He gives it in the third of His Beatitudes, </a:t>
            </a:r>
            <a:r>
              <a:rPr lang="en-US" sz="3200" dirty="0">
                <a:solidFill>
                  <a:srgbClr val="FFFF00"/>
                </a:solidFill>
              </a:rPr>
              <a:t>Matt. 5:5</a:t>
            </a:r>
            <a:r>
              <a:rPr lang="en-US" sz="3200" dirty="0">
                <a:solidFill>
                  <a:schemeClr val="bg1"/>
                </a:solidFill>
              </a:rPr>
              <a:t>; it is said of Him as the King Messiah in </a:t>
            </a:r>
            <a:r>
              <a:rPr lang="en-US" sz="3200" dirty="0">
                <a:solidFill>
                  <a:srgbClr val="FFFF00"/>
                </a:solidFill>
              </a:rPr>
              <a:t>Matt. 21:5</a:t>
            </a:r>
            <a:r>
              <a:rPr lang="en-US" sz="3200" dirty="0">
                <a:solidFill>
                  <a:schemeClr val="bg1"/>
                </a:solidFill>
              </a:rPr>
              <a:t>, from </a:t>
            </a:r>
            <a:r>
              <a:rPr lang="en-US" sz="3200" dirty="0">
                <a:solidFill>
                  <a:srgbClr val="FFFF00"/>
                </a:solidFill>
              </a:rPr>
              <a:t>Zech. 9:9</a:t>
            </a:r>
            <a:r>
              <a:rPr lang="en-US" sz="3200" dirty="0">
                <a:solidFill>
                  <a:schemeClr val="bg1"/>
                </a:solidFill>
              </a:rPr>
              <a:t>; it is an adornment of the Christian profession, </a:t>
            </a:r>
            <a:r>
              <a:rPr lang="en-US" sz="3200" dirty="0">
                <a:solidFill>
                  <a:srgbClr val="FFFF00"/>
                </a:solidFill>
              </a:rPr>
              <a:t>1 Peter 3:4</a:t>
            </a:r>
          </a:p>
        </p:txBody>
      </p:sp>
    </p:spTree>
    <p:extLst>
      <p:ext uri="{BB962C8B-B14F-4D97-AF65-F5344CB8AC3E}">
        <p14:creationId xmlns:p14="http://schemas.microsoft.com/office/powerpoint/2010/main" val="2841315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gentle, meek</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Gentle or meek</a:t>
            </a:r>
          </a:p>
          <a:p>
            <a:pPr marL="0" indent="0" algn="ctr">
              <a:buNone/>
            </a:pPr>
            <a:r>
              <a:rPr lang="en-US" sz="3200" dirty="0" err="1">
                <a:solidFill>
                  <a:schemeClr val="bg1"/>
                </a:solidFill>
              </a:rPr>
              <a:t>prautes</a:t>
            </a:r>
            <a:r>
              <a:rPr lang="en-US" sz="3200" dirty="0">
                <a:solidFill>
                  <a:schemeClr val="bg1"/>
                </a:solidFill>
              </a:rPr>
              <a:t> or </a:t>
            </a:r>
            <a:r>
              <a:rPr lang="en-US" sz="3200" dirty="0" err="1">
                <a:solidFill>
                  <a:schemeClr val="bg1"/>
                </a:solidFill>
              </a:rPr>
              <a:t>praotes</a:t>
            </a:r>
            <a:endParaRPr lang="en-US" sz="3200" dirty="0">
              <a:solidFill>
                <a:schemeClr val="bg1"/>
              </a:solidFill>
            </a:endParaRPr>
          </a:p>
          <a:p>
            <a:pPr marL="0" indent="0" algn="ctr">
              <a:buNone/>
            </a:pPr>
            <a:r>
              <a:rPr lang="en-US" sz="3200" dirty="0">
                <a:solidFill>
                  <a:schemeClr val="bg1"/>
                </a:solidFill>
              </a:rPr>
              <a:t>Denotes meekness. In its use in Scripture, in which it has a fuller, deeper significance than in non-scriptural Greek writings, it consists not in a person’s outward behavior only; nor yet in his relations to his fellow-man; as little in his mere natural disposition. Rather it is an inwrought grace of the soul; and the exercises of it are first and chiefly towards God. It is that temper of spirit in which we accept His dealings with us as good, and therefore without disputing or resisting;</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577146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108</TotalTime>
  <Words>1024</Words>
  <Application>Microsoft Office PowerPoint</Application>
  <PresentationFormat>Widescreen</PresentationFormat>
  <Paragraphs>89</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Blessed are the gentle, meek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12</cp:revision>
  <dcterms:created xsi:type="dcterms:W3CDTF">2018-05-12T13:16:18Z</dcterms:created>
  <dcterms:modified xsi:type="dcterms:W3CDTF">2018-05-12T15:04:20Z</dcterms:modified>
</cp:coreProperties>
</file>