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5" r:id="rId4"/>
    <p:sldId id="262" r:id="rId5"/>
    <p:sldId id="266" r:id="rId6"/>
    <p:sldId id="267" r:id="rId7"/>
    <p:sldId id="268" r:id="rId8"/>
    <p:sldId id="269" r:id="rId9"/>
    <p:sldId id="270" r:id="rId10"/>
    <p:sldId id="271" r:id="rId11"/>
    <p:sldId id="276" r:id="rId12"/>
    <p:sldId id="272" r:id="rId13"/>
    <p:sldId id="282" r:id="rId14"/>
    <p:sldId id="273" r:id="rId15"/>
    <p:sldId id="274" r:id="rId16"/>
    <p:sldId id="275" r:id="rId17"/>
    <p:sldId id="285" r:id="rId18"/>
    <p:sldId id="278" r:id="rId19"/>
    <p:sldId id="279" r:id="rId20"/>
    <p:sldId id="283" r:id="rId21"/>
    <p:sldId id="284" r:id="rId22"/>
    <p:sldId id="277" r:id="rId23"/>
    <p:sldId id="280"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D704F-B598-4D24-9577-CD816F0D46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3AB1DE-DAC2-4922-9CAE-E25444D24E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99AE55-0B0D-4364-9974-353E00722D75}"/>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a:extLst>
              <a:ext uri="{FF2B5EF4-FFF2-40B4-BE49-F238E27FC236}">
                <a16:creationId xmlns:a16="http://schemas.microsoft.com/office/drawing/2014/main" id="{EA55AF4B-22F7-4FE4-BAD2-1B32F2B095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222D9D-60CB-41F6-A88E-E6A3F1306E3E}"/>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207355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0CB7E-7A2D-4424-81B3-C29CE9C527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5E114B-5FB3-47F1-984E-FDC9560418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B7D2BA-1C0A-4EA3-A081-7BE29FD21D65}"/>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a:extLst>
              <a:ext uri="{FF2B5EF4-FFF2-40B4-BE49-F238E27FC236}">
                <a16:creationId xmlns:a16="http://schemas.microsoft.com/office/drawing/2014/main" id="{2A616A19-B024-4E42-A140-90436CB8A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A636AE-A1B1-44F0-B5F6-6D616655B36D}"/>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184954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CD52E-09C0-4F09-A82A-05D3C0C2B5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E717D3-EC23-459F-A4F1-FE341726BA0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7402E6-3841-4641-BFDB-136FD7C9EE8A}"/>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a:extLst>
              <a:ext uri="{FF2B5EF4-FFF2-40B4-BE49-F238E27FC236}">
                <a16:creationId xmlns:a16="http://schemas.microsoft.com/office/drawing/2014/main" id="{304A9FC9-2D39-47C1-8B0A-1B6F123DAF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8E7848-2F0A-4704-BDD3-D6954F106771}"/>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2744390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3930766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2424874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83613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07CF82-B511-4A97-A065-CE4B0D013059}"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3327639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07CF82-B511-4A97-A065-CE4B0D013059}" type="datetimeFigureOut">
              <a:rPr lang="en-US" smtClean="0"/>
              <a:t>6/2/2018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3757911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07CF82-B511-4A97-A065-CE4B0D013059}" type="datetimeFigureOut">
              <a:rPr lang="en-US" smtClean="0"/>
              <a:t>6/2/2018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144540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7CF82-B511-4A97-A065-CE4B0D013059}" type="datetimeFigureOut">
              <a:rPr lang="en-US" smtClean="0"/>
              <a:t>6/2/2018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1763711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07CF82-B511-4A97-A065-CE4B0D013059}"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239712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ED377-A984-400F-A868-762B07F42A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287A44-F045-41C7-A7A4-0D4B5B37087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07566-964F-4D9C-A099-120450001C93}"/>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a:extLst>
              <a:ext uri="{FF2B5EF4-FFF2-40B4-BE49-F238E27FC236}">
                <a16:creationId xmlns:a16="http://schemas.microsoft.com/office/drawing/2014/main" id="{AE9E2D53-E4D5-4AFE-BF5A-A22AEC291A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525225-A904-4AE8-830B-C17101670137}"/>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1464710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07CF82-B511-4A97-A065-CE4B0D013059}" type="datetimeFigureOut">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963957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2268728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3397543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9AE57-F279-4730-9E26-B47A0B56BA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DC787-75B6-49F6-9B0B-634D335F53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DD8E890-79A9-4FF1-9BA0-1D5AEAA658FD}"/>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5" name="Footer Placeholder 4">
            <a:extLst>
              <a:ext uri="{FF2B5EF4-FFF2-40B4-BE49-F238E27FC236}">
                <a16:creationId xmlns:a16="http://schemas.microsoft.com/office/drawing/2014/main" id="{A6381AEC-787C-422F-A6B6-6825855E7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D57FCC-85CB-4019-95C2-EA5131A72963}"/>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3692262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CBD30-7EE7-41C7-914F-CAD9D27C2F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0EDAAA-CB23-4C50-A6D1-70FD923B2A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A07078-F3F9-4B8F-812D-7A8E869BF2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A1640D-E82B-4A82-A914-AFDFE295A4DD}"/>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6" name="Footer Placeholder 5">
            <a:extLst>
              <a:ext uri="{FF2B5EF4-FFF2-40B4-BE49-F238E27FC236}">
                <a16:creationId xmlns:a16="http://schemas.microsoft.com/office/drawing/2014/main" id="{B4FC85DD-4922-4E28-8329-84A11D7E40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5F79D-EAFF-42D9-9464-76189B5549A1}"/>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2890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30CBB-3C83-4691-A1F2-B4DF0B8A2E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D91DAC-77B4-4054-8B2A-8B75078BAB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CFEADF-096B-4CFA-A043-DC3DC54F2B0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63D0BA-D069-4FDB-92AA-97608925C2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406736C-3450-4123-94F5-312AA10FAFD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4A4073-2797-4D62-B9B0-C0759503E909}"/>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8" name="Footer Placeholder 7">
            <a:extLst>
              <a:ext uri="{FF2B5EF4-FFF2-40B4-BE49-F238E27FC236}">
                <a16:creationId xmlns:a16="http://schemas.microsoft.com/office/drawing/2014/main" id="{6E3D815A-4CDC-4CF1-9C92-7A32AE9830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989FCC-8234-4393-87C6-9DD897B6DA1F}"/>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342530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502A9-8F44-4E58-8720-409C162085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F668E2-8D35-4442-929D-2268E37B741C}"/>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4" name="Footer Placeholder 3">
            <a:extLst>
              <a:ext uri="{FF2B5EF4-FFF2-40B4-BE49-F238E27FC236}">
                <a16:creationId xmlns:a16="http://schemas.microsoft.com/office/drawing/2014/main" id="{CE72D630-0DD9-4A4B-865A-5212518DAA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E16151-0FAA-4583-A756-EDA5B177340F}"/>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3556887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395FBD-F56B-4793-A66B-587F291DEF11}"/>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3" name="Footer Placeholder 2">
            <a:extLst>
              <a:ext uri="{FF2B5EF4-FFF2-40B4-BE49-F238E27FC236}">
                <a16:creationId xmlns:a16="http://schemas.microsoft.com/office/drawing/2014/main" id="{87477851-47B8-4771-A541-4E5264B5E0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0158C7-4852-407C-B542-6C75AB60BC03}"/>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2645579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6C742-3858-4C12-B53C-D5019CC01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106BD6-24B0-4B29-8368-12EAFF74B7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6586E1-4727-4D4A-94BA-53789108F8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D9AC3E-9BEE-4EA3-A942-555607526D18}"/>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6" name="Footer Placeholder 5">
            <a:extLst>
              <a:ext uri="{FF2B5EF4-FFF2-40B4-BE49-F238E27FC236}">
                <a16:creationId xmlns:a16="http://schemas.microsoft.com/office/drawing/2014/main" id="{3ACC5EA6-E342-469E-AFC2-B457D20799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B93368-E52E-40AC-8E67-EFF2A3BBCF2F}"/>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751030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49C4-652F-47D1-B94D-60395C3651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649131-AECB-4CB8-AB03-CD839712B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97AC4D-AD61-4617-B9C2-83302F349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7E7D1D-DFA6-4D8A-BEB8-EEFCF1159788}"/>
              </a:ext>
            </a:extLst>
          </p:cNvPr>
          <p:cNvSpPr>
            <a:spLocks noGrp="1"/>
          </p:cNvSpPr>
          <p:nvPr>
            <p:ph type="dt" sz="half" idx="10"/>
          </p:nvPr>
        </p:nvSpPr>
        <p:spPr/>
        <p:txBody>
          <a:bodyPr/>
          <a:lstStyle/>
          <a:p>
            <a:fld id="{3A07CF82-B511-4A97-A065-CE4B0D013059}" type="datetimeFigureOut">
              <a:rPr lang="en-US" smtClean="0"/>
              <a:t>6/2/2018</a:t>
            </a:fld>
            <a:endParaRPr lang="en-US"/>
          </a:p>
        </p:txBody>
      </p:sp>
      <p:sp>
        <p:nvSpPr>
          <p:cNvPr id="6" name="Footer Placeholder 5">
            <a:extLst>
              <a:ext uri="{FF2B5EF4-FFF2-40B4-BE49-F238E27FC236}">
                <a16:creationId xmlns:a16="http://schemas.microsoft.com/office/drawing/2014/main" id="{9F3551FD-B3FE-4C9F-9533-9B57C5A7B8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0F85C1-F1CD-42CF-A64B-6507C5DDD9DE}"/>
              </a:ext>
            </a:extLst>
          </p:cNvPr>
          <p:cNvSpPr>
            <a:spLocks noGrp="1"/>
          </p:cNvSpPr>
          <p:nvPr>
            <p:ph type="sldNum" sz="quarter" idx="12"/>
          </p:nvPr>
        </p:nvSpPr>
        <p:spPr/>
        <p:txBody>
          <a:bodyPr/>
          <a:lstStyle/>
          <a:p>
            <a:fld id="{C78F8175-4308-40BF-BB35-9488DCB896F6}" type="slidenum">
              <a:rPr lang="en-US" smtClean="0"/>
              <a:t>‹#›</a:t>
            </a:fld>
            <a:endParaRPr lang="en-US"/>
          </a:p>
        </p:txBody>
      </p:sp>
    </p:spTree>
    <p:extLst>
      <p:ext uri="{BB962C8B-B14F-4D97-AF65-F5344CB8AC3E}">
        <p14:creationId xmlns:p14="http://schemas.microsoft.com/office/powerpoint/2010/main" val="3727165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42AE6A-A652-4364-913B-CF260DD253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04361C-3A49-418B-92C7-790475C28B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42244-A6C7-4AC6-8223-82BE856D89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7CF82-B511-4A97-A065-CE4B0D013059}" type="datetimeFigureOut">
              <a:rPr lang="en-US" smtClean="0"/>
              <a:t>6/2/2018</a:t>
            </a:fld>
            <a:endParaRPr lang="en-US"/>
          </a:p>
        </p:txBody>
      </p:sp>
      <p:sp>
        <p:nvSpPr>
          <p:cNvPr id="5" name="Footer Placeholder 4">
            <a:extLst>
              <a:ext uri="{FF2B5EF4-FFF2-40B4-BE49-F238E27FC236}">
                <a16:creationId xmlns:a16="http://schemas.microsoft.com/office/drawing/2014/main" id="{4FB18FBF-43F1-466B-BB97-82C1BFFBAD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44E3E0-0B31-416B-917E-E4890BFCF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F8175-4308-40BF-BB35-9488DCB896F6}" type="slidenum">
              <a:rPr lang="en-US" smtClean="0"/>
              <a:t>‹#›</a:t>
            </a:fld>
            <a:endParaRPr lang="en-US"/>
          </a:p>
        </p:txBody>
      </p:sp>
    </p:spTree>
    <p:extLst>
      <p:ext uri="{BB962C8B-B14F-4D97-AF65-F5344CB8AC3E}">
        <p14:creationId xmlns:p14="http://schemas.microsoft.com/office/powerpoint/2010/main" val="722120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7CF82-B511-4A97-A065-CE4B0D013059}" type="datetimeFigureOut">
              <a:rPr lang="en-US" smtClean="0"/>
              <a:t>6/2/2018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F8175-4308-40BF-BB35-9488DCB896F6}" type="slidenum">
              <a:rPr lang="en-US" smtClean="0"/>
              <a:t>‹#›</a:t>
            </a:fld>
            <a:endParaRPr lang="en-US"/>
          </a:p>
        </p:txBody>
      </p:sp>
    </p:spTree>
    <p:extLst>
      <p:ext uri="{BB962C8B-B14F-4D97-AF65-F5344CB8AC3E}">
        <p14:creationId xmlns:p14="http://schemas.microsoft.com/office/powerpoint/2010/main" val="41064477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F3D8A-115A-491D-8176-28EEC6E9022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1FC6676-B55E-40F2-BCE2-293B4DD4EC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6648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Merciful – </a:t>
            </a:r>
            <a:r>
              <a:rPr lang="en-US" sz="3200" dirty="0" err="1">
                <a:solidFill>
                  <a:schemeClr val="bg1"/>
                </a:solidFill>
              </a:rPr>
              <a:t>eleemon</a:t>
            </a:r>
            <a:endParaRPr lang="en-US" sz="3200" dirty="0">
              <a:solidFill>
                <a:schemeClr val="bg1"/>
              </a:solidFill>
            </a:endParaRPr>
          </a:p>
          <a:p>
            <a:pPr marL="0" indent="0" algn="ctr">
              <a:buNone/>
            </a:pPr>
            <a:r>
              <a:rPr lang="en-US" sz="3200" dirty="0">
                <a:solidFill>
                  <a:srgbClr val="FFFF00"/>
                </a:solidFill>
              </a:rPr>
              <a:t>Hebrews 2:17</a:t>
            </a:r>
          </a:p>
          <a:p>
            <a:pPr marL="0" indent="0" algn="ctr">
              <a:buNone/>
            </a:pPr>
            <a:r>
              <a:rPr lang="en-US" sz="3200" dirty="0">
                <a:solidFill>
                  <a:schemeClr val="bg1"/>
                </a:solidFill>
              </a:rPr>
              <a:t>Therefore, He had to be made like His brethren in all things, so that He might become a merciful and faithful high priest in things pertaining to God, to make propitiation for the sins of the people.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624537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To be merciful indicates compassion</a:t>
            </a:r>
          </a:p>
          <a:p>
            <a:pPr marL="0" indent="0" algn="ctr">
              <a:buNone/>
            </a:pPr>
            <a:r>
              <a:rPr lang="en-US" sz="3200" dirty="0">
                <a:solidFill>
                  <a:srgbClr val="FFFF00"/>
                </a:solidFill>
              </a:rPr>
              <a:t>Matthew 15:21-28</a:t>
            </a:r>
          </a:p>
          <a:p>
            <a:pPr marL="0" indent="0" algn="ctr">
              <a:buNone/>
            </a:pPr>
            <a:r>
              <a:rPr lang="en-US" sz="3200" dirty="0">
                <a:solidFill>
                  <a:schemeClr val="bg1"/>
                </a:solidFill>
              </a:rPr>
              <a:t> Jesus went away from there, and withdrew into the district of </a:t>
            </a:r>
            <a:r>
              <a:rPr lang="en-US" sz="3200" dirty="0" err="1">
                <a:solidFill>
                  <a:schemeClr val="bg1"/>
                </a:solidFill>
              </a:rPr>
              <a:t>Tyre</a:t>
            </a:r>
            <a:r>
              <a:rPr lang="en-US" sz="3200" dirty="0">
                <a:solidFill>
                  <a:schemeClr val="bg1"/>
                </a:solidFill>
              </a:rPr>
              <a:t> and Sidon.  And a Canaanite woman from that region came out and began to cry out, saying, "Have mercy on me, Lord, Son of David; my daughter is cruelly demon-possessed."  But He did not answer her a word. And His disciples came and implored Him, saying, "Send her away, because she keeps shouting at us."  But He answered and said, "I was sent only to the lost sheep of the house of Israel."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883814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To be merciful indicates compassion</a:t>
            </a:r>
          </a:p>
          <a:p>
            <a:pPr marL="0" indent="0" algn="ctr">
              <a:buNone/>
            </a:pPr>
            <a:r>
              <a:rPr lang="en-US" sz="3200" dirty="0">
                <a:solidFill>
                  <a:srgbClr val="FFFF00"/>
                </a:solidFill>
              </a:rPr>
              <a:t>Matthew 15:21-28</a:t>
            </a:r>
          </a:p>
          <a:p>
            <a:pPr marL="0" indent="0" algn="ctr">
              <a:buNone/>
            </a:pPr>
            <a:r>
              <a:rPr lang="en-US" sz="3200" dirty="0">
                <a:solidFill>
                  <a:schemeClr val="bg1"/>
                </a:solidFill>
              </a:rPr>
              <a:t>But she came and began  to bow down before Him, saying, "Lord, help me!"  And He answered and said, "It is not good to take the children's bread and throw it to the dogs."  But she said, "Yes, Lord; but even the dogs feed on the crumbs which fall from their masters' table."  Then Jesus said to her, "O woman, your faith is great; it shall be done for you as you wish." And her daughter was healed at once.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468219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To be merciful is a sparing of punishment</a:t>
            </a:r>
          </a:p>
          <a:p>
            <a:pPr marL="0" indent="0" algn="ctr">
              <a:buNone/>
            </a:pPr>
            <a:r>
              <a:rPr lang="en-US" sz="3200" dirty="0">
                <a:solidFill>
                  <a:srgbClr val="FFFF00"/>
                </a:solidFill>
              </a:rPr>
              <a:t>1 Peter 2:9-10</a:t>
            </a:r>
          </a:p>
          <a:p>
            <a:pPr marL="0" indent="0" algn="ctr">
              <a:buNone/>
            </a:pPr>
            <a:r>
              <a:rPr lang="en-US" sz="3200" dirty="0">
                <a:solidFill>
                  <a:schemeClr val="bg1"/>
                </a:solidFill>
              </a:rPr>
              <a:t>But you are A CHOSEN RACE, A royal PRIESTHOOD, A HOLY NATION,A PEOPLE FOR God's OWN POSSESSION, so that you may proclaim the excellencies of Him who has called you out of darkness into His marvelous light; for you once were NOT A PEOPLE, but now you are THE PEOPLE OF GOD; you had NOT RECEIVED MERCY, but now you have RECEIVED MERCY.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218116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To be merciful is an attitude toward others</a:t>
            </a:r>
          </a:p>
          <a:p>
            <a:pPr marL="0" indent="0" algn="ctr">
              <a:buNone/>
            </a:pPr>
            <a:r>
              <a:rPr lang="en-US" sz="3200" dirty="0">
                <a:solidFill>
                  <a:srgbClr val="FFFF00"/>
                </a:solidFill>
              </a:rPr>
              <a:t>Romans 12:15</a:t>
            </a:r>
          </a:p>
          <a:p>
            <a:pPr marL="0" indent="0" algn="ctr">
              <a:buNone/>
            </a:pPr>
            <a:r>
              <a:rPr lang="en-US" sz="3200" dirty="0">
                <a:solidFill>
                  <a:schemeClr val="bg1"/>
                </a:solidFill>
              </a:rPr>
              <a:t>Rejoice with those who rejoice, and weep </a:t>
            </a:r>
          </a:p>
          <a:p>
            <a:pPr marL="0" indent="0" algn="ctr">
              <a:buNone/>
            </a:pPr>
            <a:r>
              <a:rPr lang="en-US" sz="3200" dirty="0">
                <a:solidFill>
                  <a:schemeClr val="bg1"/>
                </a:solidFill>
              </a:rPr>
              <a:t>with those who weep.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517019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Mercy is expressed in deeds of helpfulness</a:t>
            </a:r>
          </a:p>
          <a:p>
            <a:pPr marL="0" indent="0" algn="ctr">
              <a:buNone/>
            </a:pPr>
            <a:r>
              <a:rPr lang="en-US" sz="3200" dirty="0">
                <a:solidFill>
                  <a:srgbClr val="FFFF00"/>
                </a:solidFill>
              </a:rPr>
              <a:t>Luke 10:30-37</a:t>
            </a:r>
          </a:p>
          <a:p>
            <a:pPr marL="0" indent="0" algn="ctr">
              <a:buNone/>
            </a:pPr>
            <a:r>
              <a:rPr lang="en-US" sz="3200" dirty="0">
                <a:solidFill>
                  <a:schemeClr val="bg1"/>
                </a:solidFill>
              </a:rPr>
              <a:t>Jesus replied and said, "A man was going down from Jerusalem to Jericho, and fell among robbers, and they stripped him and beat him, and went away leaving him half dead.  And by chance a priest was going down on that road, and when he saw him, he passed by on the other side.  Likewise a Levite also, when he came to the place and saw him, passed by on the other side.  But a Samaritan, who was on a journey, came upon him; and when he saw him, he felt compassion,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680830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Mercy is expressed in deeds of helpfulness</a:t>
            </a:r>
          </a:p>
          <a:p>
            <a:pPr marL="0" indent="0" algn="ctr">
              <a:buNone/>
            </a:pPr>
            <a:r>
              <a:rPr lang="en-US" sz="3200" dirty="0">
                <a:solidFill>
                  <a:srgbClr val="FFFF00"/>
                </a:solidFill>
              </a:rPr>
              <a:t>Luke 10:30-37</a:t>
            </a:r>
          </a:p>
          <a:p>
            <a:pPr marL="0" indent="0" algn="ctr">
              <a:buNone/>
            </a:pPr>
            <a:r>
              <a:rPr lang="en-US" sz="3200" dirty="0">
                <a:solidFill>
                  <a:schemeClr val="bg1"/>
                </a:solidFill>
              </a:rPr>
              <a:t>and came to him and bandaged up his wounds, pouring oil and wine on them; and he put him on his own beast, and brought him to an inn and took care of him.  On the next day he took out two denarii and gave them to the innkeeper and said, 'Take care of him; and whatever more you spend, when I return I will repay you.'  Which of these three do you think proved to be a neighbor to the man who fell into the robbers' hands?"  And he said, "The one who showed mercy toward him." Then Jesus said to him, "Go and do the same."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267519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Mercy is expressed in kindness of judgments</a:t>
            </a:r>
          </a:p>
          <a:p>
            <a:pPr marL="0" indent="0" algn="ctr">
              <a:buNone/>
            </a:pPr>
            <a:r>
              <a:rPr lang="en-US" sz="3200" dirty="0">
                <a:solidFill>
                  <a:srgbClr val="FFFF00"/>
                </a:solidFill>
              </a:rPr>
              <a:t>John 7:24</a:t>
            </a:r>
          </a:p>
          <a:p>
            <a:pPr marL="0" indent="0" algn="ctr">
              <a:buNone/>
            </a:pPr>
            <a:r>
              <a:rPr lang="en-US" sz="3200" dirty="0">
                <a:solidFill>
                  <a:schemeClr val="bg1"/>
                </a:solidFill>
              </a:rPr>
              <a:t>"Do not judge according to appearance, but judge with righteous judgment."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388469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lnSpcReduction="10000"/>
          </a:bodyPr>
          <a:lstStyle/>
          <a:p>
            <a:pPr marL="0" indent="0" algn="ctr">
              <a:buNone/>
            </a:pPr>
            <a:r>
              <a:rPr lang="en-US" sz="3200" dirty="0">
                <a:solidFill>
                  <a:schemeClr val="bg1"/>
                </a:solidFill>
              </a:rPr>
              <a:t>Mercy is expressed in forgiveness</a:t>
            </a:r>
          </a:p>
          <a:p>
            <a:pPr marL="0" indent="0" algn="ctr">
              <a:buNone/>
            </a:pPr>
            <a:r>
              <a:rPr lang="en-US" sz="3200" dirty="0">
                <a:solidFill>
                  <a:srgbClr val="FFFF00"/>
                </a:solidFill>
              </a:rPr>
              <a:t>Matthew 18:23-35</a:t>
            </a:r>
          </a:p>
          <a:p>
            <a:pPr marL="0" indent="0" algn="ctr">
              <a:buNone/>
            </a:pPr>
            <a:r>
              <a:rPr lang="en-US" sz="3200" dirty="0">
                <a:solidFill>
                  <a:schemeClr val="bg1"/>
                </a:solidFill>
              </a:rPr>
              <a:t>Then Peter came and said to Him, "Lord, how often shall my brother sin against me and I forgive him? Up to seven times?"  Jesus said to him, "I do not say to you, up to seven times, but up to seventy times seven.  For this reason the kingdom of heaven may be compared to a king who wished to settle accounts with his slaves.  When he had begun to settle them, one who owed him ten thousand talents was brought to him.  But since he did not have the means to repay, his lord commanded him to be sold, along with his wife and children and all that he had, and repayment to be made.</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21070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fontScale="92500"/>
          </a:bodyPr>
          <a:lstStyle/>
          <a:p>
            <a:pPr marL="0" indent="0" algn="ctr">
              <a:buNone/>
            </a:pPr>
            <a:r>
              <a:rPr lang="en-US" sz="3500" dirty="0">
                <a:solidFill>
                  <a:schemeClr val="bg1"/>
                </a:solidFill>
              </a:rPr>
              <a:t>Mercy is expressed in forgiveness</a:t>
            </a:r>
          </a:p>
          <a:p>
            <a:pPr marL="0" indent="0" algn="ctr">
              <a:buNone/>
            </a:pPr>
            <a:r>
              <a:rPr lang="en-US" sz="3500" dirty="0">
                <a:solidFill>
                  <a:srgbClr val="FFFF00"/>
                </a:solidFill>
              </a:rPr>
              <a:t>Matthew 18:23-35</a:t>
            </a:r>
          </a:p>
          <a:p>
            <a:pPr marL="0" indent="0" algn="ctr">
              <a:buNone/>
            </a:pPr>
            <a:r>
              <a:rPr lang="en-US" sz="3200" dirty="0">
                <a:solidFill>
                  <a:schemeClr val="bg1"/>
                </a:solidFill>
              </a:rPr>
              <a:t>"So the slave fell to the ground and prostrated himself before him, saying, 'Have patience with me and I will repay you everything.'  And the lord of that slave felt compassion and released him and forgave him the debt.  But that slave went out and found one of his fellow slaves who owed him a hundred denarii; and he seized him and began to choke him, saying, 'Pay back what you owe.'  So his fellow slave fell to the ground and began to plead with him, saying, 'Have patience with me and I will repay you.'  But he was unwilling and went and threw him in prison until he should pay back what was owed.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63444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algn="ctr"/>
            <a:endParaRPr lang="en-US" sz="3200" dirty="0">
              <a:solidFill>
                <a:schemeClr val="bg1"/>
              </a:solidFill>
            </a:endParaRPr>
          </a:p>
          <a:p>
            <a:pPr marL="0" indent="0" algn="ctr">
              <a:buNone/>
            </a:pPr>
            <a:r>
              <a:rPr lang="en-US" sz="3200" dirty="0">
                <a:solidFill>
                  <a:srgbClr val="FFFF00"/>
                </a:solidFill>
              </a:rPr>
              <a:t>Matthew 5:3-12</a:t>
            </a:r>
          </a:p>
          <a:p>
            <a:pPr marL="0" indent="0" algn="ctr">
              <a:buNone/>
            </a:pPr>
            <a:r>
              <a:rPr lang="en-US" sz="3200" dirty="0">
                <a:solidFill>
                  <a:schemeClr val="bg1"/>
                </a:solidFill>
              </a:rPr>
              <a:t>Beatitudes </a:t>
            </a:r>
          </a:p>
        </p:txBody>
      </p:sp>
    </p:spTree>
    <p:extLst>
      <p:ext uri="{BB962C8B-B14F-4D97-AF65-F5344CB8AC3E}">
        <p14:creationId xmlns:p14="http://schemas.microsoft.com/office/powerpoint/2010/main" val="854955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lnSpcReduction="10000"/>
          </a:bodyPr>
          <a:lstStyle/>
          <a:p>
            <a:pPr marL="0" indent="0" algn="ctr">
              <a:buNone/>
            </a:pPr>
            <a:r>
              <a:rPr lang="en-US" sz="3200" dirty="0">
                <a:solidFill>
                  <a:schemeClr val="bg1"/>
                </a:solidFill>
              </a:rPr>
              <a:t>Mercy is expressed in forgiveness</a:t>
            </a:r>
          </a:p>
          <a:p>
            <a:pPr marL="0" indent="0" algn="ctr">
              <a:buNone/>
            </a:pPr>
            <a:r>
              <a:rPr lang="en-US" sz="3200" dirty="0">
                <a:solidFill>
                  <a:srgbClr val="FFFF00"/>
                </a:solidFill>
              </a:rPr>
              <a:t>Matthew 18:23-35</a:t>
            </a:r>
          </a:p>
          <a:p>
            <a:pPr marL="0" indent="0" algn="ctr">
              <a:buNone/>
            </a:pPr>
            <a:r>
              <a:rPr lang="en-US" sz="3200" dirty="0">
                <a:solidFill>
                  <a:schemeClr val="bg1"/>
                </a:solidFill>
              </a:rPr>
              <a:t>"So when his fellow slaves saw what had happened, they were deeply grieved and came and reported to their lord all that had happened.  Then summoning him, his lord said to him, 'You wicked slave, I forgave you all that debt because you pleaded with me.   Should you not also have had mercy on your fellow slave, in the same way that I had mercy on you?'  And his lord, moved with anger, handed him over to the torturers until he should repay all that was owed him.  My heavenly Father will also do the same to you, if each of you does not forgive his brother from your heart."</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51036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For they shall receive mercy</a:t>
            </a:r>
          </a:p>
          <a:p>
            <a:pPr marL="0" indent="0" algn="ctr">
              <a:buNone/>
            </a:pPr>
            <a:r>
              <a:rPr lang="en-US" sz="3200" dirty="0" err="1">
                <a:solidFill>
                  <a:schemeClr val="bg1"/>
                </a:solidFill>
              </a:rPr>
              <a:t>eleeo</a:t>
            </a:r>
            <a:r>
              <a:rPr lang="en-US" sz="3200" dirty="0">
                <a:solidFill>
                  <a:schemeClr val="bg1"/>
                </a:solidFill>
              </a:rPr>
              <a:t> – </a:t>
            </a:r>
          </a:p>
          <a:p>
            <a:pPr marL="0" indent="0" algn="ctr">
              <a:buNone/>
            </a:pPr>
            <a:r>
              <a:rPr lang="en-US" sz="3200" dirty="0">
                <a:solidFill>
                  <a:schemeClr val="bg1"/>
                </a:solidFill>
              </a:rPr>
              <a:t>Compassionate (by word or deed, specially by divine grace)</a:t>
            </a:r>
          </a:p>
          <a:p>
            <a:pPr marL="0" indent="0" algn="ctr">
              <a:buNone/>
            </a:pPr>
            <a:r>
              <a:rPr lang="en-US" sz="3200" dirty="0">
                <a:solidFill>
                  <a:schemeClr val="bg1"/>
                </a:solidFill>
              </a:rPr>
              <a:t> – have compassion (pity on).</a:t>
            </a:r>
          </a:p>
          <a:p>
            <a:pPr marL="0" indent="0" algn="ctr">
              <a:buNone/>
            </a:pPr>
            <a:r>
              <a:rPr lang="en-US" sz="3200" dirty="0">
                <a:solidFill>
                  <a:schemeClr val="bg1"/>
                </a:solidFill>
              </a:rPr>
              <a:t>To feel sympathy with the misery of another and especially sympathy manifested in act. W.E. Vine</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190064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For they shall receive mercy</a:t>
            </a:r>
          </a:p>
          <a:p>
            <a:pPr marL="0" indent="0" algn="ctr">
              <a:buNone/>
            </a:pPr>
            <a:r>
              <a:rPr lang="en-US" sz="3200" dirty="0">
                <a:solidFill>
                  <a:srgbClr val="FFFF00"/>
                </a:solidFill>
              </a:rPr>
              <a:t>James 2:13</a:t>
            </a:r>
          </a:p>
          <a:p>
            <a:pPr marL="0" indent="0" algn="ctr">
              <a:buNone/>
            </a:pPr>
            <a:r>
              <a:rPr lang="en-US" sz="3200" dirty="0">
                <a:solidFill>
                  <a:schemeClr val="bg1"/>
                </a:solidFill>
              </a:rPr>
              <a:t>For judgment will be merciless to one who has shown no mercy; mercy triumphs over judgment.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938901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0509D-CE26-490C-B5D2-4C7CE43E7A4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7AAB4D1-DA6D-4E60-BC76-C4307F07D0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2155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1654C-9948-4E8C-8584-6A16A58B3996}"/>
              </a:ext>
            </a:extLst>
          </p:cNvPr>
          <p:cNvSpPr>
            <a:spLocks noGrp="1"/>
          </p:cNvSpPr>
          <p:nvPr>
            <p:ph type="title"/>
          </p:nvPr>
        </p:nvSpPr>
        <p:spPr>
          <a:xfrm>
            <a:off x="838200" y="365125"/>
            <a:ext cx="10515600" cy="868871"/>
          </a:xfrm>
        </p:spPr>
        <p:txBody>
          <a:bodyPr>
            <a:normAutofit/>
          </a:bodyPr>
          <a:lstStyle/>
          <a:p>
            <a:pPr algn="ctr"/>
            <a:r>
              <a:rPr lang="en-US" sz="3600" dirty="0">
                <a:solidFill>
                  <a:schemeClr val="bg1"/>
                </a:solidFill>
              </a:rPr>
              <a:t>Blessed - </a:t>
            </a:r>
            <a:r>
              <a:rPr lang="en-US" sz="3600" dirty="0" err="1">
                <a:solidFill>
                  <a:schemeClr val="bg1"/>
                </a:solidFill>
              </a:rPr>
              <a:t>makarios</a:t>
            </a:r>
            <a:endParaRPr lang="en-US" sz="3600" dirty="0">
              <a:solidFill>
                <a:schemeClr val="bg1"/>
              </a:solidFill>
            </a:endParaRPr>
          </a:p>
        </p:txBody>
      </p:sp>
      <p:sp>
        <p:nvSpPr>
          <p:cNvPr id="3" name="Content Placeholder 2">
            <a:extLst>
              <a:ext uri="{FF2B5EF4-FFF2-40B4-BE49-F238E27FC236}">
                <a16:creationId xmlns:a16="http://schemas.microsoft.com/office/drawing/2014/main" id="{BCB80EF2-0C04-44A1-A784-E007BB5B0BBB}"/>
              </a:ext>
            </a:extLst>
          </p:cNvPr>
          <p:cNvSpPr>
            <a:spLocks noGrp="1"/>
          </p:cNvSpPr>
          <p:nvPr>
            <p:ph idx="1"/>
          </p:nvPr>
        </p:nvSpPr>
        <p:spPr>
          <a:xfrm>
            <a:off x="838200" y="1367160"/>
            <a:ext cx="10515600" cy="5490839"/>
          </a:xfrm>
        </p:spPr>
        <p:txBody>
          <a:bodyPr>
            <a:normAutofit/>
          </a:bodyPr>
          <a:lstStyle/>
          <a:p>
            <a:pPr marL="0" indent="0" algn="ctr">
              <a:buNone/>
            </a:pPr>
            <a:r>
              <a:rPr lang="en-US" sz="3200" dirty="0">
                <a:solidFill>
                  <a:schemeClr val="bg1"/>
                </a:solidFill>
              </a:rPr>
              <a:t>In the original meaning it describes the “blessed” </a:t>
            </a:r>
          </a:p>
          <a:p>
            <a:pPr marL="0" indent="0" algn="ctr">
              <a:buNone/>
            </a:pPr>
            <a:r>
              <a:rPr lang="en-US" sz="3200" dirty="0">
                <a:solidFill>
                  <a:schemeClr val="bg1"/>
                </a:solidFill>
              </a:rPr>
              <a:t>happy state of the gods as opposed to the state of </a:t>
            </a:r>
          </a:p>
          <a:p>
            <a:pPr marL="0" indent="0" algn="ctr">
              <a:buNone/>
            </a:pPr>
            <a:r>
              <a:rPr lang="en-US" sz="3200" dirty="0">
                <a:solidFill>
                  <a:schemeClr val="bg1"/>
                </a:solidFill>
              </a:rPr>
              <a:t>mortal man. Among the Greeks of Jesus’ day only </a:t>
            </a:r>
          </a:p>
          <a:p>
            <a:pPr marL="0" indent="0" algn="ctr">
              <a:buNone/>
            </a:pPr>
            <a:r>
              <a:rPr lang="en-US" sz="3200" dirty="0">
                <a:solidFill>
                  <a:schemeClr val="bg1"/>
                </a:solidFill>
              </a:rPr>
              <a:t>the gods were truly The Blessed Ones.</a:t>
            </a:r>
          </a:p>
          <a:p>
            <a:pPr marL="0" indent="0" algn="ctr">
              <a:buNone/>
            </a:pPr>
            <a:endParaRPr lang="en-US" sz="3200" dirty="0">
              <a:solidFill>
                <a:schemeClr val="bg1"/>
              </a:solidFill>
            </a:endParaRPr>
          </a:p>
          <a:p>
            <a:pPr marL="0" indent="0" algn="ctr">
              <a:buNone/>
            </a:pPr>
            <a:r>
              <a:rPr lang="en-US" sz="3200" dirty="0">
                <a:solidFill>
                  <a:schemeClr val="bg1"/>
                </a:solidFill>
              </a:rPr>
              <a:t>As used in the beatitudes, “blessed” conveys the highest</a:t>
            </a:r>
          </a:p>
          <a:p>
            <a:pPr marL="0" indent="0" algn="ctr">
              <a:buNone/>
            </a:pPr>
            <a:r>
              <a:rPr lang="en-US" sz="3200" dirty="0">
                <a:solidFill>
                  <a:schemeClr val="bg1"/>
                </a:solidFill>
              </a:rPr>
              <a:t> form of spiritual and moral prosperity.</a:t>
            </a:r>
          </a:p>
        </p:txBody>
      </p:sp>
    </p:spTree>
    <p:extLst>
      <p:ext uri="{BB962C8B-B14F-4D97-AF65-F5344CB8AC3E}">
        <p14:creationId xmlns:p14="http://schemas.microsoft.com/office/powerpoint/2010/main" val="384029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poor in spirit </a:t>
            </a:r>
          </a:p>
          <a:p>
            <a:pPr marL="0" indent="0" algn="ctr">
              <a:buNone/>
            </a:pPr>
            <a:r>
              <a:rPr lang="en-US" sz="3200" dirty="0">
                <a:solidFill>
                  <a:srgbClr val="FFFF00"/>
                </a:solidFill>
              </a:rPr>
              <a:t>Matthew 5:3</a:t>
            </a:r>
          </a:p>
          <a:p>
            <a:pPr marL="0" indent="0" algn="ctr">
              <a:buNone/>
            </a:pPr>
            <a:r>
              <a:rPr lang="en-US" sz="3200" dirty="0">
                <a:solidFill>
                  <a:schemeClr val="bg1"/>
                </a:solidFill>
              </a:rPr>
              <a:t>"Blessed are the poor in spirit, for theirs </a:t>
            </a:r>
          </a:p>
          <a:p>
            <a:pPr marL="0" indent="0" algn="ctr">
              <a:buNone/>
            </a:pPr>
            <a:r>
              <a:rPr lang="en-US" sz="3200" dirty="0">
                <a:solidFill>
                  <a:schemeClr val="bg1"/>
                </a:solidFill>
              </a:rPr>
              <a:t>is the kingdom of heaven.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90264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mourn</a:t>
            </a:r>
          </a:p>
          <a:p>
            <a:pPr marL="0" indent="0" algn="ctr">
              <a:buNone/>
            </a:pPr>
            <a:r>
              <a:rPr lang="en-US" sz="3200" dirty="0">
                <a:solidFill>
                  <a:srgbClr val="FFFF00"/>
                </a:solidFill>
              </a:rPr>
              <a:t>Matthew 5:4</a:t>
            </a:r>
          </a:p>
          <a:p>
            <a:pPr marL="0" indent="0" algn="ctr">
              <a:buNone/>
            </a:pPr>
            <a:r>
              <a:rPr lang="en-US" sz="3200" dirty="0">
                <a:solidFill>
                  <a:schemeClr val="bg1"/>
                </a:solidFill>
              </a:rPr>
              <a:t>"Blessed are those who mourn, </a:t>
            </a:r>
          </a:p>
          <a:p>
            <a:pPr marL="0" indent="0" algn="ctr">
              <a:buNone/>
            </a:pPr>
            <a:r>
              <a:rPr lang="en-US" sz="3200" dirty="0">
                <a:solidFill>
                  <a:schemeClr val="bg1"/>
                </a:solidFill>
              </a:rPr>
              <a:t>for they shall be comforted.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89571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gentle</a:t>
            </a:r>
          </a:p>
          <a:p>
            <a:pPr marL="0" indent="0" algn="ctr">
              <a:buNone/>
            </a:pPr>
            <a:r>
              <a:rPr lang="en-US" sz="3200" dirty="0">
                <a:solidFill>
                  <a:srgbClr val="FFFF00"/>
                </a:solidFill>
              </a:rPr>
              <a:t>Matthew 5:5</a:t>
            </a:r>
          </a:p>
          <a:p>
            <a:pPr marL="0" indent="0" algn="ctr">
              <a:buNone/>
            </a:pPr>
            <a:r>
              <a:rPr lang="en-US" sz="3200" dirty="0">
                <a:solidFill>
                  <a:schemeClr val="bg1"/>
                </a:solidFill>
              </a:rPr>
              <a:t>"Blessed are the gentle, for they shall inherit the earth.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2439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hunger and thirst</a:t>
            </a:r>
          </a:p>
          <a:p>
            <a:pPr marL="0" indent="0" algn="ctr">
              <a:buNone/>
            </a:pPr>
            <a:r>
              <a:rPr lang="en-US" sz="3200" dirty="0">
                <a:solidFill>
                  <a:srgbClr val="FFFF00"/>
                </a:solidFill>
              </a:rPr>
              <a:t>Matthew 5:6</a:t>
            </a:r>
            <a:r>
              <a:rPr lang="en-US" sz="3200" dirty="0">
                <a:solidFill>
                  <a:schemeClr val="bg1"/>
                </a:solidFill>
              </a:rPr>
              <a:t> </a:t>
            </a:r>
          </a:p>
          <a:p>
            <a:pPr marL="0" indent="0" algn="ctr">
              <a:buNone/>
            </a:pPr>
            <a:r>
              <a:rPr lang="en-US" sz="3200" dirty="0">
                <a:solidFill>
                  <a:schemeClr val="bg1"/>
                </a:solidFill>
              </a:rPr>
              <a:t>"Blessed are those who hunger and thirst for </a:t>
            </a:r>
          </a:p>
          <a:p>
            <a:pPr marL="0" indent="0" algn="ctr">
              <a:buNone/>
            </a:pPr>
            <a:r>
              <a:rPr lang="en-US" sz="3200" dirty="0">
                <a:solidFill>
                  <a:schemeClr val="bg1"/>
                </a:solidFill>
              </a:rPr>
              <a:t>righteousness, for they shall be satisfied.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04154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merciful</a:t>
            </a:r>
          </a:p>
          <a:p>
            <a:pPr marL="0" indent="0" algn="ctr">
              <a:buNone/>
            </a:pPr>
            <a:r>
              <a:rPr lang="en-US" sz="3200" dirty="0">
                <a:solidFill>
                  <a:srgbClr val="FFFF00"/>
                </a:solidFill>
              </a:rPr>
              <a:t>Matthew 5:7</a:t>
            </a:r>
          </a:p>
          <a:p>
            <a:pPr marL="0" indent="0" algn="ctr">
              <a:buNone/>
            </a:pPr>
            <a:r>
              <a:rPr lang="en-US" sz="3200" dirty="0">
                <a:solidFill>
                  <a:schemeClr val="bg1"/>
                </a:solidFill>
              </a:rPr>
              <a:t>"Blessed are the merciful, for they shall receive mercy.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65459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the merciful</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Merciful – </a:t>
            </a:r>
            <a:r>
              <a:rPr lang="en-US" sz="3200" dirty="0" err="1">
                <a:solidFill>
                  <a:schemeClr val="bg1"/>
                </a:solidFill>
              </a:rPr>
              <a:t>eleemon</a:t>
            </a:r>
            <a:endParaRPr lang="en-US" sz="3200" dirty="0">
              <a:solidFill>
                <a:schemeClr val="bg1"/>
              </a:solidFill>
            </a:endParaRPr>
          </a:p>
          <a:p>
            <a:pPr marL="0" indent="0" algn="ctr">
              <a:buNone/>
            </a:pPr>
            <a:r>
              <a:rPr lang="en-US" sz="3200" dirty="0">
                <a:solidFill>
                  <a:schemeClr val="bg1"/>
                </a:solidFill>
              </a:rPr>
              <a:t>Compassionate, merciful, compassion toward</a:t>
            </a:r>
          </a:p>
          <a:p>
            <a:pPr marL="0" indent="0" algn="ctr">
              <a:buNone/>
            </a:pPr>
            <a:r>
              <a:rPr lang="en-US" sz="3200" dirty="0">
                <a:solidFill>
                  <a:schemeClr val="bg1"/>
                </a:solidFill>
              </a:rPr>
              <a:t> the miserable and afflicted, joined with a </a:t>
            </a:r>
          </a:p>
          <a:p>
            <a:pPr marL="0" indent="0" algn="ctr">
              <a:buNone/>
            </a:pPr>
            <a:r>
              <a:rPr lang="en-US" sz="3200" dirty="0">
                <a:solidFill>
                  <a:schemeClr val="bg1"/>
                </a:solidFill>
              </a:rPr>
              <a:t>desire to relieve them.</a:t>
            </a:r>
          </a:p>
          <a:p>
            <a:pPr marL="0" indent="0" algn="ctr">
              <a:buNone/>
            </a:pPr>
            <a:r>
              <a:rPr lang="en-US" sz="3200" dirty="0">
                <a:solidFill>
                  <a:schemeClr val="bg1"/>
                </a:solidFill>
              </a:rPr>
              <a:t>Not simply possessed of pity but actively </a:t>
            </a:r>
          </a:p>
          <a:p>
            <a:pPr marL="0" indent="0" algn="ctr">
              <a:buNone/>
            </a:pPr>
            <a:r>
              <a:rPr lang="en-US" sz="3200" dirty="0">
                <a:solidFill>
                  <a:schemeClr val="bg1"/>
                </a:solidFill>
              </a:rPr>
              <a:t>compassionate. W.E. Vine</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024888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222</TotalTime>
  <Words>1431</Words>
  <Application>Microsoft Office PowerPoint</Application>
  <PresentationFormat>Widescreen</PresentationFormat>
  <Paragraphs>100</Paragraphs>
  <Slides>23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Calibri Light</vt:lpstr>
      <vt:lpstr>Office Theme</vt:lpstr>
      <vt:lpstr>1_Office Theme</vt:lpstr>
      <vt:lpstr>PowerPoint Presentation</vt:lpstr>
      <vt:lpstr>The Lord’s teaching on happiness, blessedness</vt:lpstr>
      <vt:lpstr>Blessed - makarios</vt:lpstr>
      <vt:lpstr>The Lord’s teaching on happiness, blessedness</vt:lpstr>
      <vt:lpstr>The Lord’s teaching on happiness, blessedness</vt:lpstr>
      <vt:lpstr>The Lord’s teaching on happiness, blessedness</vt:lpstr>
      <vt:lpstr>The Lord’s teaching on happiness, blessedness</vt:lpstr>
      <vt:lpstr>The Lord’s teaching on happiness, blessedness</vt:lpstr>
      <vt:lpstr>Blessed are the merciful</vt:lpstr>
      <vt:lpstr>Blessed are the merciful</vt:lpstr>
      <vt:lpstr>Blessed are the merciful</vt:lpstr>
      <vt:lpstr>Blessed are the merciful</vt:lpstr>
      <vt:lpstr>Blessed are the merciful</vt:lpstr>
      <vt:lpstr>Blessed are the merciful</vt:lpstr>
      <vt:lpstr>Blessed are the merciful</vt:lpstr>
      <vt:lpstr>Blessed are the merciful</vt:lpstr>
      <vt:lpstr>Blessed are the merciful</vt:lpstr>
      <vt:lpstr>Blessed are the merciful</vt:lpstr>
      <vt:lpstr>Blessed are the merciful</vt:lpstr>
      <vt:lpstr>Blessed are the merciful</vt:lpstr>
      <vt:lpstr>Blessed are the merciful</vt:lpstr>
      <vt:lpstr>Blessed are the merciful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Webb</dc:creator>
  <cp:lastModifiedBy>Norm Webb</cp:lastModifiedBy>
  <cp:revision>10</cp:revision>
  <dcterms:created xsi:type="dcterms:W3CDTF">2018-06-02T20:22:23Z</dcterms:created>
  <dcterms:modified xsi:type="dcterms:W3CDTF">2018-06-03T00:05:17Z</dcterms:modified>
</cp:coreProperties>
</file>