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5" r:id="rId4"/>
    <p:sldId id="262" r:id="rId5"/>
    <p:sldId id="266" r:id="rId6"/>
    <p:sldId id="267" r:id="rId7"/>
    <p:sldId id="268" r:id="rId8"/>
    <p:sldId id="269" r:id="rId9"/>
    <p:sldId id="270" r:id="rId10"/>
    <p:sldId id="271" r:id="rId11"/>
    <p:sldId id="257" r:id="rId12"/>
    <p:sldId id="276" r:id="rId13"/>
    <p:sldId id="277" r:id="rId14"/>
    <p:sldId id="278" r:id="rId15"/>
    <p:sldId id="272" r:id="rId16"/>
    <p:sldId id="279" r:id="rId17"/>
    <p:sldId id="280" r:id="rId18"/>
    <p:sldId id="281" r:id="rId19"/>
    <p:sldId id="273" r:id="rId20"/>
    <p:sldId id="282" r:id="rId21"/>
    <p:sldId id="283" r:id="rId22"/>
    <p:sldId id="274" r:id="rId23"/>
    <p:sldId id="275" r:id="rId24"/>
    <p:sldId id="284" r:id="rId25"/>
    <p:sldId id="285" r:id="rId26"/>
    <p:sldId id="286" r:id="rId27"/>
    <p:sldId id="287" r:id="rId28"/>
    <p:sldId id="28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DE6F3-2E21-4D4A-9D25-678C5FE29B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02424F-C7F2-4599-9D8B-69302EB752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C00DE5-8AC3-453C-A9ED-0ACCA28C4407}"/>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a:extLst>
              <a:ext uri="{FF2B5EF4-FFF2-40B4-BE49-F238E27FC236}">
                <a16:creationId xmlns:a16="http://schemas.microsoft.com/office/drawing/2014/main" id="{2009E6FE-B30F-423E-BBEA-4042F8F956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DC8664-96DA-47D0-A8D7-591AECCFB680}"/>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0200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84F47-786F-4AB7-8720-FAA3FB64CC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B3643B-1AC3-4C4D-B6CB-4E2D294F2B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4A04E4-6028-40D2-948C-A556DC7DCBA2}"/>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a:extLst>
              <a:ext uri="{FF2B5EF4-FFF2-40B4-BE49-F238E27FC236}">
                <a16:creationId xmlns:a16="http://schemas.microsoft.com/office/drawing/2014/main" id="{B535FDC8-0073-4870-8545-8F65E9544D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3BBF4-6D1C-412A-9D33-F71CFA1A4EE7}"/>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04053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79663A-0EC7-4223-B4B4-6D4ADE1E13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0DB9D2-1455-48A0-ABE1-0822E3ECBC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F589F-B155-4975-BEA3-0516936E59D2}"/>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a:extLst>
              <a:ext uri="{FF2B5EF4-FFF2-40B4-BE49-F238E27FC236}">
                <a16:creationId xmlns:a16="http://schemas.microsoft.com/office/drawing/2014/main" id="{A74DB88A-13BD-48B0-BEF8-492FDDD0B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FC37F-45AD-48BA-A949-958A1B005049}"/>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105766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659017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1968401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778722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967118-62BB-49E5-8758-5E2405A68B9A}"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93947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967118-62BB-49E5-8758-5E2405A68B9A}" type="datetimeFigureOut">
              <a:rPr lang="en-US" smtClean="0"/>
              <a:t>6/8/2018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3136163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967118-62BB-49E5-8758-5E2405A68B9A}" type="datetimeFigureOut">
              <a:rPr lang="en-US" smtClean="0"/>
              <a:t>6/8/2018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934538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67118-62BB-49E5-8758-5E2405A68B9A}" type="datetimeFigureOut">
              <a:rPr lang="en-US" smtClean="0"/>
              <a:t>6/8/2018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691295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967118-62BB-49E5-8758-5E2405A68B9A}"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410954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4C09-B10F-4111-AC95-B1DBEEBA4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00FA2-4BC5-42CD-B1B0-1BE99705DB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EF785E-378C-4035-9074-8B6CDE2BEFEB}"/>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a:extLst>
              <a:ext uri="{FF2B5EF4-FFF2-40B4-BE49-F238E27FC236}">
                <a16:creationId xmlns:a16="http://schemas.microsoft.com/office/drawing/2014/main" id="{1597DAEE-BE6A-4862-BB25-49566C5F97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2D31D-D23B-468F-8E47-731FEE354F33}"/>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8672984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967118-62BB-49E5-8758-5E2405A68B9A}"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953711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3276293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364960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579F6-0ADB-4186-9EB1-E2D872ECEE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EE5E4C-7021-46EC-9A6A-A43BB3C903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CB7CD0-0B52-4C29-82AF-7A96721170AF}"/>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5" name="Footer Placeholder 4">
            <a:extLst>
              <a:ext uri="{FF2B5EF4-FFF2-40B4-BE49-F238E27FC236}">
                <a16:creationId xmlns:a16="http://schemas.microsoft.com/office/drawing/2014/main" id="{6C376305-3372-4ACE-ADAE-554987CB0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C82985-2EE2-48A0-9113-47D33FD4F4B9}"/>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4415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68070-FE4E-4175-9C78-074425BB6C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805C52-3BDF-4201-83B4-6FDE5DE21A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1591EB-4AA6-47E5-B102-A2BDE6EB85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AC98B2-2188-41F4-BC7A-ADEAD51A856B}"/>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6" name="Footer Placeholder 5">
            <a:extLst>
              <a:ext uri="{FF2B5EF4-FFF2-40B4-BE49-F238E27FC236}">
                <a16:creationId xmlns:a16="http://schemas.microsoft.com/office/drawing/2014/main" id="{19CAD664-266E-4735-B9F0-B06B8F7ABA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4CD5EA-6AA3-4213-B4AA-DC55D0C90DCC}"/>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325093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98DA7-4A6D-4102-A1B4-C1616E836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208AE-F277-4792-9FD6-381BA752C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211CF5-0F6F-4B06-BFF1-6CBCF41F0D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5BFAFE-6331-48C4-AB38-CB4E93CC3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D1922E-D55F-4DE1-931A-388D5C9FFC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62CA25-6039-4EAA-9A6F-4222F44DBE7C}"/>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8" name="Footer Placeholder 7">
            <a:extLst>
              <a:ext uri="{FF2B5EF4-FFF2-40B4-BE49-F238E27FC236}">
                <a16:creationId xmlns:a16="http://schemas.microsoft.com/office/drawing/2014/main" id="{604A18A8-C82E-4AC2-AD04-4425E4A44A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BF1B2D-5A06-4EC7-A514-347518537912}"/>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116837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1C03C-A2B9-4EDD-9E20-963AF7B64C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91BA70-2219-40CC-9850-6E647E361285}"/>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4" name="Footer Placeholder 3">
            <a:extLst>
              <a:ext uri="{FF2B5EF4-FFF2-40B4-BE49-F238E27FC236}">
                <a16:creationId xmlns:a16="http://schemas.microsoft.com/office/drawing/2014/main" id="{E1C29174-ECF6-4006-AEF7-21D96ECB97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ADCE81-937D-4C9A-BA25-236503995F61}"/>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37020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D8C791-5BD2-406E-8A8F-4EFD0B0E6A43}"/>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3" name="Footer Placeholder 2">
            <a:extLst>
              <a:ext uri="{FF2B5EF4-FFF2-40B4-BE49-F238E27FC236}">
                <a16:creationId xmlns:a16="http://schemas.microsoft.com/office/drawing/2014/main" id="{919F09C3-E3FE-4007-ACBA-30E644E3D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6E6A62-028C-4391-B38C-BCCFDE1A644D}"/>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409648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B978-88AD-4D54-973C-7B12CA164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01CBE9-9ECC-4FC6-9DD1-1989DD9243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3776F5-DCCB-4974-8D9A-BFA55F6BC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13A390-3CE1-4BFA-B366-A3233E2DCA83}"/>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6" name="Footer Placeholder 5">
            <a:extLst>
              <a:ext uri="{FF2B5EF4-FFF2-40B4-BE49-F238E27FC236}">
                <a16:creationId xmlns:a16="http://schemas.microsoft.com/office/drawing/2014/main" id="{27857177-E6A8-428B-A023-83F717185B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97CAB-1E24-4BDE-9D82-5BA8E0AA682F}"/>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265487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C5A2F-7868-417C-9196-902ABEBF3F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EE98C9-6BF6-40FA-A7F3-93F7F55C3D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57AF1E-8397-4DB9-83FA-0AF3B970C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BF3705-C7D9-40BE-8F86-7873FA7CECF9}"/>
              </a:ext>
            </a:extLst>
          </p:cNvPr>
          <p:cNvSpPr>
            <a:spLocks noGrp="1"/>
          </p:cNvSpPr>
          <p:nvPr>
            <p:ph type="dt" sz="half" idx="10"/>
          </p:nvPr>
        </p:nvSpPr>
        <p:spPr/>
        <p:txBody>
          <a:bodyPr/>
          <a:lstStyle/>
          <a:p>
            <a:fld id="{61967118-62BB-49E5-8758-5E2405A68B9A}" type="datetimeFigureOut">
              <a:rPr lang="en-US" smtClean="0"/>
              <a:t>6/8/2018</a:t>
            </a:fld>
            <a:endParaRPr lang="en-US"/>
          </a:p>
        </p:txBody>
      </p:sp>
      <p:sp>
        <p:nvSpPr>
          <p:cNvPr id="6" name="Footer Placeholder 5">
            <a:extLst>
              <a:ext uri="{FF2B5EF4-FFF2-40B4-BE49-F238E27FC236}">
                <a16:creationId xmlns:a16="http://schemas.microsoft.com/office/drawing/2014/main" id="{9BC8033C-4CD8-4F7C-9000-2AC4004643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C8A2C-E2E5-47A5-9694-3D6DBBF90ED9}"/>
              </a:ext>
            </a:extLst>
          </p:cNvPr>
          <p:cNvSpPr>
            <a:spLocks noGrp="1"/>
          </p:cNvSpPr>
          <p:nvPr>
            <p:ph type="sldNum" sz="quarter" idx="12"/>
          </p:nvPr>
        </p:nvSpPr>
        <p:spPr/>
        <p:txBody>
          <a:bodyPr/>
          <a:lstStyle/>
          <a:p>
            <a:fld id="{C36AEC0D-05E2-4A2C-886D-929147D2CEC0}" type="slidenum">
              <a:rPr lang="en-US" smtClean="0"/>
              <a:t>‹#›</a:t>
            </a:fld>
            <a:endParaRPr lang="en-US"/>
          </a:p>
        </p:txBody>
      </p:sp>
    </p:spTree>
    <p:extLst>
      <p:ext uri="{BB962C8B-B14F-4D97-AF65-F5344CB8AC3E}">
        <p14:creationId xmlns:p14="http://schemas.microsoft.com/office/powerpoint/2010/main" val="1767388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500B0A-E7DB-4C56-992D-0DB033525E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DACB39-C887-4355-9F54-BCFC0A4515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44D4C-7B42-461B-AC9C-4F0607A690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67118-62BB-49E5-8758-5E2405A68B9A}" type="datetimeFigureOut">
              <a:rPr lang="en-US" smtClean="0"/>
              <a:t>6/8/2018</a:t>
            </a:fld>
            <a:endParaRPr lang="en-US"/>
          </a:p>
        </p:txBody>
      </p:sp>
      <p:sp>
        <p:nvSpPr>
          <p:cNvPr id="5" name="Footer Placeholder 4">
            <a:extLst>
              <a:ext uri="{FF2B5EF4-FFF2-40B4-BE49-F238E27FC236}">
                <a16:creationId xmlns:a16="http://schemas.microsoft.com/office/drawing/2014/main" id="{DC653F60-2184-4ED7-AC9F-97988F239D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9CC3D5-54A3-4AD8-B20A-A4E7C327FA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AEC0D-05E2-4A2C-886D-929147D2CEC0}" type="slidenum">
              <a:rPr lang="en-US" smtClean="0"/>
              <a:t>‹#›</a:t>
            </a:fld>
            <a:endParaRPr lang="en-US"/>
          </a:p>
        </p:txBody>
      </p:sp>
    </p:spTree>
    <p:extLst>
      <p:ext uri="{BB962C8B-B14F-4D97-AF65-F5344CB8AC3E}">
        <p14:creationId xmlns:p14="http://schemas.microsoft.com/office/powerpoint/2010/main" val="4121257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67118-62BB-49E5-8758-5E2405A68B9A}" type="datetimeFigureOut">
              <a:rPr lang="en-US" smtClean="0"/>
              <a:t>6/8/2018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AEC0D-05E2-4A2C-886D-929147D2CEC0}" type="slidenum">
              <a:rPr lang="en-US" smtClean="0"/>
              <a:t>‹#›</a:t>
            </a:fld>
            <a:endParaRPr lang="en-US"/>
          </a:p>
        </p:txBody>
      </p:sp>
    </p:spTree>
    <p:extLst>
      <p:ext uri="{BB962C8B-B14F-4D97-AF65-F5344CB8AC3E}">
        <p14:creationId xmlns:p14="http://schemas.microsoft.com/office/powerpoint/2010/main" val="6851270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E880-0AE2-49FB-82FA-8A922FB3B1F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A8BBE7A-4777-44C5-B435-F5A253D8BF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629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What is the heart of this beatitude?</a:t>
            </a:r>
          </a:p>
          <a:p>
            <a:pPr marL="0" indent="0" algn="ctr">
              <a:buNone/>
            </a:pPr>
            <a:r>
              <a:rPr lang="en-US" sz="3200" dirty="0" err="1">
                <a:solidFill>
                  <a:schemeClr val="bg1"/>
                </a:solidFill>
              </a:rPr>
              <a:t>kardia</a:t>
            </a:r>
            <a:r>
              <a:rPr lang="en-US" sz="3200" dirty="0">
                <a:solidFill>
                  <a:schemeClr val="bg1"/>
                </a:solidFill>
              </a:rPr>
              <a:t> – </a:t>
            </a:r>
          </a:p>
          <a:p>
            <a:pPr marL="0" indent="0" algn="ctr">
              <a:buNone/>
            </a:pPr>
            <a:r>
              <a:rPr lang="en-US" sz="3200" dirty="0">
                <a:solidFill>
                  <a:schemeClr val="bg1"/>
                </a:solidFill>
              </a:rPr>
              <a:t>The heart, (figuratively) the thoughts or feelings (mind). Strong’s</a:t>
            </a:r>
          </a:p>
          <a:p>
            <a:pPr marL="0" indent="0" algn="ctr">
              <a:buNone/>
            </a:pPr>
            <a:r>
              <a:rPr lang="en-US" sz="3200" dirty="0">
                <a:solidFill>
                  <a:schemeClr val="bg1"/>
                </a:solidFill>
              </a:rPr>
              <a:t>The heart, the chief organ of physical life occupies the most important place in the human system. By an easy transition the word came to stand for man’s entire mental and moral activity, both the rational and emotional elements. In other words, the heart is used figuratively for the hidden springs of personal life.  W.E. Vine</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57414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What is the heart of this beatitude?</a:t>
            </a:r>
          </a:p>
          <a:p>
            <a:pPr marL="0" indent="0" algn="ctr">
              <a:buNone/>
            </a:pPr>
            <a:r>
              <a:rPr lang="en-US" sz="3200" dirty="0">
                <a:solidFill>
                  <a:schemeClr val="bg1"/>
                </a:solidFill>
              </a:rPr>
              <a:t>Intellect </a:t>
            </a:r>
          </a:p>
          <a:p>
            <a:pPr marL="0" indent="0" algn="ctr">
              <a:buNone/>
            </a:pPr>
            <a:r>
              <a:rPr lang="en-US" sz="3200" dirty="0">
                <a:solidFill>
                  <a:srgbClr val="FFFF00"/>
                </a:solidFill>
              </a:rPr>
              <a:t>Romans 10:10</a:t>
            </a:r>
          </a:p>
          <a:p>
            <a:pPr marL="0" indent="0" algn="ctr">
              <a:buNone/>
            </a:pPr>
            <a:r>
              <a:rPr lang="en-US" sz="3200" dirty="0">
                <a:solidFill>
                  <a:schemeClr val="bg1"/>
                </a:solidFill>
              </a:rPr>
              <a:t>for with the heart a person believes, resulting in righteousness, and with the mouth he confesses, resulting in salvation.</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78868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What is the heart of this beatitude?</a:t>
            </a:r>
          </a:p>
          <a:p>
            <a:pPr marL="0" indent="0" algn="ctr">
              <a:buNone/>
            </a:pPr>
            <a:r>
              <a:rPr lang="en-US" sz="3200" dirty="0">
                <a:solidFill>
                  <a:schemeClr val="bg1"/>
                </a:solidFill>
              </a:rPr>
              <a:t>Will</a:t>
            </a:r>
          </a:p>
          <a:p>
            <a:pPr marL="0" indent="0" algn="ctr">
              <a:buNone/>
            </a:pPr>
            <a:r>
              <a:rPr lang="en-US" sz="3200" dirty="0">
                <a:solidFill>
                  <a:srgbClr val="FFFF00"/>
                </a:solidFill>
              </a:rPr>
              <a:t>Romans 6:16-18</a:t>
            </a:r>
          </a:p>
          <a:p>
            <a:pPr marL="0" indent="0" algn="ctr">
              <a:buNone/>
            </a:pPr>
            <a:r>
              <a:rPr lang="en-US" sz="3200" dirty="0">
                <a:solidFill>
                  <a:schemeClr val="bg1"/>
                </a:solidFill>
              </a:rPr>
              <a:t>Do you not know that when you present yourselves to someone as  slaves for obedience, you are slaves of the one whom you obey, either of sin resulting in death, or of obedience resulting in righteousness? But thanks be to God that though you were slaves of sin, you became obedient from the heart to that form of teaching to which you were committed, and having been freed from sin, you became slaves of righteousness.</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56053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What is the heart of this beatitude?</a:t>
            </a:r>
          </a:p>
          <a:p>
            <a:pPr marL="0" indent="0" algn="ctr">
              <a:buNone/>
            </a:pPr>
            <a:r>
              <a:rPr lang="en-US" sz="3200" dirty="0">
                <a:solidFill>
                  <a:schemeClr val="bg1"/>
                </a:solidFill>
              </a:rPr>
              <a:t>Emotion</a:t>
            </a:r>
          </a:p>
          <a:p>
            <a:pPr marL="0" indent="0" algn="ctr">
              <a:buNone/>
            </a:pPr>
            <a:r>
              <a:rPr lang="en-US" sz="3200" dirty="0">
                <a:solidFill>
                  <a:srgbClr val="FFFF00"/>
                </a:solidFill>
              </a:rPr>
              <a:t>Romans 10:1</a:t>
            </a:r>
          </a:p>
          <a:p>
            <a:pPr marL="0" indent="0" algn="ctr">
              <a:buNone/>
            </a:pPr>
            <a:r>
              <a:rPr lang="en-US" sz="3200" dirty="0">
                <a:solidFill>
                  <a:schemeClr val="bg1"/>
                </a:solidFill>
              </a:rPr>
              <a:t>Brethren, my heart's desire and my prayer to God for them is for their salvation.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92627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What is purity of heart?</a:t>
            </a:r>
          </a:p>
          <a:p>
            <a:pPr marL="0" indent="0" algn="ctr">
              <a:buNone/>
            </a:pPr>
            <a:r>
              <a:rPr lang="en-US" sz="3200" dirty="0">
                <a:solidFill>
                  <a:schemeClr val="bg1"/>
                </a:solidFill>
              </a:rPr>
              <a:t>Pure – </a:t>
            </a:r>
            <a:r>
              <a:rPr lang="en-US" sz="3200" dirty="0" err="1">
                <a:solidFill>
                  <a:schemeClr val="bg1"/>
                </a:solidFill>
              </a:rPr>
              <a:t>katharos</a:t>
            </a:r>
            <a:r>
              <a:rPr lang="en-US" sz="3200" dirty="0">
                <a:solidFill>
                  <a:schemeClr val="bg1"/>
                </a:solidFill>
              </a:rPr>
              <a:t>, used 28 times in NT</a:t>
            </a:r>
          </a:p>
          <a:p>
            <a:pPr marL="0" indent="0" algn="ctr">
              <a:buNone/>
            </a:pPr>
            <a:r>
              <a:rPr lang="en-US" sz="3200" dirty="0">
                <a:solidFill>
                  <a:schemeClr val="bg1"/>
                </a:solidFill>
              </a:rPr>
              <a:t>Clean, clear, pure – Strong’s</a:t>
            </a:r>
          </a:p>
          <a:p>
            <a:pPr marL="0" indent="0" algn="ctr">
              <a:buNone/>
            </a:pPr>
            <a:r>
              <a:rPr lang="en-US" sz="3200" dirty="0">
                <a:solidFill>
                  <a:schemeClr val="bg1"/>
                </a:solidFill>
              </a:rPr>
              <a:t>Pure, as being cleansed – W.E. Vine</a:t>
            </a:r>
          </a:p>
          <a:p>
            <a:pPr marL="0" indent="0" algn="ctr">
              <a:buNone/>
            </a:pPr>
            <a:r>
              <a:rPr lang="en-US" sz="3200" dirty="0">
                <a:solidFill>
                  <a:schemeClr val="bg1"/>
                </a:solidFill>
              </a:rPr>
              <a:t>Catharsis – purging, purifying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38127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What is purity of heart?</a:t>
            </a:r>
          </a:p>
          <a:p>
            <a:pPr marL="0" indent="0" algn="ctr">
              <a:buNone/>
            </a:pPr>
            <a:r>
              <a:rPr lang="en-US" sz="3200" dirty="0">
                <a:solidFill>
                  <a:srgbClr val="FFFF00"/>
                </a:solidFill>
              </a:rPr>
              <a:t>Matthew 23:25-26</a:t>
            </a:r>
          </a:p>
          <a:p>
            <a:pPr marL="0" indent="0" algn="ctr">
              <a:buNone/>
            </a:pPr>
            <a:r>
              <a:rPr lang="en-US" sz="3200" dirty="0">
                <a:solidFill>
                  <a:schemeClr val="bg1"/>
                </a:solidFill>
              </a:rPr>
              <a:t>"Woe to you, scribes and Pharisees, hypocrites! For you clean the outside of the cup and of the dish, but inside they are full of robbery and self-indulgence.  You blind Pharisee, first clean the inside of the cup and of the dish, so that the outside of it may become clean also.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500666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What is purity of heart?</a:t>
            </a:r>
          </a:p>
          <a:p>
            <a:pPr marL="0" indent="0" algn="ctr">
              <a:buNone/>
            </a:pPr>
            <a:r>
              <a:rPr lang="en-US" sz="3200" dirty="0">
                <a:solidFill>
                  <a:srgbClr val="FFFF00"/>
                </a:solidFill>
              </a:rPr>
              <a:t>Acts 20:26</a:t>
            </a:r>
          </a:p>
          <a:p>
            <a:pPr marL="0" indent="0" algn="ctr">
              <a:buNone/>
            </a:pPr>
            <a:r>
              <a:rPr lang="en-US" sz="3200" dirty="0">
                <a:solidFill>
                  <a:schemeClr val="bg1"/>
                </a:solidFill>
              </a:rPr>
              <a:t>"Therefore, I testify to you this day that I am innocent of the blood of all men.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40275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What is purity of heart?</a:t>
            </a:r>
          </a:p>
          <a:p>
            <a:pPr marL="0" indent="0" algn="ctr">
              <a:buNone/>
            </a:pPr>
            <a:r>
              <a:rPr lang="en-US" sz="3200" dirty="0">
                <a:solidFill>
                  <a:srgbClr val="FFFF00"/>
                </a:solidFill>
              </a:rPr>
              <a:t>John 15:3</a:t>
            </a:r>
          </a:p>
          <a:p>
            <a:pPr marL="0" indent="0" algn="ctr">
              <a:buNone/>
            </a:pPr>
            <a:r>
              <a:rPr lang="en-US" sz="3200" dirty="0">
                <a:solidFill>
                  <a:schemeClr val="bg1"/>
                </a:solidFill>
              </a:rPr>
              <a:t>"You are already clean because of the word which I have spoken to you.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547374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The spiritually pure heart is an undivided allegiance to God</a:t>
            </a:r>
          </a:p>
          <a:p>
            <a:pPr marL="0" indent="0" algn="ctr">
              <a:buNone/>
            </a:pPr>
            <a:r>
              <a:rPr lang="en-US" sz="3200" dirty="0">
                <a:solidFill>
                  <a:srgbClr val="FFFF00"/>
                </a:solidFill>
              </a:rPr>
              <a:t>Matthew 22:37</a:t>
            </a:r>
          </a:p>
          <a:p>
            <a:pPr marL="0" indent="0" algn="ctr">
              <a:buNone/>
            </a:pPr>
            <a:r>
              <a:rPr lang="en-US" sz="3200" dirty="0">
                <a:solidFill>
                  <a:schemeClr val="bg1"/>
                </a:solidFill>
              </a:rPr>
              <a:t>And He said to him, " 'YOU SHALL LOVE THE LORD YOUR GOD WITH ALL YOUR HEART, AND WITH ALL YOUR SOUL, AND WITH ALL YOUR MIND.'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476633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The spiritually pure heart is an undivided allegiance to God</a:t>
            </a:r>
          </a:p>
          <a:p>
            <a:pPr marL="0" indent="0" algn="ctr">
              <a:buNone/>
            </a:pPr>
            <a:r>
              <a:rPr lang="en-US" sz="3200" dirty="0">
                <a:solidFill>
                  <a:srgbClr val="FFFF00"/>
                </a:solidFill>
              </a:rPr>
              <a:t>Matthew 6:24</a:t>
            </a:r>
          </a:p>
          <a:p>
            <a:pPr marL="0" indent="0" algn="ctr">
              <a:buNone/>
            </a:pPr>
            <a:r>
              <a:rPr lang="en-US" sz="3200" dirty="0">
                <a:solidFill>
                  <a:schemeClr val="bg1"/>
                </a:solidFill>
              </a:rPr>
              <a:t>"No one can serve two masters; for either he will hate the one and love the other, or he will be devoted to one and despise the other. You cannot serve God and wealth.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19704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algn="ctr"/>
            <a:endParaRPr lang="en-US" sz="3200" dirty="0">
              <a:solidFill>
                <a:schemeClr val="bg1"/>
              </a:solidFill>
            </a:endParaRPr>
          </a:p>
          <a:p>
            <a:pPr marL="0" indent="0" algn="ctr">
              <a:buNone/>
            </a:pPr>
            <a:r>
              <a:rPr lang="en-US" sz="3200" dirty="0">
                <a:solidFill>
                  <a:srgbClr val="FFFF00"/>
                </a:solidFill>
              </a:rPr>
              <a:t>Matthew 5:3-12</a:t>
            </a:r>
          </a:p>
          <a:p>
            <a:pPr marL="0" indent="0" algn="ctr">
              <a:buNone/>
            </a:pPr>
            <a:r>
              <a:rPr lang="en-US" sz="3200" dirty="0">
                <a:solidFill>
                  <a:schemeClr val="bg1"/>
                </a:solidFill>
              </a:rPr>
              <a:t>Beatitudes </a:t>
            </a:r>
          </a:p>
        </p:txBody>
      </p:sp>
    </p:spTree>
    <p:extLst>
      <p:ext uri="{BB962C8B-B14F-4D97-AF65-F5344CB8AC3E}">
        <p14:creationId xmlns:p14="http://schemas.microsoft.com/office/powerpoint/2010/main" val="854955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The spiritually pure heart is an undivided allegiance to God</a:t>
            </a:r>
          </a:p>
          <a:p>
            <a:pPr marL="0" indent="0" algn="ctr">
              <a:buNone/>
            </a:pPr>
            <a:r>
              <a:rPr lang="en-US" sz="3200" dirty="0">
                <a:solidFill>
                  <a:srgbClr val="FFFF00"/>
                </a:solidFill>
              </a:rPr>
              <a:t>Colossians 3:1-2</a:t>
            </a:r>
          </a:p>
          <a:p>
            <a:pPr marL="0" indent="0" algn="ctr">
              <a:buNone/>
            </a:pPr>
            <a:r>
              <a:rPr lang="en-US" sz="3200" dirty="0">
                <a:solidFill>
                  <a:schemeClr val="bg1"/>
                </a:solidFill>
              </a:rPr>
              <a:t>Therefore if you have been raised up with Christ, keep seeking the things above, where Christ is, seated at the right hand of God. Set your mind on the things above, not on the things that are on earth.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949624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This purity comes from dwelling on God’s word</a:t>
            </a:r>
          </a:p>
          <a:p>
            <a:pPr marL="0" indent="0" algn="ctr">
              <a:buNone/>
            </a:pPr>
            <a:r>
              <a:rPr lang="en-US" sz="3200" dirty="0">
                <a:solidFill>
                  <a:srgbClr val="FFFF00"/>
                </a:solidFill>
              </a:rPr>
              <a:t>Philippians 4:8</a:t>
            </a:r>
          </a:p>
          <a:p>
            <a:pPr marL="0" indent="0" algn="ctr">
              <a:buNone/>
            </a:pPr>
            <a:r>
              <a:rPr lang="en-US" sz="3200" dirty="0">
                <a:solidFill>
                  <a:schemeClr val="bg1"/>
                </a:solidFill>
              </a:rPr>
              <a:t>Finally, brethren, whatever is true, whatever is honorable, whatever is right, whatever is pure, whatever is lovely, whatever is of good repute, if there is any excellence and if anything worthy of praise, dwell on these things.</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586995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For they shall see God</a:t>
            </a:r>
          </a:p>
          <a:p>
            <a:pPr marL="0" indent="0" algn="ctr">
              <a:buNone/>
            </a:pPr>
            <a:r>
              <a:rPr lang="en-US" sz="3200" dirty="0">
                <a:solidFill>
                  <a:srgbClr val="FFFF00"/>
                </a:solidFill>
              </a:rPr>
              <a:t>Exodus 33:18-20</a:t>
            </a:r>
          </a:p>
          <a:p>
            <a:pPr marL="0" indent="0" algn="ctr">
              <a:buNone/>
            </a:pPr>
            <a:r>
              <a:rPr lang="en-US" sz="3200" dirty="0">
                <a:solidFill>
                  <a:schemeClr val="bg1"/>
                </a:solidFill>
              </a:rPr>
              <a:t>Then Moses said, "I pray You, show me Your glory!"  And He said, " I Myself will make all My goodness pass before you, and will proclaim the name of the LORD before you; and I will be gracious to whom I will be gracious, and will show compassion on whom I will show compassion."  But He said, "You cannot see My face, for no man can see Me and live!"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673260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For they shall see God</a:t>
            </a:r>
          </a:p>
          <a:p>
            <a:pPr marL="0" indent="0" algn="ctr">
              <a:buNone/>
            </a:pPr>
            <a:r>
              <a:rPr lang="en-US" sz="3200" dirty="0">
                <a:solidFill>
                  <a:srgbClr val="FFFF00"/>
                </a:solidFill>
              </a:rPr>
              <a:t>Psalm 17:15</a:t>
            </a:r>
          </a:p>
          <a:p>
            <a:pPr marL="0" indent="0">
              <a:buNone/>
            </a:pPr>
            <a:r>
              <a:rPr lang="en-US" sz="3200" dirty="0">
                <a:solidFill>
                  <a:schemeClr val="bg1"/>
                </a:solidFill>
              </a:rPr>
              <a:t>As for me, I shall behold Your face in righteousness;</a:t>
            </a:r>
          </a:p>
          <a:p>
            <a:pPr marL="0" indent="0">
              <a:buNone/>
            </a:pPr>
            <a:r>
              <a:rPr lang="en-US" sz="3200" dirty="0">
                <a:solidFill>
                  <a:schemeClr val="bg1"/>
                </a:solidFill>
              </a:rPr>
              <a:t> I will be satisfied with Your likeness when I awake.</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929454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For they shall see God</a:t>
            </a:r>
          </a:p>
          <a:p>
            <a:pPr marL="0" indent="0" algn="ctr">
              <a:buNone/>
            </a:pPr>
            <a:r>
              <a:rPr lang="en-US" sz="3200" dirty="0">
                <a:solidFill>
                  <a:srgbClr val="FFFF00"/>
                </a:solidFill>
              </a:rPr>
              <a:t>Romans 1:20</a:t>
            </a:r>
          </a:p>
          <a:p>
            <a:pPr marL="0" indent="0" algn="ctr">
              <a:buNone/>
            </a:pPr>
            <a:r>
              <a:rPr lang="en-US" sz="3200" dirty="0">
                <a:solidFill>
                  <a:schemeClr val="bg1"/>
                </a:solidFill>
              </a:rPr>
              <a:t>For since the creation of the world His invisible attributes, His eternal power and divine nature, have been clearly seen, being understood through what has been made, so that they are without excuse.</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00939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For they shall see God</a:t>
            </a:r>
          </a:p>
          <a:p>
            <a:pPr marL="0" indent="0" algn="ctr">
              <a:buNone/>
            </a:pPr>
            <a:r>
              <a:rPr lang="en-US" sz="3200" dirty="0">
                <a:solidFill>
                  <a:srgbClr val="FFFF00"/>
                </a:solidFill>
              </a:rPr>
              <a:t>James 1:17</a:t>
            </a:r>
          </a:p>
          <a:p>
            <a:pPr marL="0" indent="0" algn="ctr">
              <a:buNone/>
            </a:pPr>
            <a:r>
              <a:rPr lang="en-US" sz="3200" dirty="0">
                <a:solidFill>
                  <a:schemeClr val="bg1"/>
                </a:solidFill>
              </a:rPr>
              <a:t>Every good thing given and every perfect gift is from above, coming down from the Father of lights, with whom there is no variation or shifting shadow.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528531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A32A-5A8C-4241-9781-8E193582878E}"/>
              </a:ext>
            </a:extLst>
          </p:cNvPr>
          <p:cNvSpPr>
            <a:spLocks noGrp="1"/>
          </p:cNvSpPr>
          <p:nvPr>
            <p:ph type="title"/>
          </p:nvPr>
        </p:nvSpPr>
        <p:spPr>
          <a:xfrm>
            <a:off x="838200" y="365126"/>
            <a:ext cx="10515600" cy="857006"/>
          </a:xfrm>
        </p:spPr>
        <p:txBody>
          <a:bodyPr>
            <a:normAutofit/>
          </a:bodyPr>
          <a:lstStyle/>
          <a:p>
            <a:pPr algn="ctr"/>
            <a:r>
              <a:rPr lang="en-US" sz="3600" dirty="0">
                <a:solidFill>
                  <a:schemeClr val="bg1"/>
                </a:solidFill>
              </a:rPr>
              <a:t>Blessed are the pure in heart</a:t>
            </a:r>
          </a:p>
        </p:txBody>
      </p:sp>
      <p:sp>
        <p:nvSpPr>
          <p:cNvPr id="3" name="Content Placeholder 2">
            <a:extLst>
              <a:ext uri="{FF2B5EF4-FFF2-40B4-BE49-F238E27FC236}">
                <a16:creationId xmlns:a16="http://schemas.microsoft.com/office/drawing/2014/main" id="{FA3B8D8F-48A1-4E7D-9D87-5B7748DAD22E}"/>
              </a:ext>
            </a:extLst>
          </p:cNvPr>
          <p:cNvSpPr>
            <a:spLocks noGrp="1"/>
          </p:cNvSpPr>
          <p:nvPr>
            <p:ph idx="1"/>
          </p:nvPr>
        </p:nvSpPr>
        <p:spPr>
          <a:xfrm>
            <a:off x="838200" y="1485900"/>
            <a:ext cx="10515600" cy="5372100"/>
          </a:xfrm>
        </p:spPr>
        <p:txBody>
          <a:bodyPr>
            <a:normAutofit/>
          </a:bodyPr>
          <a:lstStyle/>
          <a:p>
            <a:pPr marL="0" indent="0" algn="ctr">
              <a:buNone/>
            </a:pPr>
            <a:r>
              <a:rPr lang="en-US" sz="3200" dirty="0">
                <a:solidFill>
                  <a:schemeClr val="bg1"/>
                </a:solidFill>
              </a:rPr>
              <a:t>For they shall see God</a:t>
            </a:r>
          </a:p>
          <a:p>
            <a:pPr marL="0" indent="0" algn="ctr">
              <a:buNone/>
            </a:pPr>
            <a:r>
              <a:rPr lang="en-US" sz="3200" dirty="0">
                <a:solidFill>
                  <a:srgbClr val="FFFF00"/>
                </a:solidFill>
              </a:rPr>
              <a:t>1 Peter 5:6-7</a:t>
            </a:r>
          </a:p>
          <a:p>
            <a:pPr marL="0" indent="0" algn="ctr">
              <a:buNone/>
            </a:pPr>
            <a:r>
              <a:rPr lang="en-US" sz="3200" dirty="0">
                <a:solidFill>
                  <a:schemeClr val="bg1"/>
                </a:solidFill>
              </a:rPr>
              <a:t>Therefore humble yourselves under the mighty hand of God, that He may exalt you at the proper time, casting all your anxiety on Him, because He cares for you.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721694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7A1B-143D-4327-A741-202465C63D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4E1BB1-BC21-4F20-AF3F-7B8872F6DA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1079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1654C-9948-4E8C-8584-6A16A58B3996}"/>
              </a:ext>
            </a:extLst>
          </p:cNvPr>
          <p:cNvSpPr>
            <a:spLocks noGrp="1"/>
          </p:cNvSpPr>
          <p:nvPr>
            <p:ph type="title"/>
          </p:nvPr>
        </p:nvSpPr>
        <p:spPr>
          <a:xfrm>
            <a:off x="838200" y="365125"/>
            <a:ext cx="10515600" cy="868871"/>
          </a:xfrm>
        </p:spPr>
        <p:txBody>
          <a:bodyPr>
            <a:normAutofit/>
          </a:bodyPr>
          <a:lstStyle/>
          <a:p>
            <a:pPr algn="ctr"/>
            <a:r>
              <a:rPr lang="en-US" sz="3600" dirty="0">
                <a:solidFill>
                  <a:schemeClr val="bg1"/>
                </a:solidFill>
              </a:rPr>
              <a:t>Blessed - </a:t>
            </a:r>
            <a:r>
              <a:rPr lang="en-US" sz="3600" dirty="0" err="1">
                <a:solidFill>
                  <a:schemeClr val="bg1"/>
                </a:solidFill>
              </a:rPr>
              <a:t>makarios</a:t>
            </a:r>
            <a:endParaRPr lang="en-US" sz="3600" dirty="0">
              <a:solidFill>
                <a:schemeClr val="bg1"/>
              </a:solidFill>
            </a:endParaRPr>
          </a:p>
        </p:txBody>
      </p:sp>
      <p:sp>
        <p:nvSpPr>
          <p:cNvPr id="3" name="Content Placeholder 2">
            <a:extLst>
              <a:ext uri="{FF2B5EF4-FFF2-40B4-BE49-F238E27FC236}">
                <a16:creationId xmlns:a16="http://schemas.microsoft.com/office/drawing/2014/main" id="{BCB80EF2-0C04-44A1-A784-E007BB5B0BBB}"/>
              </a:ext>
            </a:extLst>
          </p:cNvPr>
          <p:cNvSpPr>
            <a:spLocks noGrp="1"/>
          </p:cNvSpPr>
          <p:nvPr>
            <p:ph idx="1"/>
          </p:nvPr>
        </p:nvSpPr>
        <p:spPr>
          <a:xfrm>
            <a:off x="838200" y="1367160"/>
            <a:ext cx="10515600" cy="5490839"/>
          </a:xfrm>
        </p:spPr>
        <p:txBody>
          <a:bodyPr>
            <a:normAutofit/>
          </a:bodyPr>
          <a:lstStyle/>
          <a:p>
            <a:pPr marL="0" indent="0" algn="ctr">
              <a:buNone/>
            </a:pPr>
            <a:r>
              <a:rPr lang="en-US" sz="3200" dirty="0">
                <a:solidFill>
                  <a:schemeClr val="bg1"/>
                </a:solidFill>
              </a:rPr>
              <a:t>In the original meaning it describes the “blessed” </a:t>
            </a:r>
          </a:p>
          <a:p>
            <a:pPr marL="0" indent="0" algn="ctr">
              <a:buNone/>
            </a:pPr>
            <a:r>
              <a:rPr lang="en-US" sz="3200" dirty="0">
                <a:solidFill>
                  <a:schemeClr val="bg1"/>
                </a:solidFill>
              </a:rPr>
              <a:t>happy state of the gods as opposed to the state of </a:t>
            </a:r>
          </a:p>
          <a:p>
            <a:pPr marL="0" indent="0" algn="ctr">
              <a:buNone/>
            </a:pPr>
            <a:r>
              <a:rPr lang="en-US" sz="3200" dirty="0">
                <a:solidFill>
                  <a:schemeClr val="bg1"/>
                </a:solidFill>
              </a:rPr>
              <a:t>mortal man. Among the Greeks of Jesus’ day only </a:t>
            </a:r>
          </a:p>
          <a:p>
            <a:pPr marL="0" indent="0" algn="ctr">
              <a:buNone/>
            </a:pPr>
            <a:r>
              <a:rPr lang="en-US" sz="3200" dirty="0">
                <a:solidFill>
                  <a:schemeClr val="bg1"/>
                </a:solidFill>
              </a:rPr>
              <a:t>the gods were truly The Blessed Ones.</a:t>
            </a:r>
          </a:p>
          <a:p>
            <a:pPr marL="0" indent="0" algn="ctr">
              <a:buNone/>
            </a:pPr>
            <a:endParaRPr lang="en-US" sz="3200" dirty="0">
              <a:solidFill>
                <a:schemeClr val="bg1"/>
              </a:solidFill>
            </a:endParaRPr>
          </a:p>
          <a:p>
            <a:pPr marL="0" indent="0" algn="ctr">
              <a:buNone/>
            </a:pPr>
            <a:r>
              <a:rPr lang="en-US" sz="3200" dirty="0">
                <a:solidFill>
                  <a:schemeClr val="bg1"/>
                </a:solidFill>
              </a:rPr>
              <a:t>As used in the beatitudes, “blessed” conveys the highest</a:t>
            </a:r>
          </a:p>
          <a:p>
            <a:pPr marL="0" indent="0" algn="ctr">
              <a:buNone/>
            </a:pPr>
            <a:r>
              <a:rPr lang="en-US" sz="3200" dirty="0">
                <a:solidFill>
                  <a:schemeClr val="bg1"/>
                </a:solidFill>
              </a:rPr>
              <a:t> form of spiritual and moral prosperity.</a:t>
            </a:r>
          </a:p>
        </p:txBody>
      </p:sp>
    </p:spTree>
    <p:extLst>
      <p:ext uri="{BB962C8B-B14F-4D97-AF65-F5344CB8AC3E}">
        <p14:creationId xmlns:p14="http://schemas.microsoft.com/office/powerpoint/2010/main" val="384029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poor in spirit </a:t>
            </a:r>
          </a:p>
          <a:p>
            <a:pPr marL="0" indent="0" algn="ctr">
              <a:buNone/>
            </a:pPr>
            <a:r>
              <a:rPr lang="en-US" sz="3200" dirty="0">
                <a:solidFill>
                  <a:srgbClr val="FFFF00"/>
                </a:solidFill>
              </a:rPr>
              <a:t>Matthew 5:3</a:t>
            </a:r>
          </a:p>
          <a:p>
            <a:pPr marL="0" indent="0" algn="ctr">
              <a:buNone/>
            </a:pPr>
            <a:r>
              <a:rPr lang="en-US" sz="3200" dirty="0">
                <a:solidFill>
                  <a:schemeClr val="bg1"/>
                </a:solidFill>
              </a:rPr>
              <a:t>"Blessed are the poor in spirit, for theirs </a:t>
            </a:r>
          </a:p>
          <a:p>
            <a:pPr marL="0" indent="0" algn="ctr">
              <a:buNone/>
            </a:pPr>
            <a:r>
              <a:rPr lang="en-US" sz="3200" dirty="0">
                <a:solidFill>
                  <a:schemeClr val="bg1"/>
                </a:solidFill>
              </a:rPr>
              <a:t>is the kingdom of heaven.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90264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mourn</a:t>
            </a:r>
          </a:p>
          <a:p>
            <a:pPr marL="0" indent="0" algn="ctr">
              <a:buNone/>
            </a:pPr>
            <a:r>
              <a:rPr lang="en-US" sz="3200" dirty="0">
                <a:solidFill>
                  <a:srgbClr val="FFFF00"/>
                </a:solidFill>
              </a:rPr>
              <a:t>Matthew 5:4</a:t>
            </a:r>
          </a:p>
          <a:p>
            <a:pPr marL="0" indent="0" algn="ctr">
              <a:buNone/>
            </a:pPr>
            <a:r>
              <a:rPr lang="en-US" sz="3200" dirty="0">
                <a:solidFill>
                  <a:schemeClr val="bg1"/>
                </a:solidFill>
              </a:rPr>
              <a:t>"Blessed are those who mourn, </a:t>
            </a:r>
          </a:p>
          <a:p>
            <a:pPr marL="0" indent="0" algn="ctr">
              <a:buNone/>
            </a:pPr>
            <a:r>
              <a:rPr lang="en-US" sz="3200" dirty="0">
                <a:solidFill>
                  <a:schemeClr val="bg1"/>
                </a:solidFill>
              </a:rPr>
              <a:t>for they shall be comforted.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89571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gentle</a:t>
            </a:r>
          </a:p>
          <a:p>
            <a:pPr marL="0" indent="0" algn="ctr">
              <a:buNone/>
            </a:pPr>
            <a:r>
              <a:rPr lang="en-US" sz="3200" dirty="0">
                <a:solidFill>
                  <a:srgbClr val="FFFF00"/>
                </a:solidFill>
              </a:rPr>
              <a:t>Matthew 5:5</a:t>
            </a:r>
          </a:p>
          <a:p>
            <a:pPr marL="0" indent="0" algn="ctr">
              <a:buNone/>
            </a:pPr>
            <a:r>
              <a:rPr lang="en-US" sz="3200" dirty="0">
                <a:solidFill>
                  <a:schemeClr val="bg1"/>
                </a:solidFill>
              </a:rPr>
              <a:t>"Blessed are the gentle, for they shall inherit the earth.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2439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hunger and thirst</a:t>
            </a:r>
          </a:p>
          <a:p>
            <a:pPr marL="0" indent="0" algn="ctr">
              <a:buNone/>
            </a:pPr>
            <a:r>
              <a:rPr lang="en-US" sz="3200" dirty="0">
                <a:solidFill>
                  <a:srgbClr val="FFFF00"/>
                </a:solidFill>
              </a:rPr>
              <a:t>Matthew 5:6</a:t>
            </a:r>
            <a:r>
              <a:rPr lang="en-US" sz="3200" dirty="0">
                <a:solidFill>
                  <a:schemeClr val="bg1"/>
                </a:solidFill>
              </a:rPr>
              <a:t> </a:t>
            </a:r>
          </a:p>
          <a:p>
            <a:pPr marL="0" indent="0" algn="ctr">
              <a:buNone/>
            </a:pPr>
            <a:r>
              <a:rPr lang="en-US" sz="3200" dirty="0">
                <a:solidFill>
                  <a:schemeClr val="bg1"/>
                </a:solidFill>
              </a:rPr>
              <a:t>"Blessed are those who hunger and thirst for </a:t>
            </a:r>
          </a:p>
          <a:p>
            <a:pPr marL="0" indent="0" algn="ctr">
              <a:buNone/>
            </a:pPr>
            <a:r>
              <a:rPr lang="en-US" sz="3200" dirty="0">
                <a:solidFill>
                  <a:schemeClr val="bg1"/>
                </a:solidFill>
              </a:rPr>
              <a:t>righteousness, for they shall be satisfied.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04154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merciful</a:t>
            </a:r>
          </a:p>
          <a:p>
            <a:pPr marL="0" indent="0" algn="ctr">
              <a:buNone/>
            </a:pPr>
            <a:r>
              <a:rPr lang="en-US" sz="3200" dirty="0">
                <a:solidFill>
                  <a:srgbClr val="FFFF00"/>
                </a:solidFill>
              </a:rPr>
              <a:t>Matthew 5:7</a:t>
            </a:r>
          </a:p>
          <a:p>
            <a:pPr marL="0" indent="0" algn="ctr">
              <a:buNone/>
            </a:pPr>
            <a:r>
              <a:rPr lang="en-US" sz="3200" dirty="0">
                <a:solidFill>
                  <a:schemeClr val="bg1"/>
                </a:solidFill>
              </a:rPr>
              <a:t>"Blessed are the merciful, for they shall receive mercy.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6545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pure in heart</a:t>
            </a:r>
          </a:p>
          <a:p>
            <a:pPr marL="0" indent="0" algn="ctr">
              <a:buNone/>
            </a:pPr>
            <a:r>
              <a:rPr lang="en-US" sz="3200" dirty="0">
                <a:solidFill>
                  <a:srgbClr val="FFFF00"/>
                </a:solidFill>
              </a:rPr>
              <a:t>Matthew 5:8</a:t>
            </a:r>
          </a:p>
          <a:p>
            <a:pPr marL="0" indent="0" algn="ctr">
              <a:buNone/>
            </a:pPr>
            <a:r>
              <a:rPr lang="en-US" sz="3200" dirty="0">
                <a:solidFill>
                  <a:schemeClr val="bg1"/>
                </a:solidFill>
              </a:rPr>
              <a:t>"Blessed are the pure in heart, for they shall see God.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54083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677</TotalTime>
  <Words>1203</Words>
  <Application>Microsoft Office PowerPoint</Application>
  <PresentationFormat>Widescreen</PresentationFormat>
  <Paragraphs>117</Paragraphs>
  <Slides>27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Calibri Light</vt:lpstr>
      <vt:lpstr>Office Theme</vt:lpstr>
      <vt:lpstr>1_Office Theme</vt:lpstr>
      <vt:lpstr>PowerPoint Presentation</vt:lpstr>
      <vt:lpstr>The Lord’s teaching on happiness, blessedness</vt:lpstr>
      <vt:lpstr>Blessed - makarios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Blessed are the pure in heart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10</cp:revision>
  <dcterms:created xsi:type="dcterms:W3CDTF">2018-06-08T13:55:09Z</dcterms:created>
  <dcterms:modified xsi:type="dcterms:W3CDTF">2018-06-09T01:13:07Z</dcterms:modified>
</cp:coreProperties>
</file>