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5" r:id="rId4"/>
    <p:sldId id="262" r:id="rId5"/>
    <p:sldId id="266" r:id="rId6"/>
    <p:sldId id="267" r:id="rId7"/>
    <p:sldId id="268" r:id="rId8"/>
    <p:sldId id="269" r:id="rId9"/>
    <p:sldId id="270" r:id="rId10"/>
    <p:sldId id="271" r:id="rId11"/>
    <p:sldId id="272" r:id="rId12"/>
    <p:sldId id="288" r:id="rId13"/>
    <p:sldId id="289" r:id="rId14"/>
    <p:sldId id="290" r:id="rId15"/>
    <p:sldId id="291" r:id="rId16"/>
    <p:sldId id="292" r:id="rId17"/>
    <p:sldId id="293" r:id="rId18"/>
    <p:sldId id="294" r:id="rId19"/>
    <p:sldId id="295" r:id="rId20"/>
    <p:sldId id="298" r:id="rId21"/>
    <p:sldId id="296" r:id="rId22"/>
    <p:sldId id="297" r:id="rId23"/>
    <p:sldId id="2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CEDDE-7763-4FA1-88EE-0F23F09AC0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07CE93-2186-46EB-82A1-83A93D7F21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E73331-E6CE-48A2-8DD7-A79ACFD1C196}"/>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a:extLst>
              <a:ext uri="{FF2B5EF4-FFF2-40B4-BE49-F238E27FC236}">
                <a16:creationId xmlns:a16="http://schemas.microsoft.com/office/drawing/2014/main" id="{630B4C4F-D5E7-47CE-AA9D-5938FD049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5F782-EB47-44DC-A170-BB27580B30BF}"/>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217673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D35BC-F6F0-4692-8D05-444C2F9AB4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34C420-E684-4AE8-BB95-B4CFAE67A4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56283-9EC5-4ADD-8FE4-9AED528FD274}"/>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a:extLst>
              <a:ext uri="{FF2B5EF4-FFF2-40B4-BE49-F238E27FC236}">
                <a16:creationId xmlns:a16="http://schemas.microsoft.com/office/drawing/2014/main" id="{C0D9F411-32EC-45D7-86A2-C5B2CEF958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EE6E6-7031-4331-AEFF-AC133D0C6D1A}"/>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302553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7347B-3CD4-410C-95AA-77800E22E4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F8A22B-1B99-4E26-AA26-1AAAA73C4C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06788-6159-4A44-891B-BDD004C86C8E}"/>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a:extLst>
              <a:ext uri="{FF2B5EF4-FFF2-40B4-BE49-F238E27FC236}">
                <a16:creationId xmlns:a16="http://schemas.microsoft.com/office/drawing/2014/main" id="{CAD82724-CC44-4B13-8AC9-B586E2B07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620B9-270C-4484-AD92-2D55B4E435A6}"/>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29364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2790322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70401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2044198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E722EF-7989-479B-AA46-F1DF907E9F53}"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898021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E722EF-7989-479B-AA46-F1DF907E9F53}" type="datetimeFigureOut">
              <a:rPr lang="en-US" smtClean="0"/>
              <a:t>6/22/2018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1556834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E722EF-7989-479B-AA46-F1DF907E9F53}" type="datetimeFigureOut">
              <a:rPr lang="en-US" smtClean="0"/>
              <a:t>6/22/2018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3229696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722EF-7989-479B-AA46-F1DF907E9F53}" type="datetimeFigureOut">
              <a:rPr lang="en-US" smtClean="0"/>
              <a:t>6/22/2018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3031442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E722EF-7989-479B-AA46-F1DF907E9F53}"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270447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C2CA4-4CA6-473A-977B-3E3BE98AA4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A61979-F841-436F-B06D-A5982AE9E01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78670-9073-4675-B7E0-400033F22E03}"/>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a:extLst>
              <a:ext uri="{FF2B5EF4-FFF2-40B4-BE49-F238E27FC236}">
                <a16:creationId xmlns:a16="http://schemas.microsoft.com/office/drawing/2014/main" id="{66A282CB-25AA-4465-ADE1-EBDEC57902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75A87-2D3C-4558-BDF6-B3055739025D}"/>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256548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E722EF-7989-479B-AA46-F1DF907E9F53}" type="datetimeFigureOut">
              <a:rPr lang="en-US" smtClean="0"/>
              <a:t>6/22/2018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635689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1023403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176612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E9AA-3B13-4AC1-832D-06B253D516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A0A36F-C09B-4A0D-810A-F1781C8727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15BE71-F8FA-4FDE-AA3E-9EFA2C00CDCD}"/>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5" name="Footer Placeholder 4">
            <a:extLst>
              <a:ext uri="{FF2B5EF4-FFF2-40B4-BE49-F238E27FC236}">
                <a16:creationId xmlns:a16="http://schemas.microsoft.com/office/drawing/2014/main" id="{3E69029D-8A17-457D-9A89-9C8808235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796D0-AF98-486E-A077-1D6329DC4CC1}"/>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81239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F171E-DB64-4405-85EA-B9A46F2042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20BCC8-AE64-4B60-99ED-29FE181780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E638D8-8A13-4F35-9464-87B918D2A2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ADD2EA-1B8C-42C8-8F4B-A7DCB45097F9}"/>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6" name="Footer Placeholder 5">
            <a:extLst>
              <a:ext uri="{FF2B5EF4-FFF2-40B4-BE49-F238E27FC236}">
                <a16:creationId xmlns:a16="http://schemas.microsoft.com/office/drawing/2014/main" id="{E97CC79A-5F54-45A0-B9A6-669323D77E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678D7-DE7B-43EE-B699-E5FB7AFAC498}"/>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4292911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C9018-209E-4EA7-921B-351525DB8D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1012DE-97CB-4AAE-8AEA-6950B89F2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28BBFC-C29C-4D76-99BC-A98F788288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C802DC-6612-43FE-A092-C12CC8EAFF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7B3AA7-224D-43A0-BDF9-A0B69149B9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EBE86A-242D-4963-9EC1-284413109354}"/>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8" name="Footer Placeholder 7">
            <a:extLst>
              <a:ext uri="{FF2B5EF4-FFF2-40B4-BE49-F238E27FC236}">
                <a16:creationId xmlns:a16="http://schemas.microsoft.com/office/drawing/2014/main" id="{37E264C1-E20F-45B0-A518-E92C098F19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26277B-CFC2-40A8-A231-06317FD87311}"/>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47006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A3F51-E748-4FA7-9CB1-2596E25F41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649934-FCA8-4C84-A895-4EBDDACD0AC0}"/>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4" name="Footer Placeholder 3">
            <a:extLst>
              <a:ext uri="{FF2B5EF4-FFF2-40B4-BE49-F238E27FC236}">
                <a16:creationId xmlns:a16="http://schemas.microsoft.com/office/drawing/2014/main" id="{5C475BE2-F9C9-42C0-BF26-F2406CD55D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713744-71F2-4FFE-9954-D6AB4EA979DA}"/>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66774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DF962B-59CF-4483-9F73-9CE1CEF6BCC4}"/>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3" name="Footer Placeholder 2">
            <a:extLst>
              <a:ext uri="{FF2B5EF4-FFF2-40B4-BE49-F238E27FC236}">
                <a16:creationId xmlns:a16="http://schemas.microsoft.com/office/drawing/2014/main" id="{C614C825-7772-40EC-994B-89CD940EB8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5AA5C-3AD8-4028-9969-BBAB81BD2663}"/>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68311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73E85-7B20-4743-85DC-FC8566C26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F8A7D2-A0F5-477B-8FAD-38F5FA8FD2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C68E06-5F94-4096-8AEE-75A6FCBAEC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047869-879D-4E85-A50D-D7C0F34F6F9E}"/>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6" name="Footer Placeholder 5">
            <a:extLst>
              <a:ext uri="{FF2B5EF4-FFF2-40B4-BE49-F238E27FC236}">
                <a16:creationId xmlns:a16="http://schemas.microsoft.com/office/drawing/2014/main" id="{5632613B-3897-4450-85EA-6B76FFC2D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B639B1-4BE4-4B86-A5F5-8EFF5FABB6C0}"/>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121305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A0E05-D733-4850-9F58-66517A93EB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C7D972-FBB7-4DA4-A80A-B4428D0463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F6770F-EB1E-4379-8FBF-C83D9075A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454DB9-3AD6-478D-960F-E456F4F66002}"/>
              </a:ext>
            </a:extLst>
          </p:cNvPr>
          <p:cNvSpPr>
            <a:spLocks noGrp="1"/>
          </p:cNvSpPr>
          <p:nvPr>
            <p:ph type="dt" sz="half" idx="10"/>
          </p:nvPr>
        </p:nvSpPr>
        <p:spPr/>
        <p:txBody>
          <a:bodyPr/>
          <a:lstStyle/>
          <a:p>
            <a:fld id="{2AE722EF-7989-479B-AA46-F1DF907E9F53}" type="datetimeFigureOut">
              <a:rPr lang="en-US" smtClean="0"/>
              <a:t>6/22/2018</a:t>
            </a:fld>
            <a:endParaRPr lang="en-US"/>
          </a:p>
        </p:txBody>
      </p:sp>
      <p:sp>
        <p:nvSpPr>
          <p:cNvPr id="6" name="Footer Placeholder 5">
            <a:extLst>
              <a:ext uri="{FF2B5EF4-FFF2-40B4-BE49-F238E27FC236}">
                <a16:creationId xmlns:a16="http://schemas.microsoft.com/office/drawing/2014/main" id="{BA63D8E3-7962-4595-971A-F803110CB9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C27151-991E-41E8-ACFA-7D95012AF03F}"/>
              </a:ext>
            </a:extLst>
          </p:cNvPr>
          <p:cNvSpPr>
            <a:spLocks noGrp="1"/>
          </p:cNvSpPr>
          <p:nvPr>
            <p:ph type="sldNum" sz="quarter" idx="12"/>
          </p:nvPr>
        </p:nvSpPr>
        <p:spPr/>
        <p:txBody>
          <a:bodyPr/>
          <a:lstStyle/>
          <a:p>
            <a:fld id="{4C15EAD4-7097-4105-9B45-0F281B047DBD}" type="slidenum">
              <a:rPr lang="en-US" smtClean="0"/>
              <a:t>‹#›</a:t>
            </a:fld>
            <a:endParaRPr lang="en-US"/>
          </a:p>
        </p:txBody>
      </p:sp>
    </p:spTree>
    <p:extLst>
      <p:ext uri="{BB962C8B-B14F-4D97-AF65-F5344CB8AC3E}">
        <p14:creationId xmlns:p14="http://schemas.microsoft.com/office/powerpoint/2010/main" val="3744795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767E39-0514-4372-B59C-BC2ED687F9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70BA09-9E48-4386-98FC-E65CDBE4E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1EE9E2-DAF5-4CEA-A540-DCECC0ED8A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722EF-7989-479B-AA46-F1DF907E9F53}" type="datetimeFigureOut">
              <a:rPr lang="en-US" smtClean="0"/>
              <a:t>6/22/2018</a:t>
            </a:fld>
            <a:endParaRPr lang="en-US"/>
          </a:p>
        </p:txBody>
      </p:sp>
      <p:sp>
        <p:nvSpPr>
          <p:cNvPr id="5" name="Footer Placeholder 4">
            <a:extLst>
              <a:ext uri="{FF2B5EF4-FFF2-40B4-BE49-F238E27FC236}">
                <a16:creationId xmlns:a16="http://schemas.microsoft.com/office/drawing/2014/main" id="{D5042E36-51E7-4FB9-8075-C273BEFB4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AAC812-0A51-4DBB-86CB-FAB5670E61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5EAD4-7097-4105-9B45-0F281B047DBD}" type="slidenum">
              <a:rPr lang="en-US" smtClean="0"/>
              <a:t>‹#›</a:t>
            </a:fld>
            <a:endParaRPr lang="en-US"/>
          </a:p>
        </p:txBody>
      </p:sp>
    </p:spTree>
    <p:extLst>
      <p:ext uri="{BB962C8B-B14F-4D97-AF65-F5344CB8AC3E}">
        <p14:creationId xmlns:p14="http://schemas.microsoft.com/office/powerpoint/2010/main" val="1699032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722EF-7989-479B-AA46-F1DF907E9F53}" type="datetimeFigureOut">
              <a:rPr lang="en-US" smtClean="0"/>
              <a:t>6/22/2018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5EAD4-7097-4105-9B45-0F281B047DBD}" type="slidenum">
              <a:rPr lang="en-US" smtClean="0"/>
              <a:t>‹#›</a:t>
            </a:fld>
            <a:endParaRPr lang="en-US"/>
          </a:p>
        </p:txBody>
      </p:sp>
    </p:spTree>
    <p:extLst>
      <p:ext uri="{BB962C8B-B14F-4D97-AF65-F5344CB8AC3E}">
        <p14:creationId xmlns:p14="http://schemas.microsoft.com/office/powerpoint/2010/main" val="16416155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E880-0AE2-49FB-82FA-8A922FB3B1F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A8BBE7A-4777-44C5-B435-F5A253D8BF3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629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peacemakers</a:t>
            </a:r>
          </a:p>
          <a:p>
            <a:pPr marL="0" indent="0" algn="ctr">
              <a:buNone/>
            </a:pPr>
            <a:r>
              <a:rPr lang="en-US" sz="3200" dirty="0">
                <a:solidFill>
                  <a:srgbClr val="FFFF00"/>
                </a:solidFill>
              </a:rPr>
              <a:t>Matthew 5:9</a:t>
            </a:r>
            <a:endParaRPr lang="en-US" sz="3200" dirty="0">
              <a:solidFill>
                <a:schemeClr val="bg1"/>
              </a:solidFill>
            </a:endParaRPr>
          </a:p>
          <a:p>
            <a:pPr marL="0" indent="0" algn="ctr">
              <a:buNone/>
            </a:pPr>
            <a:r>
              <a:rPr lang="en-US" sz="3200" dirty="0">
                <a:solidFill>
                  <a:schemeClr val="bg1"/>
                </a:solidFill>
              </a:rPr>
              <a:t>"Blessed are the peacemakers, for they shall be </a:t>
            </a:r>
          </a:p>
          <a:p>
            <a:pPr marL="0" indent="0" algn="ctr">
              <a:buNone/>
            </a:pPr>
            <a:r>
              <a:rPr lang="en-US" sz="3200" dirty="0">
                <a:solidFill>
                  <a:schemeClr val="bg1"/>
                </a:solidFill>
              </a:rPr>
              <a:t>called sons of God.  </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5687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have been persecuted</a:t>
            </a:r>
          </a:p>
          <a:p>
            <a:pPr marL="0" indent="0" algn="ctr">
              <a:buNone/>
            </a:pPr>
            <a:r>
              <a:rPr lang="en-US" sz="3200" dirty="0">
                <a:solidFill>
                  <a:srgbClr val="FFFF00"/>
                </a:solidFill>
              </a:rPr>
              <a:t>Matthew 5:10-12</a:t>
            </a:r>
          </a:p>
          <a:p>
            <a:pPr marL="0" indent="0" algn="ctr">
              <a:buNone/>
            </a:pPr>
            <a:r>
              <a:rPr lang="en-US" sz="3200" dirty="0">
                <a:solidFill>
                  <a:schemeClr val="bg1"/>
                </a:solidFill>
              </a:rPr>
              <a:t>"Blessed are those who have been persecuted for the sake of righteousness, for theirs is the kingdom of heaven.  Blessed are you when people  insult you and persecute you, and falsely say all kinds of evil against you because of Me.  Rejoice and be glad, for your reward in heaven is great; for in the same way they persecuted the prophets who were before you. </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70900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endParaRPr lang="en-US" sz="3200" dirty="0">
              <a:solidFill>
                <a:schemeClr val="bg1"/>
              </a:solidFill>
            </a:endParaRPr>
          </a:p>
          <a:p>
            <a:pPr marL="0" indent="0" algn="ctr">
              <a:buNone/>
            </a:pPr>
            <a:r>
              <a:rPr lang="en-US" sz="3200" dirty="0">
                <a:solidFill>
                  <a:schemeClr val="bg1"/>
                </a:solidFill>
              </a:rPr>
              <a:t>Persecuted – </a:t>
            </a:r>
            <a:r>
              <a:rPr lang="en-US" sz="3200" dirty="0" err="1">
                <a:solidFill>
                  <a:schemeClr val="bg1"/>
                </a:solidFill>
              </a:rPr>
              <a:t>dioko</a:t>
            </a:r>
            <a:endParaRPr lang="en-US" sz="3200" dirty="0">
              <a:solidFill>
                <a:schemeClr val="bg1"/>
              </a:solidFill>
            </a:endParaRPr>
          </a:p>
          <a:p>
            <a:pPr marL="0" indent="0" algn="ctr">
              <a:buNone/>
            </a:pPr>
            <a:r>
              <a:rPr lang="en-US" sz="3200" dirty="0">
                <a:solidFill>
                  <a:schemeClr val="bg1"/>
                </a:solidFill>
              </a:rPr>
              <a:t>To pursue (literally or figuratively), by implication, </a:t>
            </a:r>
          </a:p>
          <a:p>
            <a:pPr marL="0" indent="0" algn="ctr">
              <a:buNone/>
            </a:pPr>
            <a:r>
              <a:rPr lang="en-US" sz="3200" dirty="0">
                <a:solidFill>
                  <a:schemeClr val="bg1"/>
                </a:solidFill>
              </a:rPr>
              <a:t>to persecute – ensue, follow (after), given </a:t>
            </a:r>
          </a:p>
          <a:p>
            <a:pPr marL="0" indent="0" algn="ctr">
              <a:buNone/>
            </a:pPr>
            <a:r>
              <a:rPr lang="en-US" sz="3200" dirty="0">
                <a:solidFill>
                  <a:schemeClr val="bg1"/>
                </a:solidFill>
              </a:rPr>
              <a:t>to (suffer) persecute(ion) – Strong</a:t>
            </a:r>
          </a:p>
          <a:p>
            <a:pPr marL="0" indent="0" algn="ctr">
              <a:buNone/>
            </a:pPr>
            <a:r>
              <a:rPr lang="en-US" sz="3200" dirty="0">
                <a:solidFill>
                  <a:schemeClr val="bg1"/>
                </a:solidFill>
              </a:rPr>
              <a:t>To put to flight, drive away, to pursue, whence </a:t>
            </a:r>
          </a:p>
          <a:p>
            <a:pPr marL="0" indent="0" algn="ctr">
              <a:buNone/>
            </a:pPr>
            <a:r>
              <a:rPr lang="en-US" sz="3200" dirty="0">
                <a:solidFill>
                  <a:schemeClr val="bg1"/>
                </a:solidFill>
              </a:rPr>
              <a:t>the meaning to persecute - Vine</a:t>
            </a: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05233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747346" y="1503484"/>
            <a:ext cx="10726616" cy="5354515"/>
          </a:xfrm>
        </p:spPr>
        <p:txBody>
          <a:bodyPr>
            <a:normAutofit/>
          </a:bodyPr>
          <a:lstStyle/>
          <a:p>
            <a:pPr marL="0" indent="0" algn="ctr">
              <a:buNone/>
            </a:pPr>
            <a:r>
              <a:rPr lang="en-US" sz="3200" dirty="0">
                <a:solidFill>
                  <a:schemeClr val="bg1"/>
                </a:solidFill>
              </a:rPr>
              <a:t>The Lord warns of persecution for His disciples</a:t>
            </a:r>
          </a:p>
          <a:p>
            <a:pPr marL="0" indent="0" algn="ctr">
              <a:buNone/>
            </a:pPr>
            <a:r>
              <a:rPr lang="en-US" sz="3200" dirty="0">
                <a:solidFill>
                  <a:srgbClr val="FFFF00"/>
                </a:solidFill>
              </a:rPr>
              <a:t>John 15:18-21</a:t>
            </a:r>
          </a:p>
          <a:p>
            <a:pPr marL="0" indent="0" algn="ctr">
              <a:buNone/>
            </a:pPr>
            <a:r>
              <a:rPr lang="en-US" sz="3200" dirty="0">
                <a:solidFill>
                  <a:schemeClr val="bg1"/>
                </a:solidFill>
              </a:rPr>
              <a:t>"If the world hates you, you know that it has hated Me before it hated you.  If you were of the world, the world would love its own; but because you are not of the world, but I chose you out of the world, because of this the world hates you.  Remember the word that I said to you, 'A slave is not greater than his master.' If they persecuted Me, they will also persecute you; if they kept My word, they will keep yours also.  But all these things they will do to you for My name's sake, because they do not know the One who sent Me.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42821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Those of Thessalonica knew of this persecution</a:t>
            </a:r>
          </a:p>
          <a:p>
            <a:pPr marL="0" indent="0" algn="ctr">
              <a:buNone/>
            </a:pPr>
            <a:r>
              <a:rPr lang="en-US" sz="3200" dirty="0">
                <a:solidFill>
                  <a:srgbClr val="FFFF00"/>
                </a:solidFill>
              </a:rPr>
              <a:t>1 Thessalonians 3:2-4</a:t>
            </a:r>
          </a:p>
          <a:p>
            <a:pPr marL="0" indent="0" algn="ctr">
              <a:buNone/>
            </a:pPr>
            <a:r>
              <a:rPr lang="en-US" sz="3200" dirty="0">
                <a:solidFill>
                  <a:schemeClr val="bg1"/>
                </a:solidFill>
              </a:rPr>
              <a:t>and we sent Timothy, our brother and God's fellow worker in the gospel of Christ, to strengthen and encourage you as to your faith, so that no one would be disturbed by these afflictions; for you yourselves know that we have been destined for this.  For indeed when we were with you, we kept telling you in advance that we were going to suffer affliction; and so it came to pass, as you know.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963176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Paul writes about his persecutions</a:t>
            </a:r>
          </a:p>
          <a:p>
            <a:pPr marL="0" indent="0" algn="ctr">
              <a:buNone/>
            </a:pPr>
            <a:r>
              <a:rPr lang="en-US" sz="3200" dirty="0">
                <a:solidFill>
                  <a:srgbClr val="FFFF00"/>
                </a:solidFill>
              </a:rPr>
              <a:t>2 Timothy 3:10-12</a:t>
            </a:r>
          </a:p>
          <a:p>
            <a:pPr marL="0" indent="0" algn="ctr">
              <a:buNone/>
            </a:pPr>
            <a:r>
              <a:rPr lang="en-US" sz="3200" dirty="0">
                <a:solidFill>
                  <a:schemeClr val="bg1"/>
                </a:solidFill>
              </a:rPr>
              <a:t>Now you followed my teaching, conduct, purpose, faith, patience, love, perseverance, persecutions, and  sufferings, such as happened to me at Antioch, at Iconium and at Lystra; what persecutions I endured, and out of them all the Lord rescued me!  Indeed, all who desire to live godly in Christ Jesus will be persecuted. </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66305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Why would a Christian not suffer persecution?</a:t>
            </a:r>
          </a:p>
          <a:p>
            <a:pPr marL="0" indent="0" algn="ctr">
              <a:buNone/>
            </a:pPr>
            <a:r>
              <a:rPr lang="en-US" sz="3200" dirty="0">
                <a:solidFill>
                  <a:srgbClr val="FFFF00"/>
                </a:solidFill>
              </a:rPr>
              <a:t>Luke 6:26</a:t>
            </a:r>
          </a:p>
          <a:p>
            <a:pPr marL="0" indent="0" algn="ctr">
              <a:buNone/>
            </a:pPr>
            <a:r>
              <a:rPr lang="en-US" sz="3200" dirty="0">
                <a:solidFill>
                  <a:schemeClr val="bg1"/>
                </a:solidFill>
              </a:rPr>
              <a:t>"Woe to you when all men speak well of you, for their fathers used to treat the false prophets in the same way.  </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012996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fontScale="92500"/>
          </a:bodyPr>
          <a:lstStyle/>
          <a:p>
            <a:pPr marL="0" indent="0" algn="ctr">
              <a:buNone/>
            </a:pPr>
            <a:r>
              <a:rPr lang="en-US" sz="3500" dirty="0">
                <a:solidFill>
                  <a:schemeClr val="bg1"/>
                </a:solidFill>
              </a:rPr>
              <a:t>This persecution must be for the sake of righteousness </a:t>
            </a:r>
            <a:r>
              <a:rPr lang="en-US" sz="3500" dirty="0">
                <a:solidFill>
                  <a:srgbClr val="FFFF00"/>
                </a:solidFill>
              </a:rPr>
              <a:t>v.10</a:t>
            </a:r>
          </a:p>
          <a:p>
            <a:pPr marL="0" indent="0" algn="ctr">
              <a:buNone/>
            </a:pPr>
            <a:r>
              <a:rPr lang="en-US" sz="3500" dirty="0">
                <a:solidFill>
                  <a:srgbClr val="FFFF00"/>
                </a:solidFill>
              </a:rPr>
              <a:t>1 Peter 4:12-16</a:t>
            </a:r>
          </a:p>
          <a:p>
            <a:pPr marL="0" indent="0" algn="ctr">
              <a:buNone/>
            </a:pPr>
            <a:r>
              <a:rPr lang="en-US" sz="3200" dirty="0">
                <a:solidFill>
                  <a:schemeClr val="bg1"/>
                </a:solidFill>
              </a:rPr>
              <a:t>Beloved, do not be surprised at the fiery ordeal among you, which comes upon you for your testing, as though some strange thing were happening to you; but to the degree that you share the sufferings of Christ, keep on rejoicing, so that also at the revelation of His glory you may rejoice with exultation.  If you are reviled for the name of Christ, you are blessed, because the Spirit of glory and of God rests on you.  Make sure that none of you suffers as a murderer, or thief, or evildoer, or a troublesome meddler; but if anyone suffers as a Christian, he is not to be ashamed, but is to glorify God in this name.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79265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Blessed are you when people insult you, persecute you </a:t>
            </a:r>
            <a:r>
              <a:rPr lang="en-US" sz="3200" dirty="0">
                <a:solidFill>
                  <a:srgbClr val="FFFF00"/>
                </a:solidFill>
              </a:rPr>
              <a:t>v.11</a:t>
            </a:r>
          </a:p>
          <a:p>
            <a:pPr marL="0" indent="0" algn="ctr">
              <a:buNone/>
            </a:pPr>
            <a:r>
              <a:rPr lang="en-US" sz="3200" dirty="0">
                <a:solidFill>
                  <a:srgbClr val="FFFF00"/>
                </a:solidFill>
              </a:rPr>
              <a:t>1 Peter 4:3-4</a:t>
            </a:r>
          </a:p>
          <a:p>
            <a:pPr marL="0" indent="0" algn="ctr">
              <a:buNone/>
            </a:pPr>
            <a:r>
              <a:rPr lang="en-US" sz="3200" dirty="0">
                <a:solidFill>
                  <a:schemeClr val="bg1"/>
                </a:solidFill>
              </a:rPr>
              <a:t>For the time already past is sufficient for you to have carried out the desire of the Gentiles, having pursued a course of sensuality, lusts, drunkenness, carousing, drinking parties and abominable idolatries.  In all this, they are surprised that you do not run with them into the same excesses of dissipation, and they malign you;  </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48111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Blessed are you when people insult you, persecute you </a:t>
            </a:r>
            <a:r>
              <a:rPr lang="en-US" sz="3200" dirty="0">
                <a:solidFill>
                  <a:srgbClr val="FFFF00"/>
                </a:solidFill>
              </a:rPr>
              <a:t>v.11</a:t>
            </a:r>
          </a:p>
          <a:p>
            <a:pPr marL="0" indent="0" algn="ctr">
              <a:buNone/>
            </a:pPr>
            <a:r>
              <a:rPr lang="en-US" sz="3200" dirty="0">
                <a:solidFill>
                  <a:srgbClr val="FFFF00"/>
                </a:solidFill>
              </a:rPr>
              <a:t>Hebrews 10:32-34</a:t>
            </a:r>
          </a:p>
          <a:p>
            <a:pPr marL="0" indent="0" algn="ctr">
              <a:buNone/>
            </a:pPr>
            <a:r>
              <a:rPr lang="en-US" sz="3200" dirty="0">
                <a:solidFill>
                  <a:schemeClr val="bg1"/>
                </a:solidFill>
              </a:rPr>
              <a:t>But remember the former days, when, after being enlightened, you endured a great conflict of sufferings, partly by being made a public spectacle through reproaches and tribulations, and partly by becoming sharers with those who were so treated.  For you showed sympathy to the prisoners and accepted joyfully the seizure of your property, knowing that you have for yourselves a better possession and a lasting one.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93474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algn="ctr"/>
            <a:endParaRPr lang="en-US" sz="3200" dirty="0">
              <a:solidFill>
                <a:schemeClr val="bg1"/>
              </a:solidFill>
            </a:endParaRPr>
          </a:p>
          <a:p>
            <a:pPr marL="0" indent="0" algn="ctr">
              <a:buNone/>
            </a:pPr>
            <a:r>
              <a:rPr lang="en-US" sz="3200" dirty="0">
                <a:solidFill>
                  <a:srgbClr val="FFFF00"/>
                </a:solidFill>
              </a:rPr>
              <a:t>Matthew 5:3-12</a:t>
            </a:r>
          </a:p>
          <a:p>
            <a:pPr marL="0" indent="0" algn="ctr">
              <a:buNone/>
            </a:pPr>
            <a:r>
              <a:rPr lang="en-US" sz="3200" dirty="0">
                <a:solidFill>
                  <a:schemeClr val="bg1"/>
                </a:solidFill>
              </a:rPr>
              <a:t>Beatitudes </a:t>
            </a:r>
          </a:p>
        </p:txBody>
      </p:sp>
    </p:spTree>
    <p:extLst>
      <p:ext uri="{BB962C8B-B14F-4D97-AF65-F5344CB8AC3E}">
        <p14:creationId xmlns:p14="http://schemas.microsoft.com/office/powerpoint/2010/main" val="85495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Rejoice and be glad </a:t>
            </a:r>
            <a:r>
              <a:rPr lang="en-US" sz="3200" dirty="0">
                <a:solidFill>
                  <a:srgbClr val="FFFF00"/>
                </a:solidFill>
              </a:rPr>
              <a:t>v.12</a:t>
            </a:r>
          </a:p>
          <a:p>
            <a:pPr marL="0" indent="0" algn="ctr">
              <a:buNone/>
            </a:pPr>
            <a:r>
              <a:rPr lang="en-US" sz="3200" dirty="0">
                <a:solidFill>
                  <a:srgbClr val="FFFF00"/>
                </a:solidFill>
              </a:rPr>
              <a:t>Acts 5:41</a:t>
            </a:r>
          </a:p>
          <a:p>
            <a:pPr marL="0" indent="0" algn="ctr">
              <a:buNone/>
            </a:pPr>
            <a:r>
              <a:rPr lang="en-US" sz="3200" dirty="0">
                <a:solidFill>
                  <a:schemeClr val="bg1"/>
                </a:solidFill>
              </a:rPr>
              <a:t>So they went on their way from the presence of the Council, rejoicing that they had been considered worthy to suffer shame for His name. </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93850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have been persecuted</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Your reward in heaven is great </a:t>
            </a:r>
            <a:r>
              <a:rPr lang="en-US" sz="3200" dirty="0">
                <a:solidFill>
                  <a:srgbClr val="FFFF00"/>
                </a:solidFill>
              </a:rPr>
              <a:t>v.12</a:t>
            </a:r>
          </a:p>
          <a:p>
            <a:pPr marL="0" indent="0" algn="ctr">
              <a:buNone/>
            </a:pPr>
            <a:r>
              <a:rPr lang="en-US" sz="3200" dirty="0">
                <a:solidFill>
                  <a:srgbClr val="FFFF00"/>
                </a:solidFill>
              </a:rPr>
              <a:t>Romans 8:16-18</a:t>
            </a:r>
          </a:p>
          <a:p>
            <a:pPr marL="0" indent="0" algn="ctr">
              <a:buNone/>
            </a:pPr>
            <a:r>
              <a:rPr lang="en-US" sz="3200" dirty="0">
                <a:solidFill>
                  <a:schemeClr val="bg1"/>
                </a:solidFill>
              </a:rPr>
              <a:t>The Spirit Himself testifies with our spirit that we are children of God, and if children, heirs also, heirs of God and fellow heirs with Christ, if indeed we suffer with Him so that we may also be glorified with Him.  For I consider that the sufferings of this present time are not worthy to be compared with the glory that is to be revealed to us.</a:t>
            </a:r>
          </a:p>
          <a:p>
            <a:pPr marL="0" indent="0" algn="ctr">
              <a:buNone/>
            </a:pPr>
            <a:endParaRPr lang="en-US" sz="3200" dirty="0">
              <a:solidFill>
                <a:schemeClr val="bg1"/>
              </a:solidFill>
            </a:endParaRPr>
          </a:p>
          <a:p>
            <a:pPr marL="0" indent="0" algn="ctr">
              <a:buNone/>
            </a:pPr>
            <a:r>
              <a:rPr lang="en-US" sz="3200" dirty="0">
                <a:solidFill>
                  <a:schemeClr val="bg1"/>
                </a:solidFill>
              </a:rPr>
              <a:t>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13373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8B273-C14B-4F3B-8BF5-76CD6D45F1D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0DCF529-02D9-431B-BE1F-5E638E7A254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1328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654C-9948-4E8C-8584-6A16A58B3996}"/>
              </a:ext>
            </a:extLst>
          </p:cNvPr>
          <p:cNvSpPr>
            <a:spLocks noGrp="1"/>
          </p:cNvSpPr>
          <p:nvPr>
            <p:ph type="title"/>
          </p:nvPr>
        </p:nvSpPr>
        <p:spPr>
          <a:xfrm>
            <a:off x="838200" y="365125"/>
            <a:ext cx="10515600" cy="868871"/>
          </a:xfrm>
        </p:spPr>
        <p:txBody>
          <a:bodyPr>
            <a:normAutofit/>
          </a:bodyPr>
          <a:lstStyle/>
          <a:p>
            <a:pPr algn="ctr"/>
            <a:r>
              <a:rPr lang="en-US" sz="3600" dirty="0">
                <a:solidFill>
                  <a:schemeClr val="bg1"/>
                </a:solidFill>
              </a:rPr>
              <a:t>Blessed - </a:t>
            </a:r>
            <a:r>
              <a:rPr lang="en-US" sz="3600" dirty="0" err="1">
                <a:solidFill>
                  <a:schemeClr val="bg1"/>
                </a:solidFill>
              </a:rPr>
              <a:t>makarios</a:t>
            </a:r>
            <a:endParaRPr lang="en-US" sz="3600" dirty="0">
              <a:solidFill>
                <a:schemeClr val="bg1"/>
              </a:solidFill>
            </a:endParaRPr>
          </a:p>
        </p:txBody>
      </p:sp>
      <p:sp>
        <p:nvSpPr>
          <p:cNvPr id="3" name="Content Placeholder 2">
            <a:extLst>
              <a:ext uri="{FF2B5EF4-FFF2-40B4-BE49-F238E27FC236}">
                <a16:creationId xmlns:a16="http://schemas.microsoft.com/office/drawing/2014/main" id="{BCB80EF2-0C04-44A1-A784-E007BB5B0BBB}"/>
              </a:ext>
            </a:extLst>
          </p:cNvPr>
          <p:cNvSpPr>
            <a:spLocks noGrp="1"/>
          </p:cNvSpPr>
          <p:nvPr>
            <p:ph idx="1"/>
          </p:nvPr>
        </p:nvSpPr>
        <p:spPr>
          <a:xfrm>
            <a:off x="838200" y="1367160"/>
            <a:ext cx="10515600" cy="5490839"/>
          </a:xfrm>
        </p:spPr>
        <p:txBody>
          <a:bodyPr>
            <a:normAutofit/>
          </a:bodyPr>
          <a:lstStyle/>
          <a:p>
            <a:pPr marL="0" indent="0" algn="ctr">
              <a:buNone/>
            </a:pPr>
            <a:r>
              <a:rPr lang="en-US" sz="3200" dirty="0">
                <a:solidFill>
                  <a:schemeClr val="bg1"/>
                </a:solidFill>
              </a:rPr>
              <a:t>In the original meaning it describes the “blessed” </a:t>
            </a:r>
          </a:p>
          <a:p>
            <a:pPr marL="0" indent="0" algn="ctr">
              <a:buNone/>
            </a:pPr>
            <a:r>
              <a:rPr lang="en-US" sz="3200" dirty="0">
                <a:solidFill>
                  <a:schemeClr val="bg1"/>
                </a:solidFill>
              </a:rPr>
              <a:t>happy state of the gods as opposed to the state of </a:t>
            </a:r>
          </a:p>
          <a:p>
            <a:pPr marL="0" indent="0" algn="ctr">
              <a:buNone/>
            </a:pPr>
            <a:r>
              <a:rPr lang="en-US" sz="3200" dirty="0">
                <a:solidFill>
                  <a:schemeClr val="bg1"/>
                </a:solidFill>
              </a:rPr>
              <a:t>mortal man. Among the Greeks of Jesus’ day only </a:t>
            </a:r>
          </a:p>
          <a:p>
            <a:pPr marL="0" indent="0" algn="ctr">
              <a:buNone/>
            </a:pPr>
            <a:r>
              <a:rPr lang="en-US" sz="3200" dirty="0">
                <a:solidFill>
                  <a:schemeClr val="bg1"/>
                </a:solidFill>
              </a:rPr>
              <a:t>the gods were truly The Blessed Ones.</a:t>
            </a:r>
          </a:p>
          <a:p>
            <a:pPr marL="0" indent="0" algn="ctr">
              <a:buNone/>
            </a:pPr>
            <a:endParaRPr lang="en-US" sz="3200" dirty="0">
              <a:solidFill>
                <a:schemeClr val="bg1"/>
              </a:solidFill>
            </a:endParaRPr>
          </a:p>
          <a:p>
            <a:pPr marL="0" indent="0" algn="ctr">
              <a:buNone/>
            </a:pPr>
            <a:r>
              <a:rPr lang="en-US" sz="3200" dirty="0">
                <a:solidFill>
                  <a:schemeClr val="bg1"/>
                </a:solidFill>
              </a:rPr>
              <a:t>As used in the beatitudes, “blessed” conveys the highest</a:t>
            </a:r>
          </a:p>
          <a:p>
            <a:pPr marL="0" indent="0" algn="ctr">
              <a:buNone/>
            </a:pPr>
            <a:r>
              <a:rPr lang="en-US" sz="3200" dirty="0">
                <a:solidFill>
                  <a:schemeClr val="bg1"/>
                </a:solidFill>
              </a:rPr>
              <a:t> form of spiritual and moral prosperity.</a:t>
            </a:r>
          </a:p>
        </p:txBody>
      </p:sp>
    </p:spTree>
    <p:extLst>
      <p:ext uri="{BB962C8B-B14F-4D97-AF65-F5344CB8AC3E}">
        <p14:creationId xmlns:p14="http://schemas.microsoft.com/office/powerpoint/2010/main" val="384029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poor in spirit </a:t>
            </a:r>
          </a:p>
          <a:p>
            <a:pPr marL="0" indent="0" algn="ctr">
              <a:buNone/>
            </a:pPr>
            <a:r>
              <a:rPr lang="en-US" sz="3200" dirty="0">
                <a:solidFill>
                  <a:srgbClr val="FFFF00"/>
                </a:solidFill>
              </a:rPr>
              <a:t>Matthew 5:3</a:t>
            </a:r>
          </a:p>
          <a:p>
            <a:pPr marL="0" indent="0" algn="ctr">
              <a:buNone/>
            </a:pPr>
            <a:r>
              <a:rPr lang="en-US" sz="3200" dirty="0">
                <a:solidFill>
                  <a:schemeClr val="bg1"/>
                </a:solidFill>
              </a:rPr>
              <a:t>"Blessed are the poor in spirit, for theirs </a:t>
            </a:r>
          </a:p>
          <a:p>
            <a:pPr marL="0" indent="0" algn="ctr">
              <a:buNone/>
            </a:pPr>
            <a:r>
              <a:rPr lang="en-US" sz="3200" dirty="0">
                <a:solidFill>
                  <a:schemeClr val="bg1"/>
                </a:solidFill>
              </a:rPr>
              <a:t>is the kingdom of heaven.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9026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mourn</a:t>
            </a:r>
          </a:p>
          <a:p>
            <a:pPr marL="0" indent="0" algn="ctr">
              <a:buNone/>
            </a:pPr>
            <a:r>
              <a:rPr lang="en-US" sz="3200" dirty="0">
                <a:solidFill>
                  <a:srgbClr val="FFFF00"/>
                </a:solidFill>
              </a:rPr>
              <a:t>Matthew 5:4</a:t>
            </a:r>
          </a:p>
          <a:p>
            <a:pPr marL="0" indent="0" algn="ctr">
              <a:buNone/>
            </a:pPr>
            <a:r>
              <a:rPr lang="en-US" sz="3200" dirty="0">
                <a:solidFill>
                  <a:schemeClr val="bg1"/>
                </a:solidFill>
              </a:rPr>
              <a:t>"Blessed are those who mourn, </a:t>
            </a:r>
          </a:p>
          <a:p>
            <a:pPr marL="0" indent="0" algn="ctr">
              <a:buNone/>
            </a:pPr>
            <a:r>
              <a:rPr lang="en-US" sz="3200" dirty="0">
                <a:solidFill>
                  <a:schemeClr val="bg1"/>
                </a:solidFill>
              </a:rPr>
              <a:t>for they shall be comforted.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89571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gentle</a:t>
            </a:r>
          </a:p>
          <a:p>
            <a:pPr marL="0" indent="0" algn="ctr">
              <a:buNone/>
            </a:pPr>
            <a:r>
              <a:rPr lang="en-US" sz="3200" dirty="0">
                <a:solidFill>
                  <a:srgbClr val="FFFF00"/>
                </a:solidFill>
              </a:rPr>
              <a:t>Matthew 5:5</a:t>
            </a:r>
          </a:p>
          <a:p>
            <a:pPr marL="0" indent="0" algn="ctr">
              <a:buNone/>
            </a:pPr>
            <a:r>
              <a:rPr lang="en-US" sz="3200" dirty="0">
                <a:solidFill>
                  <a:schemeClr val="bg1"/>
                </a:solidFill>
              </a:rPr>
              <a:t>"Blessed are the gentle, for they shall inherit the earth.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243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hunger and thirst</a:t>
            </a:r>
          </a:p>
          <a:p>
            <a:pPr marL="0" indent="0" algn="ctr">
              <a:buNone/>
            </a:pPr>
            <a:r>
              <a:rPr lang="en-US" sz="3200" dirty="0">
                <a:solidFill>
                  <a:srgbClr val="FFFF00"/>
                </a:solidFill>
              </a:rPr>
              <a:t>Matthew 5:6</a:t>
            </a:r>
            <a:r>
              <a:rPr lang="en-US" sz="3200" dirty="0">
                <a:solidFill>
                  <a:schemeClr val="bg1"/>
                </a:solidFill>
              </a:rPr>
              <a:t> </a:t>
            </a:r>
          </a:p>
          <a:p>
            <a:pPr marL="0" indent="0" algn="ctr">
              <a:buNone/>
            </a:pPr>
            <a:r>
              <a:rPr lang="en-US" sz="3200" dirty="0">
                <a:solidFill>
                  <a:schemeClr val="bg1"/>
                </a:solidFill>
              </a:rPr>
              <a:t>"Blessed are those who hunger and thirst for </a:t>
            </a:r>
          </a:p>
          <a:p>
            <a:pPr marL="0" indent="0" algn="ctr">
              <a:buNone/>
            </a:pPr>
            <a:r>
              <a:rPr lang="en-US" sz="3200" dirty="0">
                <a:solidFill>
                  <a:schemeClr val="bg1"/>
                </a:solidFill>
              </a:rPr>
              <a:t>righteousness, for they shall be satisfied.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4154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merciful</a:t>
            </a:r>
          </a:p>
          <a:p>
            <a:pPr marL="0" indent="0" algn="ctr">
              <a:buNone/>
            </a:pPr>
            <a:r>
              <a:rPr lang="en-US" sz="3200" dirty="0">
                <a:solidFill>
                  <a:srgbClr val="FFFF00"/>
                </a:solidFill>
              </a:rPr>
              <a:t>Matthew 5:7</a:t>
            </a:r>
          </a:p>
          <a:p>
            <a:pPr marL="0" indent="0" algn="ctr">
              <a:buNone/>
            </a:pPr>
            <a:r>
              <a:rPr lang="en-US" sz="3200" dirty="0">
                <a:solidFill>
                  <a:schemeClr val="bg1"/>
                </a:solidFill>
              </a:rPr>
              <a:t>"Blessed are the merciful, for they shall receive mercy.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6545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pure in heart</a:t>
            </a:r>
          </a:p>
          <a:p>
            <a:pPr marL="0" indent="0" algn="ctr">
              <a:buNone/>
            </a:pPr>
            <a:r>
              <a:rPr lang="en-US" sz="3200" dirty="0">
                <a:solidFill>
                  <a:srgbClr val="FFFF00"/>
                </a:solidFill>
              </a:rPr>
              <a:t>Matthew 5:8</a:t>
            </a:r>
          </a:p>
          <a:p>
            <a:pPr marL="0" indent="0" algn="ctr">
              <a:buNone/>
            </a:pPr>
            <a:r>
              <a:rPr lang="en-US" sz="3200" dirty="0">
                <a:solidFill>
                  <a:schemeClr val="bg1"/>
                </a:solidFill>
              </a:rPr>
              <a:t>"Blessed are the pure in heart, for they shall see God.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54083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343</TotalTime>
  <Words>1267</Words>
  <Application>Microsoft Office PowerPoint</Application>
  <PresentationFormat>Widescreen</PresentationFormat>
  <Paragraphs>136</Paragraphs>
  <Slides>22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Office Theme</vt:lpstr>
      <vt:lpstr>1_Office Theme</vt:lpstr>
      <vt:lpstr>PowerPoint Presentation</vt:lpstr>
      <vt:lpstr>The Lord’s teaching on happiness, blessedness</vt:lpstr>
      <vt:lpstr>Blessed - makarios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Blessed are those who have been persecuted</vt:lpstr>
      <vt:lpstr>Blessed are those who have been persecuted</vt:lpstr>
      <vt:lpstr>Blessed are those who have been persecuted</vt:lpstr>
      <vt:lpstr>Blessed are those who have been persecuted</vt:lpstr>
      <vt:lpstr>Blessed are those who have been persecuted</vt:lpstr>
      <vt:lpstr>Blessed are those who have been persecuted</vt:lpstr>
      <vt:lpstr>Blessed are those who have been persecuted</vt:lpstr>
      <vt:lpstr>Blessed are those who have been persecuted</vt:lpstr>
      <vt:lpstr>Blessed are those who have been persecuted</vt:lpstr>
      <vt:lpstr>Blessed are those who have been persecuted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9</cp:revision>
  <dcterms:created xsi:type="dcterms:W3CDTF">2018-06-22T15:21:55Z</dcterms:created>
  <dcterms:modified xsi:type="dcterms:W3CDTF">2018-06-22T21:05:32Z</dcterms:modified>
</cp:coreProperties>
</file>