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5" r:id="rId4"/>
    <p:sldId id="262" r:id="rId5"/>
    <p:sldId id="266" r:id="rId6"/>
    <p:sldId id="267" r:id="rId7"/>
    <p:sldId id="268" r:id="rId8"/>
    <p:sldId id="269" r:id="rId9"/>
    <p:sldId id="270" r:id="rId10"/>
    <p:sldId id="271" r:id="rId11"/>
    <p:sldId id="272" r:id="rId12"/>
    <p:sldId id="273" r:id="rId13"/>
    <p:sldId id="278" r:id="rId14"/>
    <p:sldId id="274" r:id="rId15"/>
    <p:sldId id="275" r:id="rId16"/>
    <p:sldId id="279" r:id="rId17"/>
    <p:sldId id="276" r:id="rId18"/>
    <p:sldId id="277" r:id="rId19"/>
    <p:sldId id="280" r:id="rId20"/>
    <p:sldId id="281"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B2799-EFE4-4143-A1DB-2576323744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A63839-18AB-4074-B498-8ED43FCC34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D8602B-7E87-4B57-B590-130A567C7852}"/>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a:extLst>
              <a:ext uri="{FF2B5EF4-FFF2-40B4-BE49-F238E27FC236}">
                <a16:creationId xmlns:a16="http://schemas.microsoft.com/office/drawing/2014/main" id="{65D7D676-8C4A-4F2F-B6D6-7BBA127E71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47E120-A60C-4E1C-B9C6-67799C758F87}"/>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343159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A34BD-3A43-4C32-9D40-B39E090C52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179AB7-A768-464A-9ED2-8B5359AA97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7C5A5-BB46-4CAB-9CA1-DD6DC108C497}"/>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a:extLst>
              <a:ext uri="{FF2B5EF4-FFF2-40B4-BE49-F238E27FC236}">
                <a16:creationId xmlns:a16="http://schemas.microsoft.com/office/drawing/2014/main" id="{49076B80-DFCE-4317-A1E3-4A2733492D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D715A4-A831-4A72-B037-BBF44FA0423D}"/>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781734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FEC2F4-8B36-4DA1-BCB6-234FF27A63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73B530-BC0A-4902-A750-A24A109EF2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E3B1E-DE2C-4F97-BA62-70ED513CF58D}"/>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a:extLst>
              <a:ext uri="{FF2B5EF4-FFF2-40B4-BE49-F238E27FC236}">
                <a16:creationId xmlns:a16="http://schemas.microsoft.com/office/drawing/2014/main" id="{B7458DC9-160D-4AD9-857C-2C085DF03E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55DB9E-A686-4183-896D-271EFE28A93F}"/>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64668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548113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3122497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1604818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A06D7C-E245-4130-A7D6-441D67460D4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2029536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A06D7C-E245-4130-A7D6-441D67460D47}" type="datetimeFigureOut">
              <a:rPr lang="en-US" smtClean="0"/>
              <a:t>5/19/2018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900612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A06D7C-E245-4130-A7D6-441D67460D47}" type="datetimeFigureOut">
              <a:rPr lang="en-US" smtClean="0"/>
              <a:t>5/19/2018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2989983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06D7C-E245-4130-A7D6-441D67460D47}" type="datetimeFigureOut">
              <a:rPr lang="en-US" smtClean="0"/>
              <a:t>5/19/2018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1900887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A06D7C-E245-4130-A7D6-441D67460D4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96322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69586-028B-4B2D-9693-DB0A04C0A0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B8A895-5D5E-4422-BD3D-B2B3B57920A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8D6651-523E-4FE8-B17F-E567F83DF8FE}"/>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a:extLst>
              <a:ext uri="{FF2B5EF4-FFF2-40B4-BE49-F238E27FC236}">
                <a16:creationId xmlns:a16="http://schemas.microsoft.com/office/drawing/2014/main" id="{6F2B1627-A40F-4E0E-A2A8-1BFAFDC60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E82BD-35E6-444F-A7B4-3873503D214B}"/>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130152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A06D7C-E245-4130-A7D6-441D67460D47}" type="datetimeFigureOut">
              <a:rPr lang="en-US" smtClean="0"/>
              <a:t>5/19/2018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3137614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3156974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174416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4C49F-9C38-4A83-A35E-47A8AD4733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72F377-E25B-4654-9A86-6754037795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3B7F08-5108-4F18-911B-12B6551C1EB4}"/>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5" name="Footer Placeholder 4">
            <a:extLst>
              <a:ext uri="{FF2B5EF4-FFF2-40B4-BE49-F238E27FC236}">
                <a16:creationId xmlns:a16="http://schemas.microsoft.com/office/drawing/2014/main" id="{F0F62601-08B6-4E39-AFF1-321A629E6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9B6F6-94C3-45B4-B43E-49E3AEC49774}"/>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2229903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3D1D-234F-4F74-A04C-39780E3627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989D35-CC56-4AA6-AC4E-4AB0AF3FB5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948701-BEDC-4959-8EAB-17730E3EAD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98F66E-37CE-4B9B-8499-740C4575B374}"/>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6" name="Footer Placeholder 5">
            <a:extLst>
              <a:ext uri="{FF2B5EF4-FFF2-40B4-BE49-F238E27FC236}">
                <a16:creationId xmlns:a16="http://schemas.microsoft.com/office/drawing/2014/main" id="{A8FF94C3-7DFA-4D94-9D41-1F929DC861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A49A4F-E651-42AF-9ABE-86519A498321}"/>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4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7BF10-4E27-430E-A176-822F1EF06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C1BADE-CDDC-440F-8C50-8820D9B744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EF3457B-244A-4ACA-B8A2-0E008D8D9C3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2738EA-3514-47AD-A5C3-85E5AAC84E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85C6CC-261E-417F-97F7-F099DBBA49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C6C2CB-EBFD-4CEC-AA1D-49487A372E30}"/>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8" name="Footer Placeholder 7">
            <a:extLst>
              <a:ext uri="{FF2B5EF4-FFF2-40B4-BE49-F238E27FC236}">
                <a16:creationId xmlns:a16="http://schemas.microsoft.com/office/drawing/2014/main" id="{17EB6E28-3877-4316-A325-44737145F0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AE02AF-52AF-44C9-9C4A-405029238BC2}"/>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2312370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753-1199-472F-9749-AFD37E7F0C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25D273-B323-425D-8996-A9F8BAA70DDC}"/>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4" name="Footer Placeholder 3">
            <a:extLst>
              <a:ext uri="{FF2B5EF4-FFF2-40B4-BE49-F238E27FC236}">
                <a16:creationId xmlns:a16="http://schemas.microsoft.com/office/drawing/2014/main" id="{C765A61C-8F87-4A63-805A-F09FA942E7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ED43A4-89DA-4A79-B8B5-FDC4DF9B25BB}"/>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1315969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08B2FC-A132-41C8-8BE9-44E74B7A0A29}"/>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3" name="Footer Placeholder 2">
            <a:extLst>
              <a:ext uri="{FF2B5EF4-FFF2-40B4-BE49-F238E27FC236}">
                <a16:creationId xmlns:a16="http://schemas.microsoft.com/office/drawing/2014/main" id="{E5B1BD8C-5A74-4A26-89D0-DA7F12E077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6EC2F6-9920-465F-8B37-BF9DA8078D4F}"/>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129360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86A23-5683-4FBC-8D40-8306059C3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F8555C-C23A-43E5-83D9-E87961A6EF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EC382C-CE82-46FB-A1EA-C7AE6F0BA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41529E-7525-4AA6-BEAF-C11B141C737F}"/>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6" name="Footer Placeholder 5">
            <a:extLst>
              <a:ext uri="{FF2B5EF4-FFF2-40B4-BE49-F238E27FC236}">
                <a16:creationId xmlns:a16="http://schemas.microsoft.com/office/drawing/2014/main" id="{C5026E70-2647-4C51-9499-A7408442DE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A8F6B-7A7F-4C9A-AD7C-40B939388124}"/>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368624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80B6E-8C98-4854-B21A-B6B27B2AE0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66BC0C-5B88-4871-BAD8-0BA21C5D9D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542E6C-EB34-4730-B9CF-49ACDF4E0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3250AD9-2D78-45F9-9D20-E1566680CECE}"/>
              </a:ext>
            </a:extLst>
          </p:cNvPr>
          <p:cNvSpPr>
            <a:spLocks noGrp="1"/>
          </p:cNvSpPr>
          <p:nvPr>
            <p:ph type="dt" sz="half" idx="10"/>
          </p:nvPr>
        </p:nvSpPr>
        <p:spPr/>
        <p:txBody>
          <a:bodyPr/>
          <a:lstStyle/>
          <a:p>
            <a:fld id="{51A06D7C-E245-4130-A7D6-441D67460D47}" type="datetimeFigureOut">
              <a:rPr lang="en-US" smtClean="0"/>
              <a:t>5/19/2018</a:t>
            </a:fld>
            <a:endParaRPr lang="en-US"/>
          </a:p>
        </p:txBody>
      </p:sp>
      <p:sp>
        <p:nvSpPr>
          <p:cNvPr id="6" name="Footer Placeholder 5">
            <a:extLst>
              <a:ext uri="{FF2B5EF4-FFF2-40B4-BE49-F238E27FC236}">
                <a16:creationId xmlns:a16="http://schemas.microsoft.com/office/drawing/2014/main" id="{EED8B344-047F-45C3-9C4C-26C87852C9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9F6676-BB28-40B5-ADB3-0923ECC77A65}"/>
              </a:ext>
            </a:extLst>
          </p:cNvPr>
          <p:cNvSpPr>
            <a:spLocks noGrp="1"/>
          </p:cNvSpPr>
          <p:nvPr>
            <p:ph type="sldNum" sz="quarter" idx="12"/>
          </p:nvPr>
        </p:nvSpPr>
        <p:spPr/>
        <p:txBody>
          <a:bodyPr/>
          <a:lstStyle/>
          <a:p>
            <a:fld id="{EC5117D1-D396-40CC-8BCC-C6ACAD81B798}" type="slidenum">
              <a:rPr lang="en-US" smtClean="0"/>
              <a:t>‹#›</a:t>
            </a:fld>
            <a:endParaRPr lang="en-US"/>
          </a:p>
        </p:txBody>
      </p:sp>
    </p:spTree>
    <p:extLst>
      <p:ext uri="{BB962C8B-B14F-4D97-AF65-F5344CB8AC3E}">
        <p14:creationId xmlns:p14="http://schemas.microsoft.com/office/powerpoint/2010/main" val="423155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7376EC-A5C2-4FD1-BE8E-A37CFBF5CB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283826-D1A8-4A4C-8141-933BFAB96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11DD0-BAF3-4B41-A2D9-0CB9D9687B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06D7C-E245-4130-A7D6-441D67460D47}" type="datetimeFigureOut">
              <a:rPr lang="en-US" smtClean="0"/>
              <a:t>5/19/2018</a:t>
            </a:fld>
            <a:endParaRPr lang="en-US"/>
          </a:p>
        </p:txBody>
      </p:sp>
      <p:sp>
        <p:nvSpPr>
          <p:cNvPr id="5" name="Footer Placeholder 4">
            <a:extLst>
              <a:ext uri="{FF2B5EF4-FFF2-40B4-BE49-F238E27FC236}">
                <a16:creationId xmlns:a16="http://schemas.microsoft.com/office/drawing/2014/main" id="{9F9E0E1F-8051-443F-98B4-EAF214DF0A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102376-9A9C-45F0-A4E2-68CB249BE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117D1-D396-40CC-8BCC-C6ACAD81B798}" type="slidenum">
              <a:rPr lang="en-US" smtClean="0"/>
              <a:t>‹#›</a:t>
            </a:fld>
            <a:endParaRPr lang="en-US"/>
          </a:p>
        </p:txBody>
      </p:sp>
    </p:spTree>
    <p:extLst>
      <p:ext uri="{BB962C8B-B14F-4D97-AF65-F5344CB8AC3E}">
        <p14:creationId xmlns:p14="http://schemas.microsoft.com/office/powerpoint/2010/main" val="2740012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06D7C-E245-4130-A7D6-441D67460D47}" type="datetimeFigureOut">
              <a:rPr lang="en-US" smtClean="0"/>
              <a:t>5/19/2018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117D1-D396-40CC-8BCC-C6ACAD81B798}" type="slidenum">
              <a:rPr lang="en-US" smtClean="0"/>
              <a:t>‹#›</a:t>
            </a:fld>
            <a:endParaRPr lang="en-US"/>
          </a:p>
        </p:txBody>
      </p:sp>
    </p:spTree>
    <p:extLst>
      <p:ext uri="{BB962C8B-B14F-4D97-AF65-F5344CB8AC3E}">
        <p14:creationId xmlns:p14="http://schemas.microsoft.com/office/powerpoint/2010/main" val="11226574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F3D8A-115A-491D-8176-28EEC6E9022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1FC6676-B55E-40F2-BCE2-293B4DD4EC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6648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It is a sign of life</a:t>
            </a:r>
          </a:p>
          <a:p>
            <a:pPr marL="0" indent="0" algn="ctr">
              <a:buNone/>
            </a:pPr>
            <a:r>
              <a:rPr lang="en-US" sz="3200" dirty="0">
                <a:solidFill>
                  <a:srgbClr val="FFFF00"/>
                </a:solidFill>
              </a:rPr>
              <a:t>1 Peter 2:1-2</a:t>
            </a:r>
          </a:p>
          <a:p>
            <a:pPr marL="0" indent="0" algn="ctr">
              <a:buNone/>
            </a:pPr>
            <a:r>
              <a:rPr lang="en-US" sz="3200" dirty="0">
                <a:solidFill>
                  <a:schemeClr val="bg1"/>
                </a:solidFill>
              </a:rPr>
              <a:t>Therefore, putting aside all malice and all deceit and hypocrisy and envy and all slander, like newborn babies, long for the pure milk of the word, so that by it you may grow in respect to salvation,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44084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This is expressing a strong desire</a:t>
            </a:r>
          </a:p>
          <a:p>
            <a:pPr marL="0" indent="0" algn="ctr">
              <a:buNone/>
            </a:pPr>
            <a:r>
              <a:rPr lang="en-US" sz="3200" dirty="0">
                <a:solidFill>
                  <a:srgbClr val="FFFF00"/>
                </a:solidFill>
              </a:rPr>
              <a:t>Matthew 4:1-4</a:t>
            </a:r>
          </a:p>
          <a:p>
            <a:pPr marL="0" indent="0" algn="ctr">
              <a:buNone/>
            </a:pPr>
            <a:r>
              <a:rPr lang="en-US" sz="3200" dirty="0">
                <a:solidFill>
                  <a:schemeClr val="bg1"/>
                </a:solidFill>
              </a:rPr>
              <a:t> Then Jesus was led up by the Spirit into the wilderness to be tempted by the devil.  And after He had fasted forty days and forty nights, He then became hungry.  And the tempter came and said to Him, "If You are the Son of God, command that these stones become bread."  But He answered and said, "It is written, 'MAN SHALL NOT LIVE ON BREAD ALONE, BUT ON EVERY WORD THAT PROCEEDS OUT OF THE MOUTH OF GOD.'"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328999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This is expressing a strong desire</a:t>
            </a:r>
          </a:p>
          <a:p>
            <a:pPr marL="0" indent="0" algn="ctr">
              <a:buNone/>
            </a:pPr>
            <a:r>
              <a:rPr lang="en-US" sz="3200" dirty="0">
                <a:solidFill>
                  <a:srgbClr val="FFFF00"/>
                </a:solidFill>
              </a:rPr>
              <a:t>Psalm 42:1-2</a:t>
            </a:r>
          </a:p>
          <a:p>
            <a:pPr marL="0" indent="0">
              <a:buNone/>
            </a:pPr>
            <a:r>
              <a:rPr lang="en-US" sz="3200" dirty="0">
                <a:solidFill>
                  <a:schemeClr val="bg1"/>
                </a:solidFill>
              </a:rPr>
              <a:t>As the deer pants for the water brooks,</a:t>
            </a:r>
          </a:p>
          <a:p>
            <a:pPr marL="0" indent="0">
              <a:buNone/>
            </a:pPr>
            <a:r>
              <a:rPr lang="en-US" sz="3200" dirty="0">
                <a:solidFill>
                  <a:schemeClr val="bg1"/>
                </a:solidFill>
              </a:rPr>
              <a:t>So my soul pants for You, O God. </a:t>
            </a:r>
          </a:p>
          <a:p>
            <a:pPr marL="0" indent="0">
              <a:buNone/>
            </a:pPr>
            <a:r>
              <a:rPr lang="en-US" sz="3200" dirty="0">
                <a:solidFill>
                  <a:schemeClr val="bg1"/>
                </a:solidFill>
              </a:rPr>
              <a:t>My soul thirsts for God, for the living God;</a:t>
            </a:r>
          </a:p>
          <a:p>
            <a:pPr marL="0" indent="0">
              <a:buNone/>
            </a:pPr>
            <a:r>
              <a:rPr lang="en-US" sz="3200" dirty="0">
                <a:solidFill>
                  <a:schemeClr val="bg1"/>
                </a:solidFill>
              </a:rPr>
              <a:t>When shall I come and appear before God? </a:t>
            </a:r>
          </a:p>
          <a:p>
            <a:pPr marL="0" indent="0">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774915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Hunger and thirst after righteousness </a:t>
            </a:r>
          </a:p>
          <a:p>
            <a:pPr marL="0" indent="0" algn="ctr">
              <a:buNone/>
            </a:pPr>
            <a:r>
              <a:rPr lang="en-US" sz="3200" dirty="0">
                <a:solidFill>
                  <a:schemeClr val="bg1"/>
                </a:solidFill>
              </a:rPr>
              <a:t>Righteousness – </a:t>
            </a:r>
            <a:r>
              <a:rPr lang="en-US" sz="3200" dirty="0" err="1">
                <a:solidFill>
                  <a:schemeClr val="bg1"/>
                </a:solidFill>
              </a:rPr>
              <a:t>dikaiosune</a:t>
            </a:r>
            <a:r>
              <a:rPr lang="en-US" sz="3200" dirty="0">
                <a:solidFill>
                  <a:schemeClr val="bg1"/>
                </a:solidFill>
              </a:rPr>
              <a:t> – </a:t>
            </a:r>
          </a:p>
          <a:p>
            <a:pPr marL="0" indent="0" algn="ctr">
              <a:buNone/>
            </a:pPr>
            <a:r>
              <a:rPr lang="en-US" sz="3200" dirty="0">
                <a:solidFill>
                  <a:schemeClr val="bg1"/>
                </a:solidFill>
              </a:rPr>
              <a:t>Equity (of character or act), specially </a:t>
            </a:r>
          </a:p>
          <a:p>
            <a:pPr marL="0" indent="0" algn="ctr">
              <a:buNone/>
            </a:pPr>
            <a:r>
              <a:rPr lang="en-US" sz="3200" dirty="0">
                <a:solidFill>
                  <a:schemeClr val="bg1"/>
                </a:solidFill>
              </a:rPr>
              <a:t>(Christian) justification – Strong</a:t>
            </a:r>
          </a:p>
          <a:p>
            <a:pPr marL="0" indent="0" algn="ctr">
              <a:buNone/>
            </a:pPr>
            <a:r>
              <a:rPr lang="en-US" sz="3200" dirty="0">
                <a:solidFill>
                  <a:schemeClr val="bg1"/>
                </a:solidFill>
              </a:rPr>
              <a:t>Integrity, virtue, purity of life, uprightness, correctness </a:t>
            </a:r>
          </a:p>
          <a:p>
            <a:pPr marL="0" indent="0" algn="ctr">
              <a:buNone/>
            </a:pPr>
            <a:r>
              <a:rPr lang="en-US" sz="3200" dirty="0">
                <a:solidFill>
                  <a:schemeClr val="bg1"/>
                </a:solidFill>
              </a:rPr>
              <a:t>of thinking, feeling and acting - Thayer</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70796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Righteousness must be sought</a:t>
            </a:r>
          </a:p>
          <a:p>
            <a:pPr marL="0" indent="0" algn="ctr">
              <a:buNone/>
            </a:pPr>
            <a:r>
              <a:rPr lang="en-US" sz="3200" dirty="0">
                <a:solidFill>
                  <a:srgbClr val="FFFF00"/>
                </a:solidFill>
              </a:rPr>
              <a:t>John 6:48-51</a:t>
            </a:r>
          </a:p>
          <a:p>
            <a:pPr marL="0" indent="0" algn="ctr">
              <a:buNone/>
            </a:pPr>
            <a:r>
              <a:rPr lang="en-US" sz="3200" dirty="0">
                <a:solidFill>
                  <a:schemeClr val="bg1"/>
                </a:solidFill>
              </a:rPr>
              <a:t>"I am the bread of life.  Your fathers ate the manna in the wilderness, and they died.  This is the bread which comes down out of heaven, so that one may eat of it and not die.  I am the living bread that came down out of heaven; if anyone eats of this bread, he will live forever; and the bread also which I will give for the life of the world is My flesh."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869508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Righteousness must be sought</a:t>
            </a:r>
          </a:p>
          <a:p>
            <a:pPr marL="0" indent="0" algn="ctr">
              <a:buNone/>
            </a:pPr>
            <a:r>
              <a:rPr lang="en-US" sz="3200" dirty="0">
                <a:solidFill>
                  <a:srgbClr val="FFFF00"/>
                </a:solidFill>
              </a:rPr>
              <a:t>John 7:37-38</a:t>
            </a:r>
          </a:p>
          <a:p>
            <a:pPr marL="0" indent="0" algn="ctr">
              <a:buNone/>
            </a:pPr>
            <a:r>
              <a:rPr lang="en-US" sz="3200" dirty="0">
                <a:solidFill>
                  <a:schemeClr val="bg1"/>
                </a:solidFill>
              </a:rPr>
              <a:t> Now on the last day, the great day of the feast, Jesus stood and cried out, saying, "If anyone is thirsty, let him come to Me and drink.  He who believes in Me, as the Scripture said, 'From his innermost being will flow rivers of living water.'"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4184075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Hungering and thirsting after righteousness determines the extent of our spiritual interests.</a:t>
            </a:r>
          </a:p>
          <a:p>
            <a:pPr marL="0" indent="0" algn="ctr">
              <a:buNone/>
            </a:pPr>
            <a:r>
              <a:rPr lang="en-US" sz="3200" dirty="0">
                <a:solidFill>
                  <a:srgbClr val="FFFF00"/>
                </a:solidFill>
              </a:rPr>
              <a:t>Colossians 3:1-2</a:t>
            </a:r>
          </a:p>
          <a:p>
            <a:pPr marL="0" indent="0" algn="ctr">
              <a:buNone/>
            </a:pPr>
            <a:r>
              <a:rPr lang="en-US" sz="3200" dirty="0">
                <a:solidFill>
                  <a:schemeClr val="bg1"/>
                </a:solidFill>
              </a:rPr>
              <a:t>Therefore if you have been raised up with Christ, keep seeking the things above, where Christ is, seated at the right hand of God.  Set your mind on the things above, not on the things that are on earth.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665836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They shall be satisfied!</a:t>
            </a:r>
          </a:p>
          <a:p>
            <a:pPr marL="0" indent="0" algn="ctr">
              <a:buNone/>
            </a:pPr>
            <a:r>
              <a:rPr lang="en-US" sz="3200" dirty="0" err="1">
                <a:solidFill>
                  <a:schemeClr val="bg1"/>
                </a:solidFill>
              </a:rPr>
              <a:t>chortazo</a:t>
            </a:r>
            <a:r>
              <a:rPr lang="en-US" sz="3200" dirty="0">
                <a:solidFill>
                  <a:schemeClr val="bg1"/>
                </a:solidFill>
              </a:rPr>
              <a:t> – </a:t>
            </a:r>
          </a:p>
          <a:p>
            <a:pPr marL="0" indent="0" algn="ctr">
              <a:buNone/>
            </a:pPr>
            <a:r>
              <a:rPr lang="en-US" sz="3200" dirty="0">
                <a:solidFill>
                  <a:schemeClr val="bg1"/>
                </a:solidFill>
              </a:rPr>
              <a:t>To fodder, to gorge (supply food in abundance) </a:t>
            </a:r>
          </a:p>
          <a:p>
            <a:pPr marL="0" indent="0" algn="ctr">
              <a:buNone/>
            </a:pPr>
            <a:r>
              <a:rPr lang="en-US" sz="3200" dirty="0">
                <a:solidFill>
                  <a:schemeClr val="bg1"/>
                </a:solidFill>
              </a:rPr>
              <a:t>feed, fill, satisfy – Strong </a:t>
            </a:r>
          </a:p>
          <a:p>
            <a:pPr marL="0" indent="0" algn="ctr">
              <a:buNone/>
            </a:pPr>
            <a:r>
              <a:rPr lang="en-US" sz="3200" dirty="0">
                <a:solidFill>
                  <a:schemeClr val="bg1"/>
                </a:solidFill>
              </a:rPr>
              <a:t>Very strong and emphatic, originally applied to feeding and</a:t>
            </a:r>
          </a:p>
          <a:p>
            <a:pPr marL="0" indent="0" algn="ctr">
              <a:buNone/>
            </a:pPr>
            <a:r>
              <a:rPr lang="en-US" sz="3200" dirty="0">
                <a:solidFill>
                  <a:schemeClr val="bg1"/>
                </a:solidFill>
              </a:rPr>
              <a:t> fattening animals in stalls.</a:t>
            </a:r>
          </a:p>
          <a:p>
            <a:pPr marL="0" indent="0" algn="ctr">
              <a:buNone/>
            </a:pPr>
            <a:r>
              <a:rPr lang="en-US" sz="3200" dirty="0">
                <a:solidFill>
                  <a:schemeClr val="bg1"/>
                </a:solidFill>
              </a:rPr>
              <a:t>Shows complete satisfaction of spiritual hunger and thirst.</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69093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What will they be satisfied with? Righteousness </a:t>
            </a:r>
          </a:p>
          <a:p>
            <a:pPr marL="0" indent="0" algn="ctr">
              <a:buNone/>
            </a:pPr>
            <a:r>
              <a:rPr lang="en-US" sz="3200" dirty="0">
                <a:solidFill>
                  <a:schemeClr val="bg1"/>
                </a:solidFill>
              </a:rPr>
              <a:t>To fill or satisfy with food, is used metaphorically</a:t>
            </a:r>
          </a:p>
          <a:p>
            <a:pPr marL="0" indent="0" algn="ctr">
              <a:buNone/>
            </a:pPr>
            <a:r>
              <a:rPr lang="en-US" sz="3200" dirty="0">
                <a:solidFill>
                  <a:schemeClr val="bg1"/>
                </a:solidFill>
              </a:rPr>
              <a:t> in Matthew 5:6. – W.E. Vine</a:t>
            </a:r>
          </a:p>
        </p:txBody>
      </p:sp>
    </p:spTree>
    <p:extLst>
      <p:ext uri="{BB962C8B-B14F-4D97-AF65-F5344CB8AC3E}">
        <p14:creationId xmlns:p14="http://schemas.microsoft.com/office/powerpoint/2010/main" val="1547324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29862"/>
            <a:ext cx="10515600" cy="5328137"/>
          </a:xfrm>
        </p:spPr>
        <p:txBody>
          <a:bodyPr>
            <a:normAutofit/>
          </a:bodyPr>
          <a:lstStyle/>
          <a:p>
            <a:pPr marL="0" indent="0" algn="ctr">
              <a:buNone/>
            </a:pPr>
            <a:r>
              <a:rPr lang="en-US" sz="3200" dirty="0">
                <a:solidFill>
                  <a:schemeClr val="bg1"/>
                </a:solidFill>
              </a:rPr>
              <a:t>Those who seek the spiritual will be filled</a:t>
            </a:r>
          </a:p>
          <a:p>
            <a:pPr marL="0" indent="0" algn="ctr">
              <a:buNone/>
            </a:pPr>
            <a:r>
              <a:rPr lang="en-US" sz="3200" dirty="0">
                <a:solidFill>
                  <a:srgbClr val="FFFF00"/>
                </a:solidFill>
              </a:rPr>
              <a:t>Matthew 7:7-11</a:t>
            </a:r>
          </a:p>
          <a:p>
            <a:pPr marL="0" indent="0" algn="ctr">
              <a:buNone/>
            </a:pPr>
            <a:r>
              <a:rPr lang="en-US" sz="3200" dirty="0">
                <a:solidFill>
                  <a:schemeClr val="bg1"/>
                </a:solidFill>
              </a:rPr>
              <a:t>"Ask, and it will be given to you; seek, and you will find; knock, and it will be opened to you.  For everyone who asks receives, and he who seeks finds, and to him who knocks it will be opened.  Or what man is there among you who, when his son asks for a loaf, will give him a stone?  Or if he asks for a fish, he will not give him a snake, will he?  If you then, being evil, know how to give good gifts to your children, how much more will your Father who is in heaven give what is good to those who ask Him!  </a:t>
            </a:r>
          </a:p>
          <a:p>
            <a:pPr marL="0" indent="0" algn="ctr">
              <a:buNone/>
            </a:pPr>
            <a:endParaRPr lang="en-US" sz="3200" dirty="0">
              <a:solidFill>
                <a:schemeClr val="bg1"/>
              </a:solidFill>
            </a:endParaRP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11145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algn="ctr"/>
            <a:endParaRPr lang="en-US" sz="3200" dirty="0">
              <a:solidFill>
                <a:schemeClr val="bg1"/>
              </a:solidFill>
            </a:endParaRPr>
          </a:p>
          <a:p>
            <a:pPr marL="0" indent="0" algn="ctr">
              <a:buNone/>
            </a:pPr>
            <a:r>
              <a:rPr lang="en-US" sz="3200" dirty="0">
                <a:solidFill>
                  <a:srgbClr val="FFFF00"/>
                </a:solidFill>
              </a:rPr>
              <a:t>Matthew 5:3-12</a:t>
            </a:r>
          </a:p>
          <a:p>
            <a:pPr marL="0" indent="0" algn="ctr">
              <a:buNone/>
            </a:pPr>
            <a:r>
              <a:rPr lang="en-US" sz="3200" dirty="0">
                <a:solidFill>
                  <a:schemeClr val="bg1"/>
                </a:solidFill>
              </a:rPr>
              <a:t>Beatitudes </a:t>
            </a:r>
          </a:p>
        </p:txBody>
      </p:sp>
    </p:spTree>
    <p:extLst>
      <p:ext uri="{BB962C8B-B14F-4D97-AF65-F5344CB8AC3E}">
        <p14:creationId xmlns:p14="http://schemas.microsoft.com/office/powerpoint/2010/main" val="854955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61E45-F3E7-4DC5-A91F-D7BB6A0EAF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82F3F1-D722-4F45-AFF1-04E1C42925E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02785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1654C-9948-4E8C-8584-6A16A58B3996}"/>
              </a:ext>
            </a:extLst>
          </p:cNvPr>
          <p:cNvSpPr>
            <a:spLocks noGrp="1"/>
          </p:cNvSpPr>
          <p:nvPr>
            <p:ph type="title"/>
          </p:nvPr>
        </p:nvSpPr>
        <p:spPr>
          <a:xfrm>
            <a:off x="838200" y="365125"/>
            <a:ext cx="10515600" cy="868871"/>
          </a:xfrm>
        </p:spPr>
        <p:txBody>
          <a:bodyPr>
            <a:normAutofit/>
          </a:bodyPr>
          <a:lstStyle/>
          <a:p>
            <a:pPr algn="ctr"/>
            <a:r>
              <a:rPr lang="en-US" sz="3600" dirty="0">
                <a:solidFill>
                  <a:schemeClr val="bg1"/>
                </a:solidFill>
              </a:rPr>
              <a:t>Blessed - </a:t>
            </a:r>
            <a:r>
              <a:rPr lang="en-US" sz="3600" dirty="0" err="1">
                <a:solidFill>
                  <a:schemeClr val="bg1"/>
                </a:solidFill>
              </a:rPr>
              <a:t>makarios</a:t>
            </a:r>
            <a:endParaRPr lang="en-US" sz="3600" dirty="0">
              <a:solidFill>
                <a:schemeClr val="bg1"/>
              </a:solidFill>
            </a:endParaRPr>
          </a:p>
        </p:txBody>
      </p:sp>
      <p:sp>
        <p:nvSpPr>
          <p:cNvPr id="3" name="Content Placeholder 2">
            <a:extLst>
              <a:ext uri="{FF2B5EF4-FFF2-40B4-BE49-F238E27FC236}">
                <a16:creationId xmlns:a16="http://schemas.microsoft.com/office/drawing/2014/main" id="{BCB80EF2-0C04-44A1-A784-E007BB5B0BBB}"/>
              </a:ext>
            </a:extLst>
          </p:cNvPr>
          <p:cNvSpPr>
            <a:spLocks noGrp="1"/>
          </p:cNvSpPr>
          <p:nvPr>
            <p:ph idx="1"/>
          </p:nvPr>
        </p:nvSpPr>
        <p:spPr>
          <a:xfrm>
            <a:off x="838200" y="1367160"/>
            <a:ext cx="10515600" cy="5490839"/>
          </a:xfrm>
        </p:spPr>
        <p:txBody>
          <a:bodyPr>
            <a:normAutofit/>
          </a:bodyPr>
          <a:lstStyle/>
          <a:p>
            <a:pPr marL="0" indent="0" algn="ctr">
              <a:buNone/>
            </a:pPr>
            <a:r>
              <a:rPr lang="en-US" sz="3200" dirty="0">
                <a:solidFill>
                  <a:schemeClr val="bg1"/>
                </a:solidFill>
              </a:rPr>
              <a:t>In the original meaning it describes the “blessed” </a:t>
            </a:r>
          </a:p>
          <a:p>
            <a:pPr marL="0" indent="0" algn="ctr">
              <a:buNone/>
            </a:pPr>
            <a:r>
              <a:rPr lang="en-US" sz="3200" dirty="0">
                <a:solidFill>
                  <a:schemeClr val="bg1"/>
                </a:solidFill>
              </a:rPr>
              <a:t>happy state of the gods as opposed to the state of </a:t>
            </a:r>
          </a:p>
          <a:p>
            <a:pPr marL="0" indent="0" algn="ctr">
              <a:buNone/>
            </a:pPr>
            <a:r>
              <a:rPr lang="en-US" sz="3200" dirty="0">
                <a:solidFill>
                  <a:schemeClr val="bg1"/>
                </a:solidFill>
              </a:rPr>
              <a:t>mortal man. Among the Greeks of Jesus’ day only </a:t>
            </a:r>
          </a:p>
          <a:p>
            <a:pPr marL="0" indent="0" algn="ctr">
              <a:buNone/>
            </a:pPr>
            <a:r>
              <a:rPr lang="en-US" sz="3200" dirty="0">
                <a:solidFill>
                  <a:schemeClr val="bg1"/>
                </a:solidFill>
              </a:rPr>
              <a:t>the gods were truly The Blessed Ones.</a:t>
            </a:r>
          </a:p>
          <a:p>
            <a:pPr marL="0" indent="0" algn="ctr">
              <a:buNone/>
            </a:pPr>
            <a:endParaRPr lang="en-US" sz="3200" dirty="0">
              <a:solidFill>
                <a:schemeClr val="bg1"/>
              </a:solidFill>
            </a:endParaRPr>
          </a:p>
          <a:p>
            <a:pPr marL="0" indent="0" algn="ctr">
              <a:buNone/>
            </a:pPr>
            <a:r>
              <a:rPr lang="en-US" sz="3200" dirty="0">
                <a:solidFill>
                  <a:schemeClr val="bg1"/>
                </a:solidFill>
              </a:rPr>
              <a:t>As used in the beatitudes, “blessed” conveys the highest</a:t>
            </a:r>
          </a:p>
          <a:p>
            <a:pPr marL="0" indent="0" algn="ctr">
              <a:buNone/>
            </a:pPr>
            <a:r>
              <a:rPr lang="en-US" sz="3200" dirty="0">
                <a:solidFill>
                  <a:schemeClr val="bg1"/>
                </a:solidFill>
              </a:rPr>
              <a:t> form of spiritual and moral prosperity.</a:t>
            </a:r>
          </a:p>
        </p:txBody>
      </p:sp>
    </p:spTree>
    <p:extLst>
      <p:ext uri="{BB962C8B-B14F-4D97-AF65-F5344CB8AC3E}">
        <p14:creationId xmlns:p14="http://schemas.microsoft.com/office/powerpoint/2010/main" val="384029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poor in spirit </a:t>
            </a:r>
          </a:p>
          <a:p>
            <a:pPr marL="0" indent="0" algn="ctr">
              <a:buNone/>
            </a:pPr>
            <a:r>
              <a:rPr lang="en-US" sz="3200" dirty="0">
                <a:solidFill>
                  <a:srgbClr val="FFFF00"/>
                </a:solidFill>
              </a:rPr>
              <a:t>Matthew 5:3</a:t>
            </a:r>
          </a:p>
          <a:p>
            <a:pPr marL="0" indent="0" algn="ctr">
              <a:buNone/>
            </a:pPr>
            <a:r>
              <a:rPr lang="en-US" sz="3200" dirty="0">
                <a:solidFill>
                  <a:schemeClr val="bg1"/>
                </a:solidFill>
              </a:rPr>
              <a:t>"Blessed are the poor in spirit, for theirs </a:t>
            </a:r>
          </a:p>
          <a:p>
            <a:pPr marL="0" indent="0" algn="ctr">
              <a:buNone/>
            </a:pPr>
            <a:r>
              <a:rPr lang="en-US" sz="3200" dirty="0">
                <a:solidFill>
                  <a:schemeClr val="bg1"/>
                </a:solidFill>
              </a:rPr>
              <a:t>is the kingdom of heaven.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290264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mourn</a:t>
            </a:r>
          </a:p>
          <a:p>
            <a:pPr marL="0" indent="0" algn="ctr">
              <a:buNone/>
            </a:pPr>
            <a:r>
              <a:rPr lang="en-US" sz="3200" dirty="0">
                <a:solidFill>
                  <a:srgbClr val="FFFF00"/>
                </a:solidFill>
              </a:rPr>
              <a:t>Matthew 5:4</a:t>
            </a:r>
          </a:p>
          <a:p>
            <a:pPr marL="0" indent="0" algn="ctr">
              <a:buNone/>
            </a:pPr>
            <a:r>
              <a:rPr lang="en-US" sz="3200" dirty="0">
                <a:solidFill>
                  <a:schemeClr val="bg1"/>
                </a:solidFill>
              </a:rPr>
              <a:t>"Blessed are those who mourn, </a:t>
            </a:r>
          </a:p>
          <a:p>
            <a:pPr marL="0" indent="0" algn="ctr">
              <a:buNone/>
            </a:pPr>
            <a:r>
              <a:rPr lang="en-US" sz="3200" dirty="0">
                <a:solidFill>
                  <a:schemeClr val="bg1"/>
                </a:solidFill>
              </a:rPr>
              <a:t>for they shall be comforted.  </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89571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the gentle</a:t>
            </a:r>
          </a:p>
          <a:p>
            <a:pPr marL="0" indent="0" algn="ctr">
              <a:buNone/>
            </a:pPr>
            <a:r>
              <a:rPr lang="en-US" sz="3200" dirty="0">
                <a:solidFill>
                  <a:srgbClr val="FFFF00"/>
                </a:solidFill>
              </a:rPr>
              <a:t>Matthew 5:5</a:t>
            </a:r>
          </a:p>
          <a:p>
            <a:pPr marL="0" indent="0" algn="ctr">
              <a:buNone/>
            </a:pPr>
            <a:r>
              <a:rPr lang="en-US" sz="3200" dirty="0">
                <a:solidFill>
                  <a:schemeClr val="bg1"/>
                </a:solidFill>
              </a:rPr>
              <a:t>"Blessed are the gentle, for they shall inherit the earth.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02439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The Lord’s teaching on happiness, blessedness</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Happy are those who hunger and thirst</a:t>
            </a:r>
          </a:p>
          <a:p>
            <a:pPr marL="0" indent="0" algn="ctr">
              <a:buNone/>
            </a:pPr>
            <a:r>
              <a:rPr lang="en-US" sz="3200" dirty="0">
                <a:solidFill>
                  <a:srgbClr val="FFFF00"/>
                </a:solidFill>
              </a:rPr>
              <a:t>Matthew 5:6</a:t>
            </a:r>
            <a:r>
              <a:rPr lang="en-US" sz="3200" dirty="0">
                <a:solidFill>
                  <a:schemeClr val="bg1"/>
                </a:solidFill>
              </a:rPr>
              <a:t> </a:t>
            </a:r>
          </a:p>
          <a:p>
            <a:pPr marL="0" indent="0" algn="ctr">
              <a:buNone/>
            </a:pPr>
            <a:r>
              <a:rPr lang="en-US" sz="3200" dirty="0">
                <a:solidFill>
                  <a:schemeClr val="bg1"/>
                </a:solidFill>
              </a:rPr>
              <a:t>"Blessed are those who hunger and thirst for </a:t>
            </a:r>
          </a:p>
          <a:p>
            <a:pPr marL="0" indent="0" algn="ctr">
              <a:buNone/>
            </a:pPr>
            <a:r>
              <a:rPr lang="en-US" sz="3200" dirty="0">
                <a:solidFill>
                  <a:schemeClr val="bg1"/>
                </a:solidFill>
              </a:rPr>
              <a:t>righteousness, for they shall be satisfied.  </a:t>
            </a:r>
          </a:p>
          <a:p>
            <a:pPr marL="0" indent="0" algn="ctr">
              <a:buNone/>
            </a:pPr>
            <a:endParaRPr lang="en-US" sz="3200" dirty="0">
              <a:solidFill>
                <a:schemeClr val="bg1"/>
              </a:solidFill>
            </a:endParaRP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304154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Hunger – </a:t>
            </a:r>
            <a:r>
              <a:rPr lang="en-US" sz="3200" dirty="0" err="1">
                <a:solidFill>
                  <a:schemeClr val="bg1"/>
                </a:solidFill>
              </a:rPr>
              <a:t>peinao</a:t>
            </a:r>
            <a:r>
              <a:rPr lang="en-US" sz="3200" dirty="0">
                <a:solidFill>
                  <a:schemeClr val="bg1"/>
                </a:solidFill>
              </a:rPr>
              <a:t> – </a:t>
            </a:r>
          </a:p>
          <a:p>
            <a:pPr marL="0" indent="0" algn="ctr">
              <a:buNone/>
            </a:pPr>
            <a:r>
              <a:rPr lang="en-US" sz="3200" dirty="0">
                <a:solidFill>
                  <a:schemeClr val="bg1"/>
                </a:solidFill>
              </a:rPr>
              <a:t>To famish (absolutely or comparatively), to crave, </a:t>
            </a:r>
          </a:p>
          <a:p>
            <a:pPr marL="0" indent="0" algn="ctr">
              <a:buNone/>
            </a:pPr>
            <a:r>
              <a:rPr lang="en-US" sz="3200" dirty="0">
                <a:solidFill>
                  <a:schemeClr val="bg1"/>
                </a:solidFill>
              </a:rPr>
              <a:t>be an hungered – Strong</a:t>
            </a:r>
          </a:p>
          <a:p>
            <a:pPr marL="0" indent="0" algn="ctr">
              <a:buNone/>
            </a:pPr>
            <a:r>
              <a:rPr lang="en-US" sz="3200" dirty="0">
                <a:solidFill>
                  <a:schemeClr val="bg1"/>
                </a:solidFill>
              </a:rPr>
              <a:t>To be hungry, suffer hunger, to be famished, </a:t>
            </a:r>
          </a:p>
          <a:p>
            <a:pPr marL="0" indent="0" algn="ctr">
              <a:buNone/>
            </a:pPr>
            <a:r>
              <a:rPr lang="en-US" sz="3200" dirty="0">
                <a:solidFill>
                  <a:schemeClr val="bg1"/>
                </a:solidFill>
              </a:rPr>
              <a:t>to crave after - Thayer</a:t>
            </a:r>
          </a:p>
          <a:p>
            <a:pPr marL="0" indent="0" algn="ctr">
              <a:buNone/>
            </a:pPr>
            <a:endParaRPr lang="en-US" sz="3200" dirty="0">
              <a:solidFill>
                <a:schemeClr val="bg1"/>
              </a:solidFill>
            </a:endParaRPr>
          </a:p>
        </p:txBody>
      </p:sp>
    </p:spTree>
    <p:extLst>
      <p:ext uri="{BB962C8B-B14F-4D97-AF65-F5344CB8AC3E}">
        <p14:creationId xmlns:p14="http://schemas.microsoft.com/office/powerpoint/2010/main" val="1289335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793E0-1383-483D-AC43-CF7398545A5A}"/>
              </a:ext>
            </a:extLst>
          </p:cNvPr>
          <p:cNvSpPr>
            <a:spLocks noGrp="1"/>
          </p:cNvSpPr>
          <p:nvPr>
            <p:ph type="title"/>
          </p:nvPr>
        </p:nvSpPr>
        <p:spPr>
          <a:xfrm>
            <a:off x="838200" y="365125"/>
            <a:ext cx="10515600" cy="892175"/>
          </a:xfrm>
        </p:spPr>
        <p:txBody>
          <a:bodyPr>
            <a:normAutofit/>
          </a:bodyPr>
          <a:lstStyle/>
          <a:p>
            <a:pPr algn="ctr"/>
            <a:r>
              <a:rPr lang="en-US" sz="4000" dirty="0">
                <a:solidFill>
                  <a:schemeClr val="bg1"/>
                </a:solidFill>
              </a:rPr>
              <a:t>Blessed are those who hunger and thirst</a:t>
            </a:r>
          </a:p>
        </p:txBody>
      </p:sp>
      <p:sp>
        <p:nvSpPr>
          <p:cNvPr id="3" name="Content Placeholder 2">
            <a:extLst>
              <a:ext uri="{FF2B5EF4-FFF2-40B4-BE49-F238E27FC236}">
                <a16:creationId xmlns:a16="http://schemas.microsoft.com/office/drawing/2014/main" id="{227CC820-914A-40C1-9A00-35BC1D600DE4}"/>
              </a:ext>
            </a:extLst>
          </p:cNvPr>
          <p:cNvSpPr>
            <a:spLocks noGrp="1"/>
          </p:cNvSpPr>
          <p:nvPr>
            <p:ph idx="1"/>
          </p:nvPr>
        </p:nvSpPr>
        <p:spPr>
          <a:xfrm>
            <a:off x="838200" y="1503484"/>
            <a:ext cx="10515600" cy="5354515"/>
          </a:xfrm>
        </p:spPr>
        <p:txBody>
          <a:bodyPr>
            <a:normAutofit/>
          </a:bodyPr>
          <a:lstStyle/>
          <a:p>
            <a:pPr marL="0" indent="0" algn="ctr">
              <a:buNone/>
            </a:pPr>
            <a:r>
              <a:rPr lang="en-US" sz="3200" dirty="0">
                <a:solidFill>
                  <a:schemeClr val="bg1"/>
                </a:solidFill>
              </a:rPr>
              <a:t>Thirst – </a:t>
            </a:r>
            <a:r>
              <a:rPr lang="en-US" sz="3200" dirty="0" err="1">
                <a:solidFill>
                  <a:schemeClr val="bg1"/>
                </a:solidFill>
              </a:rPr>
              <a:t>dipsao</a:t>
            </a:r>
            <a:r>
              <a:rPr lang="en-US" sz="3200" dirty="0">
                <a:solidFill>
                  <a:schemeClr val="bg1"/>
                </a:solidFill>
              </a:rPr>
              <a:t> –</a:t>
            </a:r>
          </a:p>
          <a:p>
            <a:pPr marL="0" indent="0" algn="ctr">
              <a:buNone/>
            </a:pPr>
            <a:r>
              <a:rPr lang="en-US" sz="3200" dirty="0">
                <a:solidFill>
                  <a:schemeClr val="bg1"/>
                </a:solidFill>
              </a:rPr>
              <a:t>To thirst for (literally or figuratively),</a:t>
            </a:r>
          </a:p>
          <a:p>
            <a:pPr marL="0" indent="0" algn="ctr">
              <a:buNone/>
            </a:pPr>
            <a:r>
              <a:rPr lang="en-US" sz="3200" dirty="0">
                <a:solidFill>
                  <a:schemeClr val="bg1"/>
                </a:solidFill>
              </a:rPr>
              <a:t> thirsty – Strong</a:t>
            </a:r>
          </a:p>
          <a:p>
            <a:pPr marL="0" indent="0" algn="ctr">
              <a:buNone/>
            </a:pPr>
            <a:r>
              <a:rPr lang="en-US" sz="3200" dirty="0">
                <a:solidFill>
                  <a:schemeClr val="bg1"/>
                </a:solidFill>
              </a:rPr>
              <a:t>To thirst after, to desire strongly – Thayer </a:t>
            </a:r>
          </a:p>
        </p:txBody>
      </p:sp>
    </p:spTree>
    <p:extLst>
      <p:ext uri="{BB962C8B-B14F-4D97-AF65-F5344CB8AC3E}">
        <p14:creationId xmlns:p14="http://schemas.microsoft.com/office/powerpoint/2010/main" val="1943911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604</TotalTime>
  <Words>1007</Words>
  <Application>Microsoft Office PowerPoint</Application>
  <PresentationFormat>Widescreen</PresentationFormat>
  <Paragraphs>94</Paragraphs>
  <Slides>20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Calibri Light</vt:lpstr>
      <vt:lpstr>Office Theme</vt:lpstr>
      <vt:lpstr>1_Office Theme</vt:lpstr>
      <vt:lpstr>PowerPoint Presentation</vt:lpstr>
      <vt:lpstr>The Lord’s teaching on happiness, blessedness</vt:lpstr>
      <vt:lpstr>Blessed - makarios</vt:lpstr>
      <vt:lpstr>The Lord’s teaching on happiness, blessedness</vt:lpstr>
      <vt:lpstr>The Lord’s teaching on happiness, blessedness</vt:lpstr>
      <vt:lpstr>The Lord’s teaching on happiness, blessedness</vt:lpstr>
      <vt:lpstr>The Lord’s teaching on happiness, blessedness</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Blessed are those who hunger and thirst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 Webb</dc:creator>
  <cp:lastModifiedBy>Norm Webb</cp:lastModifiedBy>
  <cp:revision>10</cp:revision>
  <dcterms:created xsi:type="dcterms:W3CDTF">2018-05-19T14:14:27Z</dcterms:created>
  <dcterms:modified xsi:type="dcterms:W3CDTF">2018-05-20T00:19:14Z</dcterms:modified>
</cp:coreProperties>
</file>