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9" r:id="rId4"/>
    <p:sldId id="270" r:id="rId5"/>
    <p:sldId id="271" r:id="rId6"/>
    <p:sldId id="263" r:id="rId7"/>
    <p:sldId id="278" r:id="rId8"/>
    <p:sldId id="282" r:id="rId9"/>
    <p:sldId id="284" r:id="rId10"/>
    <p:sldId id="287" r:id="rId11"/>
    <p:sldId id="293" r:id="rId12"/>
    <p:sldId id="294" r:id="rId13"/>
    <p:sldId id="288" r:id="rId14"/>
    <p:sldId id="295" r:id="rId15"/>
    <p:sldId id="296" r:id="rId16"/>
    <p:sldId id="289" r:id="rId17"/>
    <p:sldId id="297" r:id="rId18"/>
    <p:sldId id="298" r:id="rId19"/>
    <p:sldId id="290" r:id="rId20"/>
    <p:sldId id="299" r:id="rId21"/>
    <p:sldId id="303" r:id="rId22"/>
    <p:sldId id="291" r:id="rId23"/>
    <p:sldId id="305" r:id="rId24"/>
    <p:sldId id="306" r:id="rId25"/>
    <p:sldId id="307" r:id="rId26"/>
    <p:sldId id="292" r:id="rId27"/>
    <p:sldId id="304" r:id="rId28"/>
    <p:sldId id="285"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sorterViewPr>
    <p:cViewPr>
      <p:scale>
        <a:sx n="100" d="100"/>
        <a:sy n="100" d="100"/>
      </p:scale>
      <p:origin x="0" y="-46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C6AF2-E820-424C-A7BB-6F7BC4688F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070B70-5AF6-4336-9745-A832A9A5A3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413B66-CF6F-40A7-99A0-3EA5C75725B4}"/>
              </a:ext>
            </a:extLst>
          </p:cNvPr>
          <p:cNvSpPr>
            <a:spLocks noGrp="1"/>
          </p:cNvSpPr>
          <p:nvPr>
            <p:ph type="dt" sz="half" idx="10"/>
          </p:nvPr>
        </p:nvSpPr>
        <p:spPr/>
        <p:txBody>
          <a:bodyPr/>
          <a:lstStyle/>
          <a:p>
            <a:fld id="{A8F569DE-7D60-45BB-BB34-984BBECD0E41}" type="datetimeFigureOut">
              <a:rPr lang="en-US" smtClean="0"/>
              <a:t>7/28/2018</a:t>
            </a:fld>
            <a:endParaRPr lang="en-US"/>
          </a:p>
        </p:txBody>
      </p:sp>
      <p:sp>
        <p:nvSpPr>
          <p:cNvPr id="5" name="Footer Placeholder 4">
            <a:extLst>
              <a:ext uri="{FF2B5EF4-FFF2-40B4-BE49-F238E27FC236}">
                <a16:creationId xmlns:a16="http://schemas.microsoft.com/office/drawing/2014/main" id="{BFE42B6D-E43C-44C7-9609-5B1ACD65D2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3FA6E-2037-475D-9E85-BC890E8314B8}"/>
              </a:ext>
            </a:extLst>
          </p:cNvPr>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419731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DD1D-3EC9-4091-9EAB-9E397DF48C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D0626E-B2C9-49F0-ABF6-142048A48F2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B37527-2F9B-4AC3-88C6-C434D4ECD9DE}"/>
              </a:ext>
            </a:extLst>
          </p:cNvPr>
          <p:cNvSpPr>
            <a:spLocks noGrp="1"/>
          </p:cNvSpPr>
          <p:nvPr>
            <p:ph type="dt" sz="half" idx="10"/>
          </p:nvPr>
        </p:nvSpPr>
        <p:spPr/>
        <p:txBody>
          <a:bodyPr/>
          <a:lstStyle/>
          <a:p>
            <a:fld id="{A8F569DE-7D60-45BB-BB34-984BBECD0E41}" type="datetimeFigureOut">
              <a:rPr lang="en-US" smtClean="0"/>
              <a:t>7/28/2018</a:t>
            </a:fld>
            <a:endParaRPr lang="en-US"/>
          </a:p>
        </p:txBody>
      </p:sp>
      <p:sp>
        <p:nvSpPr>
          <p:cNvPr id="5" name="Footer Placeholder 4">
            <a:extLst>
              <a:ext uri="{FF2B5EF4-FFF2-40B4-BE49-F238E27FC236}">
                <a16:creationId xmlns:a16="http://schemas.microsoft.com/office/drawing/2014/main" id="{8A98DB78-943C-448E-B83A-7BF438C4B9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F7B9D1-06DD-4BB2-B32E-268DF5809D5C}"/>
              </a:ext>
            </a:extLst>
          </p:cNvPr>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278725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4060BB-E228-4192-A087-4AE3438FA6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6196C3-9EBA-4640-B1C8-6CA91A292C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8F17F4-6CE6-41A9-B782-BA6144E2A7EE}"/>
              </a:ext>
            </a:extLst>
          </p:cNvPr>
          <p:cNvSpPr>
            <a:spLocks noGrp="1"/>
          </p:cNvSpPr>
          <p:nvPr>
            <p:ph type="dt" sz="half" idx="10"/>
          </p:nvPr>
        </p:nvSpPr>
        <p:spPr/>
        <p:txBody>
          <a:bodyPr/>
          <a:lstStyle/>
          <a:p>
            <a:fld id="{A8F569DE-7D60-45BB-BB34-984BBECD0E41}" type="datetimeFigureOut">
              <a:rPr lang="en-US" smtClean="0"/>
              <a:t>7/28/2018</a:t>
            </a:fld>
            <a:endParaRPr lang="en-US"/>
          </a:p>
        </p:txBody>
      </p:sp>
      <p:sp>
        <p:nvSpPr>
          <p:cNvPr id="5" name="Footer Placeholder 4">
            <a:extLst>
              <a:ext uri="{FF2B5EF4-FFF2-40B4-BE49-F238E27FC236}">
                <a16:creationId xmlns:a16="http://schemas.microsoft.com/office/drawing/2014/main" id="{336BBB16-DEB2-404A-80F5-41C5B6ECEA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4A130B-6C68-40E4-8F03-7C6D3D1F9266}"/>
              </a:ext>
            </a:extLst>
          </p:cNvPr>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446981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F569DE-7D60-45BB-BB34-984BBECD0E41}"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1855126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F569DE-7D60-45BB-BB34-984BBECD0E41}"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787638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F569DE-7D60-45BB-BB34-984BBECD0E41}"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1639189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F569DE-7D60-45BB-BB34-984BBECD0E41}"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2693090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F569DE-7D60-45BB-BB34-984BBECD0E41}" type="datetimeFigureOut">
              <a:rPr lang="en-US" smtClean="0"/>
              <a:t>7/28/2018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1940486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F569DE-7D60-45BB-BB34-984BBECD0E41}" type="datetimeFigureOut">
              <a:rPr lang="en-US" smtClean="0"/>
              <a:t>7/28/2018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2203372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569DE-7D60-45BB-BB34-984BBECD0E41}" type="datetimeFigureOut">
              <a:rPr lang="en-US" smtClean="0"/>
              <a:t>7/28/2018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663723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F569DE-7D60-45BB-BB34-984BBECD0E41}"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1669656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4D5CF-A5D2-44F7-8849-41C6AC4EF3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8146D2-C52B-43A4-9BA4-4022D2C73C3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CE87B4-A083-4456-82C8-9F6DFEF12E68}"/>
              </a:ext>
            </a:extLst>
          </p:cNvPr>
          <p:cNvSpPr>
            <a:spLocks noGrp="1"/>
          </p:cNvSpPr>
          <p:nvPr>
            <p:ph type="dt" sz="half" idx="10"/>
          </p:nvPr>
        </p:nvSpPr>
        <p:spPr/>
        <p:txBody>
          <a:bodyPr/>
          <a:lstStyle/>
          <a:p>
            <a:fld id="{A8F569DE-7D60-45BB-BB34-984BBECD0E41}" type="datetimeFigureOut">
              <a:rPr lang="en-US" smtClean="0"/>
              <a:t>7/28/2018</a:t>
            </a:fld>
            <a:endParaRPr lang="en-US"/>
          </a:p>
        </p:txBody>
      </p:sp>
      <p:sp>
        <p:nvSpPr>
          <p:cNvPr id="5" name="Footer Placeholder 4">
            <a:extLst>
              <a:ext uri="{FF2B5EF4-FFF2-40B4-BE49-F238E27FC236}">
                <a16:creationId xmlns:a16="http://schemas.microsoft.com/office/drawing/2014/main" id="{57784B27-D868-4323-9196-553E4B25B7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C8DF6-378E-4617-AA22-8506A3F5EC4D}"/>
              </a:ext>
            </a:extLst>
          </p:cNvPr>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2641550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F569DE-7D60-45BB-BB34-984BBECD0E41}"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3445489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F569DE-7D60-45BB-BB34-984BBECD0E41}"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1402112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F569DE-7D60-45BB-BB34-984BBECD0E41}"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3692685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57E75-A84B-41A6-AF09-3F744DBD00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E800D1-304D-4D4B-BFB8-6E185AEAB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2616CEC-1E92-49D3-8ED9-3AD554A455D4}"/>
              </a:ext>
            </a:extLst>
          </p:cNvPr>
          <p:cNvSpPr>
            <a:spLocks noGrp="1"/>
          </p:cNvSpPr>
          <p:nvPr>
            <p:ph type="dt" sz="half" idx="10"/>
          </p:nvPr>
        </p:nvSpPr>
        <p:spPr/>
        <p:txBody>
          <a:bodyPr/>
          <a:lstStyle/>
          <a:p>
            <a:fld id="{A8F569DE-7D60-45BB-BB34-984BBECD0E41}" type="datetimeFigureOut">
              <a:rPr lang="en-US" smtClean="0"/>
              <a:t>7/28/2018</a:t>
            </a:fld>
            <a:endParaRPr lang="en-US"/>
          </a:p>
        </p:txBody>
      </p:sp>
      <p:sp>
        <p:nvSpPr>
          <p:cNvPr id="5" name="Footer Placeholder 4">
            <a:extLst>
              <a:ext uri="{FF2B5EF4-FFF2-40B4-BE49-F238E27FC236}">
                <a16:creationId xmlns:a16="http://schemas.microsoft.com/office/drawing/2014/main" id="{A1FB80DE-5FF7-4725-A5CB-28C712F994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ED5DA3-08A8-43B5-A527-8F20B1B60874}"/>
              </a:ext>
            </a:extLst>
          </p:cNvPr>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1144782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36DB-9C3E-457C-B6A5-6E6A512AC8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C13C43-9C19-4EB8-909A-DC689504A4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47A828-A2B8-4F5E-87DD-07191A1A6C4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D11BA6-27DF-4C3E-B31A-635639CF2B81}"/>
              </a:ext>
            </a:extLst>
          </p:cNvPr>
          <p:cNvSpPr>
            <a:spLocks noGrp="1"/>
          </p:cNvSpPr>
          <p:nvPr>
            <p:ph type="dt" sz="half" idx="10"/>
          </p:nvPr>
        </p:nvSpPr>
        <p:spPr/>
        <p:txBody>
          <a:bodyPr/>
          <a:lstStyle/>
          <a:p>
            <a:fld id="{A8F569DE-7D60-45BB-BB34-984BBECD0E41}" type="datetimeFigureOut">
              <a:rPr lang="en-US" smtClean="0"/>
              <a:t>7/28/2018</a:t>
            </a:fld>
            <a:endParaRPr lang="en-US"/>
          </a:p>
        </p:txBody>
      </p:sp>
      <p:sp>
        <p:nvSpPr>
          <p:cNvPr id="6" name="Footer Placeholder 5">
            <a:extLst>
              <a:ext uri="{FF2B5EF4-FFF2-40B4-BE49-F238E27FC236}">
                <a16:creationId xmlns:a16="http://schemas.microsoft.com/office/drawing/2014/main" id="{3755FC85-1DD0-48B6-893C-8A3B1600F4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51B162-DDB3-46A9-933A-41F726B03C98}"/>
              </a:ext>
            </a:extLst>
          </p:cNvPr>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2146061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D3BA-6AE8-4D81-B93D-B78D38C4D3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5CE2CC-C07A-4A89-B98B-C1C3934F99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4D814A-18B4-4D43-BBC8-73E93C0F7E0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B91622-C6AE-45D2-BA65-2494D99B83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9E9210-8E6B-41CC-B0AC-AEF5903EF7E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ABB1C3-5B13-443B-8775-BC848B7A6DFD}"/>
              </a:ext>
            </a:extLst>
          </p:cNvPr>
          <p:cNvSpPr>
            <a:spLocks noGrp="1"/>
          </p:cNvSpPr>
          <p:nvPr>
            <p:ph type="dt" sz="half" idx="10"/>
          </p:nvPr>
        </p:nvSpPr>
        <p:spPr/>
        <p:txBody>
          <a:bodyPr/>
          <a:lstStyle/>
          <a:p>
            <a:fld id="{A8F569DE-7D60-45BB-BB34-984BBECD0E41}" type="datetimeFigureOut">
              <a:rPr lang="en-US" smtClean="0"/>
              <a:t>7/28/2018</a:t>
            </a:fld>
            <a:endParaRPr lang="en-US"/>
          </a:p>
        </p:txBody>
      </p:sp>
      <p:sp>
        <p:nvSpPr>
          <p:cNvPr id="8" name="Footer Placeholder 7">
            <a:extLst>
              <a:ext uri="{FF2B5EF4-FFF2-40B4-BE49-F238E27FC236}">
                <a16:creationId xmlns:a16="http://schemas.microsoft.com/office/drawing/2014/main" id="{BE7960BE-0879-458A-89B7-11DF134A51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D2A38E-09B9-42D2-A472-CF7665F28938}"/>
              </a:ext>
            </a:extLst>
          </p:cNvPr>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2401131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08492-B9D2-4A9D-886D-2E7804886A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1558AF-BCC9-4086-A90A-DBFB1A365D49}"/>
              </a:ext>
            </a:extLst>
          </p:cNvPr>
          <p:cNvSpPr>
            <a:spLocks noGrp="1"/>
          </p:cNvSpPr>
          <p:nvPr>
            <p:ph type="dt" sz="half" idx="10"/>
          </p:nvPr>
        </p:nvSpPr>
        <p:spPr/>
        <p:txBody>
          <a:bodyPr/>
          <a:lstStyle/>
          <a:p>
            <a:fld id="{A8F569DE-7D60-45BB-BB34-984BBECD0E41}" type="datetimeFigureOut">
              <a:rPr lang="en-US" smtClean="0"/>
              <a:t>7/28/2018</a:t>
            </a:fld>
            <a:endParaRPr lang="en-US"/>
          </a:p>
        </p:txBody>
      </p:sp>
      <p:sp>
        <p:nvSpPr>
          <p:cNvPr id="4" name="Footer Placeholder 3">
            <a:extLst>
              <a:ext uri="{FF2B5EF4-FFF2-40B4-BE49-F238E27FC236}">
                <a16:creationId xmlns:a16="http://schemas.microsoft.com/office/drawing/2014/main" id="{A6FD5BB7-4659-44B8-B02B-F57A01CF1F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225CF2-6460-4C8A-866F-7560820E6A4F}"/>
              </a:ext>
            </a:extLst>
          </p:cNvPr>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75046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31AFA0-099C-4C58-9332-FBB2C207C55D}"/>
              </a:ext>
            </a:extLst>
          </p:cNvPr>
          <p:cNvSpPr>
            <a:spLocks noGrp="1"/>
          </p:cNvSpPr>
          <p:nvPr>
            <p:ph type="dt" sz="half" idx="10"/>
          </p:nvPr>
        </p:nvSpPr>
        <p:spPr/>
        <p:txBody>
          <a:bodyPr/>
          <a:lstStyle/>
          <a:p>
            <a:fld id="{A8F569DE-7D60-45BB-BB34-984BBECD0E41}" type="datetimeFigureOut">
              <a:rPr lang="en-US" smtClean="0"/>
              <a:t>7/28/2018</a:t>
            </a:fld>
            <a:endParaRPr lang="en-US"/>
          </a:p>
        </p:txBody>
      </p:sp>
      <p:sp>
        <p:nvSpPr>
          <p:cNvPr id="3" name="Footer Placeholder 2">
            <a:extLst>
              <a:ext uri="{FF2B5EF4-FFF2-40B4-BE49-F238E27FC236}">
                <a16:creationId xmlns:a16="http://schemas.microsoft.com/office/drawing/2014/main" id="{C49548A7-1F8C-4725-93A3-602FEC6F8A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7F8DF8-C905-41ED-87F5-74C427BC34D6}"/>
              </a:ext>
            </a:extLst>
          </p:cNvPr>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30854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96422-20BC-4ADB-BA62-D440905739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6A3A60-73CE-4170-8476-F5FA596727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EAFADE-4C7F-439C-BDC9-935130CF44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A3439D-E421-42FD-9E55-1979C351C2FA}"/>
              </a:ext>
            </a:extLst>
          </p:cNvPr>
          <p:cNvSpPr>
            <a:spLocks noGrp="1"/>
          </p:cNvSpPr>
          <p:nvPr>
            <p:ph type="dt" sz="half" idx="10"/>
          </p:nvPr>
        </p:nvSpPr>
        <p:spPr/>
        <p:txBody>
          <a:bodyPr/>
          <a:lstStyle/>
          <a:p>
            <a:fld id="{A8F569DE-7D60-45BB-BB34-984BBECD0E41}" type="datetimeFigureOut">
              <a:rPr lang="en-US" smtClean="0"/>
              <a:t>7/28/2018</a:t>
            </a:fld>
            <a:endParaRPr lang="en-US"/>
          </a:p>
        </p:txBody>
      </p:sp>
      <p:sp>
        <p:nvSpPr>
          <p:cNvPr id="6" name="Footer Placeholder 5">
            <a:extLst>
              <a:ext uri="{FF2B5EF4-FFF2-40B4-BE49-F238E27FC236}">
                <a16:creationId xmlns:a16="http://schemas.microsoft.com/office/drawing/2014/main" id="{33683AAF-D9CA-4DB3-975E-3AE792E1F7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EAD3AB-AE4B-4CC8-A8E8-E9931526F432}"/>
              </a:ext>
            </a:extLst>
          </p:cNvPr>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2798606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2EE8-5585-4FA9-95A7-3AF1E49737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44BFA4-6E5F-42FB-A476-CE00E53E3C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23F3D4-7280-407F-A222-B0C10CFAC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906C95-3B6A-4873-8E5A-81EABA49623D}"/>
              </a:ext>
            </a:extLst>
          </p:cNvPr>
          <p:cNvSpPr>
            <a:spLocks noGrp="1"/>
          </p:cNvSpPr>
          <p:nvPr>
            <p:ph type="dt" sz="half" idx="10"/>
          </p:nvPr>
        </p:nvSpPr>
        <p:spPr/>
        <p:txBody>
          <a:bodyPr/>
          <a:lstStyle/>
          <a:p>
            <a:fld id="{A8F569DE-7D60-45BB-BB34-984BBECD0E41}" type="datetimeFigureOut">
              <a:rPr lang="en-US" smtClean="0"/>
              <a:t>7/28/2018</a:t>
            </a:fld>
            <a:endParaRPr lang="en-US"/>
          </a:p>
        </p:txBody>
      </p:sp>
      <p:sp>
        <p:nvSpPr>
          <p:cNvPr id="6" name="Footer Placeholder 5">
            <a:extLst>
              <a:ext uri="{FF2B5EF4-FFF2-40B4-BE49-F238E27FC236}">
                <a16:creationId xmlns:a16="http://schemas.microsoft.com/office/drawing/2014/main" id="{4E73A8E3-7EF3-4A8B-B801-C5A645EF1B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EC41FE-D7DE-4B7E-8F3C-33C6538AB70B}"/>
              </a:ext>
            </a:extLst>
          </p:cNvPr>
          <p:cNvSpPr>
            <a:spLocks noGrp="1"/>
          </p:cNvSpPr>
          <p:nvPr>
            <p:ph type="sldNum" sz="quarter" idx="12"/>
          </p:nvPr>
        </p:nvSpPr>
        <p:spPr/>
        <p:txBody>
          <a:bodyPr/>
          <a:lstStyle/>
          <a:p>
            <a:fld id="{1E88BD67-9FD4-426A-B6F9-8B57160B0628}" type="slidenum">
              <a:rPr lang="en-US" smtClean="0"/>
              <a:t>‹#›</a:t>
            </a:fld>
            <a:endParaRPr lang="en-US"/>
          </a:p>
        </p:txBody>
      </p:sp>
    </p:spTree>
    <p:extLst>
      <p:ext uri="{BB962C8B-B14F-4D97-AF65-F5344CB8AC3E}">
        <p14:creationId xmlns:p14="http://schemas.microsoft.com/office/powerpoint/2010/main" val="3064942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AA8013-F68C-451B-9508-8CDFB823C0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B5FE2-C51F-4359-82F1-F5A0590684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D9063-1B9B-400F-9FD9-D9A7004F18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569DE-7D60-45BB-BB34-984BBECD0E41}" type="datetimeFigureOut">
              <a:rPr lang="en-US" smtClean="0"/>
              <a:t>7/28/2018</a:t>
            </a:fld>
            <a:endParaRPr lang="en-US"/>
          </a:p>
        </p:txBody>
      </p:sp>
      <p:sp>
        <p:nvSpPr>
          <p:cNvPr id="5" name="Footer Placeholder 4">
            <a:extLst>
              <a:ext uri="{FF2B5EF4-FFF2-40B4-BE49-F238E27FC236}">
                <a16:creationId xmlns:a16="http://schemas.microsoft.com/office/drawing/2014/main" id="{AA8BCBAE-FA1E-41C1-9C49-816F9E9874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F79919-9FC6-4AA9-A97B-0C250E8A3F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8BD67-9FD4-426A-B6F9-8B57160B0628}" type="slidenum">
              <a:rPr lang="en-US" smtClean="0"/>
              <a:t>‹#›</a:t>
            </a:fld>
            <a:endParaRPr lang="en-US"/>
          </a:p>
        </p:txBody>
      </p:sp>
    </p:spTree>
    <p:extLst>
      <p:ext uri="{BB962C8B-B14F-4D97-AF65-F5344CB8AC3E}">
        <p14:creationId xmlns:p14="http://schemas.microsoft.com/office/powerpoint/2010/main" val="3428836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569DE-7D60-45BB-BB34-984BBECD0E41}" type="datetimeFigureOut">
              <a:rPr lang="en-US" smtClean="0"/>
              <a:t>7/28/2018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8BD67-9FD4-426A-B6F9-8B57160B0628}" type="slidenum">
              <a:rPr lang="en-US" smtClean="0"/>
              <a:t>‹#›</a:t>
            </a:fld>
            <a:endParaRPr lang="en-US"/>
          </a:p>
        </p:txBody>
      </p:sp>
    </p:spTree>
    <p:extLst>
      <p:ext uri="{BB962C8B-B14F-4D97-AF65-F5344CB8AC3E}">
        <p14:creationId xmlns:p14="http://schemas.microsoft.com/office/powerpoint/2010/main" val="334921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2E1-B81B-4076-839C-DD15A1E7876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943AC95-A405-42DD-AC5D-8CC2CE5FB51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5046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patient</a:t>
            </a:r>
          </a:p>
          <a:p>
            <a:pPr marL="0" indent="0" algn="ctr">
              <a:buNone/>
            </a:pPr>
            <a:r>
              <a:rPr lang="en-US" sz="3200" dirty="0">
                <a:solidFill>
                  <a:srgbClr val="FF0000"/>
                </a:solidFill>
              </a:rPr>
              <a:t>Romans 2:3-4</a:t>
            </a:r>
          </a:p>
          <a:p>
            <a:pPr marL="0" indent="0" algn="ctr">
              <a:buNone/>
            </a:pPr>
            <a:r>
              <a:rPr lang="en-US" sz="3200" dirty="0"/>
              <a:t> 3 But do you suppose this, O man, when you pass judgment on those who practice such things and do the same yourself, that you will escape the judgment of God? 4 Or do you think lightly of the riches of His kindness and tolerance and patience, not knowing that the kindness of God leads you to repentance? </a:t>
            </a:r>
          </a:p>
          <a:p>
            <a:pPr marL="0" indent="0" algn="ctr">
              <a:buNone/>
            </a:pPr>
            <a:endParaRPr lang="en-US" sz="3200" dirty="0"/>
          </a:p>
        </p:txBody>
      </p:sp>
    </p:spTree>
    <p:extLst>
      <p:ext uri="{BB962C8B-B14F-4D97-AF65-F5344CB8AC3E}">
        <p14:creationId xmlns:p14="http://schemas.microsoft.com/office/powerpoint/2010/main" val="1579697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patient</a:t>
            </a:r>
          </a:p>
          <a:p>
            <a:pPr marL="0" indent="0" algn="ctr">
              <a:buNone/>
            </a:pPr>
            <a:r>
              <a:rPr lang="en-US" sz="3200" dirty="0">
                <a:solidFill>
                  <a:srgbClr val="FF0000"/>
                </a:solidFill>
              </a:rPr>
              <a:t>1 Peter 3:20-21</a:t>
            </a:r>
          </a:p>
          <a:p>
            <a:pPr marL="0" indent="0" algn="ctr">
              <a:buNone/>
            </a:pPr>
            <a:r>
              <a:rPr lang="en-US" sz="3200" dirty="0"/>
              <a:t>20 who once were disobedient, when the patience of God kept waiting in the days of Noah, during the construction of the ark, in which a few, that is, eight persons, were brought safely through the  water. 21 Corresponding to that, baptism now saves you —  not the removal of dirt from the flesh, but an appeal to God for a good conscience — through the resurrection of Jesus Christ, </a:t>
            </a:r>
          </a:p>
          <a:p>
            <a:pPr marL="0" indent="0" algn="ctr">
              <a:buNone/>
            </a:pPr>
            <a:endParaRPr lang="en-US" sz="3200" dirty="0"/>
          </a:p>
        </p:txBody>
      </p:sp>
    </p:spTree>
    <p:extLst>
      <p:ext uri="{BB962C8B-B14F-4D97-AF65-F5344CB8AC3E}">
        <p14:creationId xmlns:p14="http://schemas.microsoft.com/office/powerpoint/2010/main" val="2393846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kind</a:t>
            </a:r>
          </a:p>
          <a:p>
            <a:pPr marL="0" indent="0" algn="ctr">
              <a:buNone/>
            </a:pPr>
            <a:r>
              <a:rPr lang="en-US" sz="3200" dirty="0" err="1"/>
              <a:t>chresteuomai</a:t>
            </a:r>
            <a:r>
              <a:rPr lang="en-US" sz="3200" dirty="0"/>
              <a:t> – kind, only use in NT</a:t>
            </a:r>
          </a:p>
          <a:p>
            <a:pPr marL="0" indent="0" algn="ctr">
              <a:buNone/>
            </a:pPr>
            <a:r>
              <a:rPr lang="en-US" sz="3200" dirty="0"/>
              <a:t>Verb – to be kind</a:t>
            </a:r>
          </a:p>
          <a:p>
            <a:pPr marL="0" indent="0" algn="ctr">
              <a:buNone/>
            </a:pPr>
            <a:r>
              <a:rPr lang="en-US" sz="3200" dirty="0" err="1"/>
              <a:t>chrestos</a:t>
            </a:r>
            <a:r>
              <a:rPr lang="en-US" sz="3200" dirty="0"/>
              <a:t> – kind</a:t>
            </a:r>
          </a:p>
          <a:p>
            <a:pPr marL="0" indent="0" algn="ctr">
              <a:buNone/>
            </a:pPr>
            <a:r>
              <a:rPr lang="en-US" sz="3200" dirty="0"/>
              <a:t>Adjective – serviceable, good, </a:t>
            </a:r>
          </a:p>
          <a:p>
            <a:pPr marL="0" indent="0" algn="ctr">
              <a:buNone/>
            </a:pPr>
            <a:r>
              <a:rPr lang="en-US" sz="3200" dirty="0"/>
              <a:t>pleasant, gracious, kind</a:t>
            </a:r>
          </a:p>
          <a:p>
            <a:pPr marL="0" indent="0" algn="ctr">
              <a:buNone/>
            </a:pPr>
            <a:endParaRPr lang="en-US" sz="3200" dirty="0"/>
          </a:p>
        </p:txBody>
      </p:sp>
    </p:spTree>
    <p:extLst>
      <p:ext uri="{BB962C8B-B14F-4D97-AF65-F5344CB8AC3E}">
        <p14:creationId xmlns:p14="http://schemas.microsoft.com/office/powerpoint/2010/main" val="3181604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kind</a:t>
            </a:r>
          </a:p>
          <a:p>
            <a:pPr marL="0" indent="0" algn="ctr">
              <a:buNone/>
            </a:pPr>
            <a:r>
              <a:rPr lang="en-US" sz="3200" dirty="0">
                <a:solidFill>
                  <a:srgbClr val="FF0000"/>
                </a:solidFill>
              </a:rPr>
              <a:t>Luke 6:35</a:t>
            </a:r>
          </a:p>
          <a:p>
            <a:pPr marL="0" indent="0" algn="ctr">
              <a:buNone/>
            </a:pPr>
            <a:r>
              <a:rPr lang="en-US" sz="3200" dirty="0"/>
              <a:t>35 "But love your enemies, and do good, and lend, expecting nothing in return; and your reward will be great, and you will be sons of the Most High; for He Himself is kind to ungrateful and evil men.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45510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kind</a:t>
            </a:r>
          </a:p>
          <a:p>
            <a:pPr marL="0" indent="0" algn="ctr">
              <a:buNone/>
            </a:pPr>
            <a:r>
              <a:rPr lang="en-US" sz="3200" dirty="0">
                <a:solidFill>
                  <a:srgbClr val="FF0000"/>
                </a:solidFill>
              </a:rPr>
              <a:t>Ephesians 4:32</a:t>
            </a:r>
          </a:p>
          <a:p>
            <a:pPr marL="0" indent="0" algn="ctr">
              <a:buNone/>
            </a:pPr>
            <a:r>
              <a:rPr lang="en-US" sz="3200" dirty="0"/>
              <a:t>32 Be kind to one another, tender-hearted, forgiving each other, just as God in Christ also has forgiven you.</a:t>
            </a:r>
          </a:p>
          <a:p>
            <a:pPr marL="0" indent="0" algn="ctr">
              <a:buNone/>
            </a:pPr>
            <a:endParaRPr lang="en-US" sz="3200" dirty="0"/>
          </a:p>
        </p:txBody>
      </p:sp>
    </p:spTree>
    <p:extLst>
      <p:ext uri="{BB962C8B-B14F-4D97-AF65-F5344CB8AC3E}">
        <p14:creationId xmlns:p14="http://schemas.microsoft.com/office/powerpoint/2010/main" val="987330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jealous</a:t>
            </a:r>
          </a:p>
          <a:p>
            <a:pPr marL="0" indent="0" algn="ctr">
              <a:buNone/>
            </a:pPr>
            <a:r>
              <a:rPr lang="en-US" sz="3200" dirty="0" err="1"/>
              <a:t>zeloo</a:t>
            </a:r>
            <a:r>
              <a:rPr lang="en-US" sz="3200" dirty="0"/>
              <a:t> – jealous, </a:t>
            </a:r>
            <a:r>
              <a:rPr lang="en-US" sz="3200" dirty="0" err="1"/>
              <a:t>envieth</a:t>
            </a:r>
            <a:r>
              <a:rPr lang="en-US" sz="3200" dirty="0"/>
              <a:t> not</a:t>
            </a:r>
          </a:p>
          <a:p>
            <a:pPr marL="0" indent="0" algn="ctr">
              <a:buNone/>
            </a:pPr>
            <a:r>
              <a:rPr lang="en-US" sz="3200" dirty="0"/>
              <a:t>Denotes to be zealous, moved with jealousy.</a:t>
            </a:r>
          </a:p>
          <a:p>
            <a:pPr marL="0" indent="0" algn="ctr">
              <a:buNone/>
            </a:pPr>
            <a:r>
              <a:rPr lang="en-US" sz="3200" dirty="0" err="1"/>
              <a:t>Zelos</a:t>
            </a:r>
            <a:r>
              <a:rPr lang="en-US" sz="3200" dirty="0"/>
              <a:t>, zeal or jealousy, translated envy in the AV, is to be distinguished from </a:t>
            </a:r>
            <a:r>
              <a:rPr lang="en-US" sz="3200" dirty="0" err="1"/>
              <a:t>phthonos</a:t>
            </a:r>
            <a:r>
              <a:rPr lang="en-US" sz="3200" dirty="0"/>
              <a:t>, and apart from the meanings zeal and indignation, is always translated jealousy in the RV. The distinction lies in this, that envy desires to deprive another of what he has, jealousy desires to have the same or the same sort of thing for itself.</a:t>
            </a:r>
          </a:p>
          <a:p>
            <a:pPr marL="0" indent="0" algn="ctr">
              <a:buNone/>
            </a:pPr>
            <a:endParaRPr lang="en-US" sz="3200" dirty="0"/>
          </a:p>
        </p:txBody>
      </p:sp>
    </p:spTree>
    <p:extLst>
      <p:ext uri="{BB962C8B-B14F-4D97-AF65-F5344CB8AC3E}">
        <p14:creationId xmlns:p14="http://schemas.microsoft.com/office/powerpoint/2010/main" val="1192278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jealous</a:t>
            </a:r>
          </a:p>
          <a:p>
            <a:pPr marL="0" indent="0" algn="ctr">
              <a:buNone/>
            </a:pPr>
            <a:r>
              <a:rPr lang="en-US" sz="3200" dirty="0">
                <a:solidFill>
                  <a:srgbClr val="FF0000"/>
                </a:solidFill>
              </a:rPr>
              <a:t>Acts 7:9</a:t>
            </a:r>
          </a:p>
          <a:p>
            <a:pPr marL="0" indent="0" algn="ctr">
              <a:buNone/>
            </a:pPr>
            <a:r>
              <a:rPr lang="en-US" sz="3200" dirty="0"/>
              <a:t>9 "The patriarchs became jealous of Joseph and </a:t>
            </a:r>
          </a:p>
          <a:p>
            <a:pPr marL="0" indent="0" algn="ctr">
              <a:buNone/>
            </a:pPr>
            <a:r>
              <a:rPr lang="en-US" sz="3200" dirty="0"/>
              <a:t>sold him into Egypt. Yet God was with him, </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607412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jealous</a:t>
            </a:r>
          </a:p>
          <a:p>
            <a:pPr marL="0" indent="0" algn="ctr">
              <a:buNone/>
            </a:pPr>
            <a:r>
              <a:rPr lang="en-US" sz="3200" dirty="0">
                <a:solidFill>
                  <a:srgbClr val="FF0000"/>
                </a:solidFill>
              </a:rPr>
              <a:t>Acts 17:4-5</a:t>
            </a:r>
          </a:p>
          <a:p>
            <a:pPr marL="0" indent="0" algn="ctr">
              <a:buNone/>
            </a:pPr>
            <a:r>
              <a:rPr lang="en-US" sz="3200" dirty="0"/>
              <a:t>4 And some of them were persuaded and joined Paul and Silas, along with a large number of the God-fearing Greeks and a number of the leading women. 5 But the Jews, becoming jealous and taking along some wicked men from the market place, formed a mob and set the city in an uproar; and attacking the house of Jason, they were seeking to bring them out to the people. </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575073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brag</a:t>
            </a:r>
          </a:p>
          <a:p>
            <a:pPr marL="0" indent="0" algn="ctr">
              <a:buNone/>
            </a:pPr>
            <a:r>
              <a:rPr lang="en-US" sz="3200" dirty="0" err="1"/>
              <a:t>perpereuomai</a:t>
            </a:r>
            <a:r>
              <a:rPr lang="en-US" sz="3200" dirty="0"/>
              <a:t> – brag, vaunt oneself, </a:t>
            </a:r>
          </a:p>
          <a:p>
            <a:pPr marL="0" indent="0" algn="ctr">
              <a:buNone/>
            </a:pPr>
            <a:r>
              <a:rPr lang="en-US" sz="3200" dirty="0"/>
              <a:t>only use in NT</a:t>
            </a:r>
          </a:p>
          <a:p>
            <a:pPr marL="0" indent="0" algn="ctr">
              <a:buNone/>
            </a:pPr>
            <a:r>
              <a:rPr lang="en-US" sz="3200" dirty="0"/>
              <a:t>To boast or vaunt oneself, vainglorious, </a:t>
            </a:r>
          </a:p>
          <a:p>
            <a:pPr marL="0" indent="0" algn="ctr">
              <a:buNone/>
            </a:pPr>
            <a:r>
              <a:rPr lang="en-US" sz="3200" dirty="0"/>
              <a:t>braggart</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978754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brag</a:t>
            </a:r>
          </a:p>
          <a:p>
            <a:pPr marL="0" indent="0" algn="ctr">
              <a:buNone/>
            </a:pPr>
            <a:r>
              <a:rPr lang="en-US" sz="3200" dirty="0">
                <a:solidFill>
                  <a:srgbClr val="FF0000"/>
                </a:solidFill>
              </a:rPr>
              <a:t>Galatians 5:25-26</a:t>
            </a:r>
          </a:p>
          <a:p>
            <a:pPr marL="0" indent="0" algn="ctr">
              <a:buNone/>
            </a:pPr>
            <a:r>
              <a:rPr lang="en-US" sz="3200" dirty="0"/>
              <a:t>25 If we live by the Spirit, let us also walk by the Spirit. 26 Let us not become boastful, challenging one another, envying one another.</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65597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12:31</a:t>
            </a:r>
          </a:p>
          <a:p>
            <a:pPr marL="0" indent="0" algn="ctr">
              <a:buNone/>
            </a:pPr>
            <a:r>
              <a:rPr lang="en-US" sz="3200" dirty="0"/>
              <a:t>31 But earnestly desire the greater gifts.  And I show you a still more excellent way.</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907832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arrogant</a:t>
            </a:r>
          </a:p>
          <a:p>
            <a:pPr marL="0" indent="0" algn="ctr">
              <a:buNone/>
            </a:pPr>
            <a:r>
              <a:rPr lang="en-US" sz="3200" dirty="0" err="1"/>
              <a:t>phusioo</a:t>
            </a:r>
            <a:r>
              <a:rPr lang="en-US" sz="3200" dirty="0"/>
              <a:t> – arrogant, puff up</a:t>
            </a:r>
          </a:p>
          <a:p>
            <a:pPr marL="0" indent="0" algn="ctr">
              <a:buNone/>
            </a:pPr>
            <a:r>
              <a:rPr lang="en-US" sz="3200" dirty="0"/>
              <a:t>To puff up, blow up, inflate, is used </a:t>
            </a:r>
          </a:p>
          <a:p>
            <a:pPr marL="0" indent="0" algn="ctr">
              <a:buNone/>
            </a:pPr>
            <a:r>
              <a:rPr lang="en-US" sz="3200" dirty="0"/>
              <a:t>metaphorically in the NT., in the </a:t>
            </a:r>
          </a:p>
          <a:p>
            <a:pPr marL="0" indent="0" algn="ctr">
              <a:buNone/>
            </a:pPr>
            <a:r>
              <a:rPr lang="en-US" sz="3200" dirty="0"/>
              <a:t>sense of being puffed up with pride.</a:t>
            </a:r>
          </a:p>
          <a:p>
            <a:pPr marL="0" indent="0" algn="ctr">
              <a:buNone/>
            </a:pPr>
            <a:endParaRPr lang="en-US" sz="3200" dirty="0"/>
          </a:p>
        </p:txBody>
      </p:sp>
    </p:spTree>
    <p:extLst>
      <p:ext uri="{BB962C8B-B14F-4D97-AF65-F5344CB8AC3E}">
        <p14:creationId xmlns:p14="http://schemas.microsoft.com/office/powerpoint/2010/main" val="4155192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arrogant</a:t>
            </a:r>
          </a:p>
          <a:p>
            <a:pPr marL="0" indent="0" algn="ctr">
              <a:buNone/>
            </a:pPr>
            <a:r>
              <a:rPr lang="en-US" sz="3200" dirty="0">
                <a:solidFill>
                  <a:srgbClr val="FF0000"/>
                </a:solidFill>
              </a:rPr>
              <a:t>1 Corinthians 4:6-7</a:t>
            </a:r>
          </a:p>
          <a:p>
            <a:pPr marL="0" indent="0" algn="ctr">
              <a:buNone/>
            </a:pPr>
            <a:r>
              <a:rPr lang="en-US" sz="3200" dirty="0"/>
              <a:t>6 Now these things, brethren, I have figuratively applied to myself and Apollos for your sakes, so that in us you may learn not to exceed what is written, so that no one of you will become arrogant in behalf of one against the other. 7 For who regards you as superior? What do you have that you did not receive? And if you did receive it, why do you boast as if you had not received it? </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088694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arrogant</a:t>
            </a:r>
          </a:p>
          <a:p>
            <a:pPr marL="0" indent="0" algn="ctr">
              <a:buNone/>
            </a:pPr>
            <a:r>
              <a:rPr lang="en-US" sz="3200" dirty="0">
                <a:solidFill>
                  <a:srgbClr val="FF0000"/>
                </a:solidFill>
              </a:rPr>
              <a:t>1 Corinthians 4:18-19</a:t>
            </a:r>
          </a:p>
          <a:p>
            <a:pPr marL="0" indent="0" algn="ctr">
              <a:buNone/>
            </a:pPr>
            <a:r>
              <a:rPr lang="en-US" sz="3200" dirty="0"/>
              <a:t>18 Now some have become arrogant, as though I were not coming to you. 19 But I will come to you soon, if the Lord wills, and I shall find out, not the words of those who are arrogant but their power.</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88691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arrogant</a:t>
            </a:r>
          </a:p>
          <a:p>
            <a:pPr marL="0" indent="0" algn="ctr">
              <a:buNone/>
            </a:pPr>
            <a:r>
              <a:rPr lang="en-US" sz="3200" dirty="0">
                <a:solidFill>
                  <a:srgbClr val="FF0000"/>
                </a:solidFill>
              </a:rPr>
              <a:t>1 Corinthians 5:1-2</a:t>
            </a:r>
          </a:p>
          <a:p>
            <a:pPr marL="0" indent="0" algn="ctr">
              <a:buNone/>
            </a:pPr>
            <a:r>
              <a:rPr lang="en-US" sz="3200" dirty="0"/>
              <a:t>1 It is actually reported that there is immorality among you, and immorality of such a kind as does not exist even among the Gentiles, that someone has his father's wife. 2 You have become arrogant and have not mourned instead, so that the one who had done this deed would be removed from your midst.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922636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arrogant</a:t>
            </a:r>
          </a:p>
          <a:p>
            <a:pPr marL="0" indent="0" algn="ctr">
              <a:buNone/>
            </a:pPr>
            <a:r>
              <a:rPr lang="en-US" sz="3200" dirty="0">
                <a:solidFill>
                  <a:srgbClr val="FF0000"/>
                </a:solidFill>
              </a:rPr>
              <a:t>1 Corinthians 8:1</a:t>
            </a:r>
          </a:p>
          <a:p>
            <a:pPr marL="0" indent="0" algn="ctr">
              <a:buNone/>
            </a:pPr>
            <a:r>
              <a:rPr lang="en-US" sz="3200" dirty="0"/>
              <a:t>1 Now concerning things sacrificed to idols, we know that we all have knowledge. Knowledge makes arrogant, but love edifies.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156328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act unbecomingly</a:t>
            </a:r>
          </a:p>
          <a:p>
            <a:pPr marL="0" indent="0" algn="ctr">
              <a:buNone/>
            </a:pPr>
            <a:r>
              <a:rPr lang="en-US" sz="3200" dirty="0" err="1"/>
              <a:t>aschemoneo</a:t>
            </a:r>
            <a:r>
              <a:rPr lang="en-US" sz="3200" dirty="0"/>
              <a:t> – unbecomingly, behave unseemly</a:t>
            </a:r>
          </a:p>
          <a:p>
            <a:pPr marL="0" indent="0" algn="ctr">
              <a:buNone/>
            </a:pPr>
            <a:r>
              <a:rPr lang="en-US" sz="3200" dirty="0"/>
              <a:t>To be unseemly, is used in 1 Corinthians 7:36, </a:t>
            </a:r>
          </a:p>
          <a:p>
            <a:pPr marL="0" indent="0" algn="ctr">
              <a:buNone/>
            </a:pPr>
            <a:r>
              <a:rPr lang="en-US" sz="3200" dirty="0"/>
              <a:t>“behave himself unseemly”, so as to run the risk of bringing</a:t>
            </a:r>
          </a:p>
          <a:p>
            <a:pPr marL="0" indent="0" algn="ctr">
              <a:buNone/>
            </a:pPr>
            <a:r>
              <a:rPr lang="en-US" sz="3200" dirty="0"/>
              <a:t> the virgin daughter into danger or disgrace, </a:t>
            </a:r>
          </a:p>
          <a:p>
            <a:pPr marL="0" indent="0" algn="ctr">
              <a:buNone/>
            </a:pPr>
            <a:r>
              <a:rPr lang="en-US" sz="3200" dirty="0"/>
              <a:t>in 13:5 “doth not behave itself unseemly”.</a:t>
            </a:r>
          </a:p>
          <a:p>
            <a:pPr marL="0" indent="0" algn="ctr">
              <a:buNone/>
            </a:pPr>
            <a:endParaRPr lang="en-US" sz="3200" dirty="0"/>
          </a:p>
        </p:txBody>
      </p:sp>
    </p:spTree>
    <p:extLst>
      <p:ext uri="{BB962C8B-B14F-4D97-AF65-F5344CB8AC3E}">
        <p14:creationId xmlns:p14="http://schemas.microsoft.com/office/powerpoint/2010/main" val="632772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679831"/>
          </a:xfrm>
        </p:spPr>
        <p:txBody>
          <a:bodyPr>
            <a:normAutofit/>
          </a:bodyPr>
          <a:lstStyle/>
          <a:p>
            <a:pPr marL="0" indent="0" algn="ctr">
              <a:buNone/>
            </a:pPr>
            <a:r>
              <a:rPr lang="en-US" sz="3200" dirty="0"/>
              <a:t>Love does not act unbecomingly</a:t>
            </a:r>
          </a:p>
          <a:p>
            <a:pPr marL="0" indent="0" algn="ctr">
              <a:buNone/>
            </a:pPr>
            <a:r>
              <a:rPr lang="en-US" sz="3200" dirty="0">
                <a:solidFill>
                  <a:srgbClr val="FF0000"/>
                </a:solidFill>
              </a:rPr>
              <a:t>1 Corinthians 7:32-36</a:t>
            </a:r>
          </a:p>
          <a:p>
            <a:pPr marL="0" indent="0" algn="ctr">
              <a:buNone/>
            </a:pPr>
            <a:r>
              <a:rPr lang="en-US" sz="3200" dirty="0"/>
              <a:t>The woman who is unmarried, and the virgin, is concerned about the things of the Lord, that she may be holy both in body and spirit; but one who is married is concerned about the things of the world, how she may please her husband. 35 This I say for your own benefit; not to put a restraint upon you, but to promote what is appropriate and to secure undistracted devotion to the Lord.  36 But if any man thinks that he is acting unbecomingly toward his virgin daughter, if she is past her youth, and if it must be so, let him do what he wishes, he does not sin; let her marry.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082895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591" y="274638"/>
            <a:ext cx="8475785" cy="868362"/>
          </a:xfrm>
        </p:spPr>
        <p:txBody>
          <a:bodyPr>
            <a:normAutofit/>
          </a:bodyPr>
          <a:lstStyle/>
          <a:p>
            <a:pPr algn="ctr"/>
            <a:r>
              <a:rPr lang="en-US" sz="3600" dirty="0"/>
              <a:t>What must I do to be saved?</a:t>
            </a:r>
          </a:p>
        </p:txBody>
      </p:sp>
      <p:sp>
        <p:nvSpPr>
          <p:cNvPr id="3" name="Content Placeholder 2"/>
          <p:cNvSpPr>
            <a:spLocks noGrp="1"/>
          </p:cNvSpPr>
          <p:nvPr>
            <p:ph idx="1"/>
          </p:nvPr>
        </p:nvSpPr>
        <p:spPr>
          <a:xfrm>
            <a:off x="1345223" y="1066800"/>
            <a:ext cx="9434146"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Romans 10:17</a:t>
            </a:r>
          </a:p>
          <a:p>
            <a:pPr marL="0" indent="0">
              <a:buNone/>
            </a:pPr>
            <a:r>
              <a:rPr lang="en-US" sz="3200" dirty="0"/>
              <a:t>Believe in the Lord</a:t>
            </a:r>
          </a:p>
          <a:p>
            <a:pPr marL="0" indent="0">
              <a:buNone/>
            </a:pPr>
            <a:r>
              <a:rPr lang="en-US" sz="3200" dirty="0"/>
              <a:t>						</a:t>
            </a:r>
            <a:r>
              <a:rPr lang="en-US" sz="3200" dirty="0">
                <a:solidFill>
                  <a:srgbClr val="FF0000"/>
                </a:solidFill>
              </a:rPr>
              <a:t>John 8:24 </a:t>
            </a:r>
          </a:p>
          <a:p>
            <a:pPr marL="0" indent="0">
              <a:buNone/>
            </a:pPr>
            <a:r>
              <a:rPr lang="en-US" sz="3200" dirty="0"/>
              <a:t>Repent of your sins</a:t>
            </a:r>
          </a:p>
          <a:p>
            <a:pPr marL="0" indent="0">
              <a:buNone/>
            </a:pPr>
            <a:r>
              <a:rPr lang="en-US" sz="3200" dirty="0"/>
              <a:t>						</a:t>
            </a:r>
            <a:r>
              <a:rPr lang="en-US" sz="3200" dirty="0">
                <a:solidFill>
                  <a:srgbClr val="FF0000"/>
                </a:solidFill>
              </a:rPr>
              <a:t>Acts 3:19</a:t>
            </a:r>
          </a:p>
          <a:p>
            <a:pPr marL="0" indent="0">
              <a:buNone/>
            </a:pPr>
            <a:r>
              <a:rPr lang="en-US" sz="3200" dirty="0"/>
              <a:t>Confess your belief</a:t>
            </a:r>
          </a:p>
          <a:p>
            <a:pPr marL="0" indent="0">
              <a:buNone/>
            </a:pPr>
            <a:r>
              <a:rPr lang="en-US" sz="3200" dirty="0"/>
              <a:t>						</a:t>
            </a:r>
            <a:r>
              <a:rPr lang="en-US" sz="3200" dirty="0">
                <a:solidFill>
                  <a:srgbClr val="FF0000"/>
                </a:solidFill>
              </a:rPr>
              <a:t>Acts 8:37</a:t>
            </a:r>
          </a:p>
          <a:p>
            <a:pPr marL="0" indent="0">
              <a:buNone/>
            </a:pPr>
            <a:r>
              <a:rPr lang="en-US" sz="3200" dirty="0"/>
              <a:t>Be baptized for remission of sin</a:t>
            </a:r>
          </a:p>
          <a:p>
            <a:pPr marL="0" indent="0">
              <a:buNone/>
            </a:pPr>
            <a:r>
              <a:rPr lang="en-US" sz="3200" dirty="0"/>
              <a:t>						</a:t>
            </a:r>
            <a:r>
              <a:rPr lang="en-US" sz="3200"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9137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13:1</a:t>
            </a:r>
          </a:p>
          <a:p>
            <a:pPr marL="0" indent="0" algn="ctr">
              <a:buNone/>
            </a:pPr>
            <a:r>
              <a:rPr lang="en-US" sz="3200" dirty="0"/>
              <a:t>1 If I speak with the tongues of men and of angels, but do not have love, I have become a noisy gong or a clanging cymbal.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9146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13:2</a:t>
            </a:r>
          </a:p>
          <a:p>
            <a:pPr marL="0" indent="0" algn="ctr">
              <a:buNone/>
            </a:pPr>
            <a:r>
              <a:rPr lang="en-US" sz="3200" dirty="0"/>
              <a:t> 2 If I have the gift of  prophecy, and know all mysteries and all knowledge; and if I have all faith, so as to remove mountains, but do not have love, I am nothing. </a:t>
            </a:r>
          </a:p>
          <a:p>
            <a:pPr marL="0" indent="0" algn="ctr">
              <a:buNone/>
            </a:pPr>
            <a:endParaRPr lang="en-US" sz="3200" dirty="0"/>
          </a:p>
        </p:txBody>
      </p:sp>
    </p:spTree>
    <p:extLst>
      <p:ext uri="{BB962C8B-B14F-4D97-AF65-F5344CB8AC3E}">
        <p14:creationId xmlns:p14="http://schemas.microsoft.com/office/powerpoint/2010/main" val="1048494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13:3</a:t>
            </a:r>
          </a:p>
          <a:p>
            <a:pPr marL="0" indent="0" algn="ctr">
              <a:buNone/>
            </a:pPr>
            <a:r>
              <a:rPr lang="en-US" sz="3200" dirty="0"/>
              <a:t> 3 And if I give all my possessions to feed the poor, and if I surrender my body to be burned, but do not have love, it profits me nothing. </a:t>
            </a:r>
          </a:p>
          <a:p>
            <a:pPr marL="0" indent="0" algn="ctr">
              <a:buNone/>
            </a:pPr>
            <a:endParaRPr lang="en-US" sz="3200" dirty="0"/>
          </a:p>
        </p:txBody>
      </p:sp>
    </p:spTree>
    <p:extLst>
      <p:ext uri="{BB962C8B-B14F-4D97-AF65-F5344CB8AC3E}">
        <p14:creationId xmlns:p14="http://schemas.microsoft.com/office/powerpoint/2010/main" val="2283727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t>LOVE (Noun and Verb)</a:t>
            </a:r>
          </a:p>
          <a:p>
            <a:pPr marL="0" indent="0" algn="ctr">
              <a:buNone/>
            </a:pPr>
            <a:r>
              <a:rPr lang="en-US" sz="3200" dirty="0"/>
              <a:t>Verbs</a:t>
            </a:r>
          </a:p>
          <a:p>
            <a:pPr marL="0" indent="0" algn="ctr">
              <a:buNone/>
            </a:pPr>
            <a:r>
              <a:rPr lang="en-US" sz="3200" dirty="0"/>
              <a:t>AGAPAO – and the corresponding noun agape present “the characteristic word of Christianity, and since the Spirit of revelation has used it to express ideas previously unknown, enquiry into its use, whether in Greek literature or in the Septuagint, throws but little light upon its distinctive meaning in the N.T.</a:t>
            </a:r>
          </a:p>
          <a:p>
            <a:pPr marL="0" indent="0" algn="ctr">
              <a:buNone/>
            </a:pPr>
            <a:r>
              <a:rPr lang="en-US" sz="3200" dirty="0"/>
              <a:t>W.E. Vine – Expository Dictionary of N.T. Words</a:t>
            </a:r>
          </a:p>
        </p:txBody>
      </p:sp>
    </p:spTree>
    <p:extLst>
      <p:ext uri="{BB962C8B-B14F-4D97-AF65-F5344CB8AC3E}">
        <p14:creationId xmlns:p14="http://schemas.microsoft.com/office/powerpoint/2010/main" val="2683268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t>Christian love, whether exercised toward the brethren, or toward men generally, is not an impulse from the feelings, it does not always run with the natural inclinations, nor does it spend itself only upon those for whom some affinity is discovered. Love seeks the welfare of all, and works no ill to any, love seeks opportunity to do good to ‘all men, and especially toward them that are of the household of the faith’</a:t>
            </a:r>
          </a:p>
        </p:txBody>
      </p:sp>
    </p:spTree>
    <p:extLst>
      <p:ext uri="{BB962C8B-B14F-4D97-AF65-F5344CB8AC3E}">
        <p14:creationId xmlns:p14="http://schemas.microsoft.com/office/powerpoint/2010/main" val="28768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endParaRPr lang="en-US" sz="3200" dirty="0"/>
          </a:p>
          <a:p>
            <a:pPr marL="0" indent="0" algn="ctr">
              <a:buNone/>
            </a:pPr>
            <a:r>
              <a:rPr lang="en-US" sz="3200" dirty="0"/>
              <a:t>Love is taking from yourself to give to another.</a:t>
            </a:r>
          </a:p>
          <a:p>
            <a:pPr marL="0" indent="0" algn="ctr">
              <a:buNone/>
            </a:pPr>
            <a:endParaRPr lang="en-US" sz="3200" dirty="0"/>
          </a:p>
          <a:p>
            <a:pPr marL="0" indent="0" algn="ctr">
              <a:buNone/>
            </a:pPr>
            <a:r>
              <a:rPr lang="en-US" sz="3200" dirty="0"/>
              <a:t>Love is taking from yourself that others might be able </a:t>
            </a:r>
          </a:p>
          <a:p>
            <a:pPr marL="0" indent="0" algn="ctr">
              <a:buNone/>
            </a:pPr>
            <a:r>
              <a:rPr lang="en-US" sz="3200" dirty="0"/>
              <a:t>to get along better.</a:t>
            </a:r>
          </a:p>
        </p:txBody>
      </p:sp>
    </p:spTree>
    <p:extLst>
      <p:ext uri="{BB962C8B-B14F-4D97-AF65-F5344CB8AC3E}">
        <p14:creationId xmlns:p14="http://schemas.microsoft.com/office/powerpoint/2010/main" val="2707765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patient</a:t>
            </a:r>
          </a:p>
          <a:p>
            <a:pPr marL="0" indent="0" algn="ctr">
              <a:buNone/>
            </a:pPr>
            <a:r>
              <a:rPr lang="en-US" sz="3200" dirty="0" err="1"/>
              <a:t>makrothumeo</a:t>
            </a:r>
            <a:r>
              <a:rPr lang="en-US" sz="3200" dirty="0"/>
              <a:t> – patient, longsuffering</a:t>
            </a:r>
          </a:p>
          <a:p>
            <a:pPr marL="0" indent="0" algn="ctr">
              <a:buNone/>
            </a:pPr>
            <a:r>
              <a:rPr lang="en-US" sz="3200" dirty="0"/>
              <a:t>To be patient, long suffering, to bear with, lit., to be long-tempered.  Long suffering is that quality of self-restraint in the face of provocation which does not hastily retaliate or promptly punish; it is the opposite of anger, and is associated with mercy. Patience is the quality that does not surrender to circumstances or succumb under trial; it is the opposite of despondency and is associated with hope.</a:t>
            </a:r>
          </a:p>
        </p:txBody>
      </p:sp>
    </p:spTree>
    <p:extLst>
      <p:ext uri="{BB962C8B-B14F-4D97-AF65-F5344CB8AC3E}">
        <p14:creationId xmlns:p14="http://schemas.microsoft.com/office/powerpoint/2010/main" val="2087953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808</TotalTime>
  <Words>1597</Words>
  <Application>Microsoft Office PowerPoint</Application>
  <PresentationFormat>Widescreen</PresentationFormat>
  <Paragraphs>130</Paragraphs>
  <Slides>28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Calibri</vt:lpstr>
      <vt:lpstr>Calibri Light</vt:lpstr>
      <vt:lpstr>Office Theme</vt:lpstr>
      <vt:lpstr>1_Office Theme</vt:lpstr>
      <vt:lpstr>PowerPoint Presentation</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14</cp:revision>
  <dcterms:created xsi:type="dcterms:W3CDTF">2018-07-28T14:38:53Z</dcterms:created>
  <dcterms:modified xsi:type="dcterms:W3CDTF">2018-07-29T04:07:26Z</dcterms:modified>
</cp:coreProperties>
</file>