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F016C-D239-4D8F-868C-D299C71FC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34E636-DAAC-4830-ACB8-911DB4365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BB09F-D8B2-472B-B6A0-5FE277336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F832-664C-4A03-99D2-12F963C65044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1B4C7-6E5D-49C9-B170-FAEA3D0A4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357D5-834D-4017-B21F-59C893A42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10E6-B67B-4208-98DF-485B9A0F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03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86A17-A77D-4F91-A3DB-7C761D808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A9BF82-8C10-4561-83C2-DAFBA7587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CCAF5-B834-4235-B01D-9FCDE6E57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F832-664C-4A03-99D2-12F963C65044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6065E-98A0-4C7C-93BC-975E0A745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9163D-33B5-4D0C-B769-533CEF1A2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10E6-B67B-4208-98DF-485B9A0F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30ECB4-A497-4693-8BD4-D9FCC12FC0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A75851-CCDE-448C-9423-E1E196665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70B7-BBF9-4C34-B637-7CC914263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F832-664C-4A03-99D2-12F963C65044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E115B-A41B-4E55-9D78-AC71A5DD6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556B6-D3AD-47F5-9A31-79FD38355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10E6-B67B-4208-98DF-485B9A0F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9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B07E6-E12E-4767-A130-FD350B31C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18" y="365125"/>
            <a:ext cx="11100582" cy="66181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F20A4-7B15-4537-8416-111F574A2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5754"/>
            <a:ext cx="10515600" cy="4981209"/>
          </a:xfrm>
          <a:solidFill>
            <a:schemeClr val="bg1">
              <a:lumMod val="85000"/>
              <a:alpha val="73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  <a:lvl2pPr marL="548640" indent="-182880">
              <a:lnSpc>
                <a:spcPct val="110000"/>
              </a:lnSpc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E5774-8311-487C-8A38-573C513F4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F832-664C-4A03-99D2-12F963C65044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C4690-6973-4C03-AE7D-633C5A055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1E7CC-697B-494A-A8C9-FEB595E6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10E6-B67B-4208-98DF-485B9A0F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7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91CDC-7618-4030-8DB9-B9C32E9F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37F8E-0263-4B2D-A335-D65027360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15BF4-F6F4-4DB4-A988-BDC9FC5E5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F832-664C-4A03-99D2-12F963C65044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336B8-1FB5-4C8F-A742-AF1B96413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B39F6-584C-420B-8E4F-29AF677B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10E6-B67B-4208-98DF-485B9A0F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4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6D531-39FE-4985-AA51-E90241412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11BF0-68D2-4412-8138-EB30072826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5EB60-443F-4852-8F0A-92313F4A9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462AD-C5F3-4209-AD7E-288574887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F832-664C-4A03-99D2-12F963C65044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EB8920-BDF6-428E-87C7-C3FBC03C9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488B1-D33C-4880-A745-9CB2FC510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10E6-B67B-4208-98DF-485B9A0F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82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662FD-40CC-4314-B7DB-F50A27626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7587C-F8AC-40E9-B50A-8F9F318D3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F2E775-CA0A-4CD6-9C60-C0934864F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2BD72B-33E1-468A-B939-E89A560CE2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6325EF-9E27-4FE3-82C4-01FEDD7223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6A7DBF-83FE-460E-A326-4D87FBA35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F832-664C-4A03-99D2-12F963C65044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539561-C4B3-4317-A14D-18FEFEDEE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0BBADA-0990-4DBD-8E5E-68A20637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10E6-B67B-4208-98DF-485B9A0F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2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4C968-5D41-45D9-ADE5-6A94C01E2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CE0961-3A29-4A5A-B54B-AA374D5E7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F832-664C-4A03-99D2-12F963C65044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66080A-E4D7-4337-A05E-732F9C71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CE24B-2436-4EA8-8E8E-E222F4928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10E6-B67B-4208-98DF-485B9A0F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7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EC54C-FAC6-462C-8F2C-11E84227F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F832-664C-4A03-99D2-12F963C65044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14C5F2-E671-4C3A-A3B4-DEDFF98B9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43548-39D1-41F2-BAB5-94EF12C3C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10E6-B67B-4208-98DF-485B9A0F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C994B-B0CD-4EFF-85B4-50B25BBCA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6418D-28D1-43DC-AEBE-4E3D07465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53A941-79BC-4FBB-95DF-EC4179121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AC612-8097-4564-AAB1-5EEF09821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F832-664C-4A03-99D2-12F963C65044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AA953-5A44-4E94-A965-B65E086DD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20DE3-DC03-4E87-B515-0772E78C8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10E6-B67B-4208-98DF-485B9A0F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5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AF8EF-843A-49AD-A20D-52E4D7719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8826FD-6E56-447B-A7A5-7DE0F5531D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F5219-CA12-4635-BA35-B2DF18813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8F7A5-AACA-4493-9DEF-5CE84D256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F832-664C-4A03-99D2-12F963C65044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21E831-AAF8-4BF0-B26A-57CB888A2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55035-B50B-4EDA-A099-D09B96297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10E6-B67B-4208-98DF-485B9A0F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6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750F5A-E892-4C19-B94C-191E2D287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63" y="365125"/>
            <a:ext cx="10945837" cy="66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A965-6185-4677-A9B1-14823F44B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26942"/>
            <a:ext cx="10515600" cy="5150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39AD4-6B24-4195-9949-DCF2451DA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CF832-664C-4A03-99D2-12F963C65044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DCDCA-63A6-475A-A025-E1C7BDD4F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7954D-52AF-4058-8827-092BE719E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510E6-B67B-4208-98DF-485B9A0F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6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A9AEA-ABB5-441B-97C8-DD69D58186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Church vs Kingdom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69EB9C-C3B4-477D-8345-511BE31321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91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818D6A-D88B-4892-80D6-C421BFFFA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Greek word translated “Church”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786773-A152-4860-8B0F-31B9F3F89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 gathering of citizens called out from their homes into some public place, an assembly”</a:t>
            </a:r>
          </a:p>
          <a:p>
            <a:pPr marL="0" indent="0" algn="ctr">
              <a:buNone/>
            </a:pPr>
            <a:r>
              <a:rPr lang="en-US" dirty="0"/>
              <a:t>OR</a:t>
            </a:r>
          </a:p>
          <a:p>
            <a:r>
              <a:rPr lang="en-US" dirty="0"/>
              <a:t>“collection of people who are united in some aspect”</a:t>
            </a:r>
          </a:p>
        </p:txBody>
      </p:sp>
    </p:spTree>
    <p:extLst>
      <p:ext uri="{BB962C8B-B14F-4D97-AF65-F5344CB8AC3E}">
        <p14:creationId xmlns:p14="http://schemas.microsoft.com/office/powerpoint/2010/main" val="585978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C1D2B-8B77-4C36-ABF3-A4675C6E9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“Church” in English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1BFB1-2D41-4463-A232-7911457B0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8468"/>
            <a:ext cx="10515600" cy="556440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1: a building for public and especially Christian worship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2: the clergy or officialdom of a religious body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3: a body or organization of religious believers: such as </a:t>
            </a:r>
          </a:p>
          <a:p>
            <a:pPr marL="27432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a: the whole body of Christians </a:t>
            </a:r>
          </a:p>
          <a:p>
            <a:pPr marL="86868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-- </a:t>
            </a:r>
            <a:r>
              <a:rPr lang="en-US" sz="2600" i="1" dirty="0">
                <a:solidFill>
                  <a:schemeClr val="accent4">
                    <a:lumMod val="75000"/>
                  </a:schemeClr>
                </a:solidFill>
              </a:rPr>
              <a:t>The one church is the whole body gathered together from all ages </a:t>
            </a:r>
          </a:p>
          <a:p>
            <a:pPr marL="27432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b: denomination  </a:t>
            </a:r>
          </a:p>
          <a:p>
            <a:pPr marL="86868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-- </a:t>
            </a:r>
            <a:r>
              <a:rPr lang="en-US" sz="2600" i="1" dirty="0">
                <a:solidFill>
                  <a:schemeClr val="accent4">
                    <a:lumMod val="75000"/>
                  </a:schemeClr>
                </a:solidFill>
              </a:rPr>
              <a:t>The Presbyterian church </a:t>
            </a:r>
            <a:endParaRPr lang="en-US" i="1" dirty="0">
              <a:solidFill>
                <a:schemeClr val="accent4">
                  <a:lumMod val="75000"/>
                </a:schemeClr>
              </a:solidFill>
            </a:endParaRPr>
          </a:p>
          <a:p>
            <a:pPr marL="27432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c: congregation </a:t>
            </a:r>
          </a:p>
          <a:p>
            <a:pPr marL="86868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-- </a:t>
            </a:r>
            <a:r>
              <a:rPr lang="en-US" sz="2600" i="1" dirty="0">
                <a:solidFill>
                  <a:schemeClr val="accent4">
                    <a:lumMod val="75000"/>
                  </a:schemeClr>
                </a:solidFill>
              </a:rPr>
              <a:t>They had appointed elders for them in every church — Acts 14:23 (RSV) </a:t>
            </a:r>
            <a:endParaRPr lang="en-US" i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4: a public divine worship   </a:t>
            </a:r>
          </a:p>
          <a:p>
            <a:pPr marL="9144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600" i="1" dirty="0">
                <a:solidFill>
                  <a:schemeClr val="accent4">
                    <a:lumMod val="75000"/>
                  </a:schemeClr>
                </a:solidFill>
              </a:rPr>
              <a:t>-- He goes to church every Sunday </a:t>
            </a:r>
            <a:endParaRPr lang="en-US" i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5: the clerical profession</a:t>
            </a:r>
          </a:p>
          <a:p>
            <a:pPr marL="9144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/>
              <a:t> </a:t>
            </a:r>
            <a:r>
              <a:rPr lang="en-US" sz="2600" i="1" dirty="0">
                <a:solidFill>
                  <a:schemeClr val="accent4">
                    <a:lumMod val="75000"/>
                  </a:schemeClr>
                </a:solidFill>
              </a:rPr>
              <a:t>– He considered the church as a possible career</a:t>
            </a:r>
            <a:endParaRPr lang="en-US" i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90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F37F2-3787-4EF4-8964-449C3D699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“Church” in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AECF3-B204-4244-BFB0-6CF104DF7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5754"/>
            <a:ext cx="10515600" cy="5459879"/>
          </a:xfrm>
        </p:spPr>
        <p:txBody>
          <a:bodyPr>
            <a:normAutofit fontScale="70000" lnSpcReduction="20000"/>
          </a:bodyPr>
          <a:lstStyle/>
          <a:p>
            <a:pPr lvl="1">
              <a:lnSpc>
                <a:spcPct val="130000"/>
              </a:lnSpc>
            </a:pPr>
            <a:r>
              <a:rPr lang="en-US" dirty="0"/>
              <a:t>In the “universal” sense</a:t>
            </a:r>
          </a:p>
          <a:p>
            <a:pPr lvl="2">
              <a:lnSpc>
                <a:spcPct val="130000"/>
              </a:lnSpc>
            </a:pPr>
            <a:r>
              <a:rPr lang="en-US" dirty="0"/>
              <a:t>Jesus adds to the church. Acts 2:47 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“And the Lord added to their number day by day those who were being saved.”</a:t>
            </a:r>
            <a:r>
              <a:rPr lang="en-US" dirty="0"/>
              <a:t>  </a:t>
            </a:r>
          </a:p>
          <a:p>
            <a:pPr lvl="2">
              <a:lnSpc>
                <a:spcPct val="130000"/>
              </a:lnSpc>
            </a:pPr>
            <a:r>
              <a:rPr lang="en-US" dirty="0"/>
              <a:t>Ephesians 1:22 “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And he put all things under his feet and gave him as head over all things to the church,”</a:t>
            </a:r>
            <a:endParaRPr lang="en-US" dirty="0"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lvl="1">
              <a:lnSpc>
                <a:spcPct val="130000"/>
              </a:lnSpc>
            </a:pPr>
            <a:r>
              <a:rPr lang="en-US" dirty="0"/>
              <a:t>More often it is used of a local assembly </a:t>
            </a:r>
          </a:p>
          <a:p>
            <a:pPr lvl="2">
              <a:lnSpc>
                <a:spcPct val="130000"/>
              </a:lnSpc>
            </a:pPr>
            <a:r>
              <a:rPr lang="en-US" dirty="0"/>
              <a:t>False people can be a part of a local church. Rev 2-3, Acts 20:30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“and from among your own selves will arise men speaking twisted things, to draw away the disciples after them.”</a:t>
            </a:r>
            <a:endParaRPr lang="en-US" dirty="0"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lvl="2">
              <a:lnSpc>
                <a:spcPct val="130000"/>
              </a:lnSpc>
            </a:pPr>
            <a:r>
              <a:rPr lang="en-US" dirty="0"/>
              <a:t>Local churches sometimes keep out those who deserve to be in. 3 John 9, Acts 9:26</a:t>
            </a:r>
            <a:endParaRPr lang="en-US" dirty="0">
              <a:effectLst/>
            </a:endParaRPr>
          </a:p>
          <a:p>
            <a:pPr lvl="2">
              <a:lnSpc>
                <a:spcPct val="130000"/>
              </a:lnSpc>
            </a:pPr>
            <a:r>
              <a:rPr lang="en-US" dirty="0"/>
              <a:t>A local church can have just a few who are saved. Rev 3:4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“Yet you have still a few names in Sardis, people who have not soiled their garments, and they will walk with me in white, for they are worthy.</a:t>
            </a:r>
            <a:r>
              <a:rPr lang="en-US" dirty="0"/>
              <a:t>”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9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F10AA-BA6E-4621-BA6E-EA71F243B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Kingdom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ABFCF-3F2F-4AD0-BA30-E98F6A2E6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Greek: </a:t>
            </a:r>
          </a:p>
          <a:p>
            <a:pPr marL="365760" lvl="1" indent="0">
              <a:buNone/>
            </a:pPr>
            <a:r>
              <a:rPr lang="en-US" dirty="0"/>
              <a:t>1) royal power, kingship, dominion, rule </a:t>
            </a:r>
          </a:p>
          <a:p>
            <a:pPr marL="914400" lvl="2" indent="0">
              <a:buNone/>
            </a:pPr>
            <a:r>
              <a:rPr lang="en-US" dirty="0"/>
              <a:t>(not to be confused with an actual kingdom but rather the right or authority to rule over a kingdom) </a:t>
            </a:r>
          </a:p>
          <a:p>
            <a:pPr marL="365760" lvl="1" indent="0">
              <a:buNone/>
            </a:pPr>
            <a:r>
              <a:rPr lang="en-US" dirty="0"/>
              <a:t>2) a kingdom, the territory subject to the rule of a 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99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15081-8811-4ECD-9FDB-ABEEF125F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Kingdom in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EF519-4DBB-4EDF-8E3C-AF824FF58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Matthew 12:26,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“And if Satan casts out Satan, he is divided against himself. How then will his kingdom stand?”</a:t>
            </a:r>
          </a:p>
          <a:p>
            <a:r>
              <a:rPr lang="en-US" dirty="0"/>
              <a:t>Matthew 6:33,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“But seek first the kingdom of God and his righteousness, and all these things will be added to you.”</a:t>
            </a:r>
          </a:p>
          <a:p>
            <a:r>
              <a:rPr lang="en-US" dirty="0"/>
              <a:t>John 3:3,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“Jesus answered him, ‘Truly, truly, I say to you, unless one is born again he cannot see the kingdom of God.’”</a:t>
            </a:r>
          </a:p>
          <a:p>
            <a:r>
              <a:rPr lang="en-US" dirty="0"/>
              <a:t>John 3:5,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“Jesus answered, ‘Truly, truly, I say to you, unless one is born of water and the Spirit, he cannot enter the kingdom of God.’”</a:t>
            </a:r>
          </a:p>
          <a:p>
            <a:r>
              <a:rPr lang="en-US" dirty="0"/>
              <a:t>Matthew 24:14,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“And this gospel of the kingdom will be proclaimed throughout the whole world as a testimony to all nations, and then the end will come.”</a:t>
            </a:r>
          </a:p>
          <a:p>
            <a:r>
              <a:rPr lang="en-US" dirty="0"/>
              <a:t>John 18:36,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“Jesus answered, ’My kingdom is not of this world. If my kingdom were of this world, my servants would have been fighting, that I might not be delivered over to the Jews. But my kingdom is not from the world.’”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91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569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Rounded MT Bold</vt:lpstr>
      <vt:lpstr>Calibri</vt:lpstr>
      <vt:lpstr>Office Theme</vt:lpstr>
      <vt:lpstr>Church vs Kingdom</vt:lpstr>
      <vt:lpstr>Greek word translated “Church”</vt:lpstr>
      <vt:lpstr>“Church” in English</vt:lpstr>
      <vt:lpstr>“Church” in application</vt:lpstr>
      <vt:lpstr>Kingdom</vt:lpstr>
      <vt:lpstr>Kingdom in usage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vs Kingdom</dc:title>
  <dc:creator>Darrell Hamilton</dc:creator>
  <cp:lastModifiedBy>Darrell Hamilton</cp:lastModifiedBy>
  <cp:revision>6</cp:revision>
  <dcterms:created xsi:type="dcterms:W3CDTF">2018-10-13T20:52:46Z</dcterms:created>
  <dcterms:modified xsi:type="dcterms:W3CDTF">2018-10-13T23:05:42Z</dcterms:modified>
</cp:coreProperties>
</file>