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88" r:id="rId4"/>
    <p:sldId id="259" r:id="rId5"/>
    <p:sldId id="260" r:id="rId6"/>
    <p:sldId id="261" r:id="rId7"/>
    <p:sldId id="262" r:id="rId8"/>
    <p:sldId id="263" r:id="rId9"/>
    <p:sldId id="264" r:id="rId10"/>
    <p:sldId id="265" r:id="rId11"/>
    <p:sldId id="267" r:id="rId12"/>
    <p:sldId id="289" r:id="rId13"/>
    <p:sldId id="286" r:id="rId14"/>
    <p:sldId id="290" r:id="rId15"/>
    <p:sldId id="270" r:id="rId16"/>
    <p:sldId id="271" r:id="rId17"/>
    <p:sldId id="272" r:id="rId18"/>
    <p:sldId id="273" r:id="rId19"/>
    <p:sldId id="274" r:id="rId20"/>
    <p:sldId id="275" r:id="rId21"/>
    <p:sldId id="276" r:id="rId22"/>
    <p:sldId id="280" r:id="rId23"/>
    <p:sldId id="281" r:id="rId24"/>
    <p:sldId id="282" r:id="rId25"/>
    <p:sldId id="283" r:id="rId26"/>
    <p:sldId id="291" r:id="rId27"/>
    <p:sldId id="287"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sorterViewPr>
    <p:cViewPr>
      <p:scale>
        <a:sx n="100" d="100"/>
        <a:sy n="100" d="100"/>
      </p:scale>
      <p:origin x="0" y="-23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4D40-03E6-4483-AF0B-5C528ED64D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18245D-4DEB-422C-8BFE-65FBAF0C4F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7DF5D5-F22B-4FC5-B83E-3D216EABE98B}"/>
              </a:ext>
            </a:extLst>
          </p:cNvPr>
          <p:cNvSpPr>
            <a:spLocks noGrp="1"/>
          </p:cNvSpPr>
          <p:nvPr>
            <p:ph type="dt" sz="half" idx="10"/>
          </p:nvPr>
        </p:nvSpPr>
        <p:spPr/>
        <p:txBody>
          <a:bodyPr/>
          <a:lstStyle/>
          <a:p>
            <a:fld id="{8F06FBD5-A25D-4757-8D01-CC153A936804}" type="datetimeFigureOut">
              <a:rPr lang="en-US" smtClean="0"/>
              <a:t>10/20/2018</a:t>
            </a:fld>
            <a:endParaRPr lang="en-US"/>
          </a:p>
        </p:txBody>
      </p:sp>
      <p:sp>
        <p:nvSpPr>
          <p:cNvPr id="5" name="Footer Placeholder 4">
            <a:extLst>
              <a:ext uri="{FF2B5EF4-FFF2-40B4-BE49-F238E27FC236}">
                <a16:creationId xmlns:a16="http://schemas.microsoft.com/office/drawing/2014/main" id="{AF0773A5-2DF3-45A3-A9B0-10C94D97D8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BCF79E-8C05-442D-99D7-CF8D3EF9529C}"/>
              </a:ext>
            </a:extLst>
          </p:cNvPr>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3247382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AC9D-688A-4D5B-A5E6-D171918EFF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A8796C-2806-4DB4-AF16-F9363AC89AA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4795C4-A9DE-4F5C-BE25-20C2BABFE529}"/>
              </a:ext>
            </a:extLst>
          </p:cNvPr>
          <p:cNvSpPr>
            <a:spLocks noGrp="1"/>
          </p:cNvSpPr>
          <p:nvPr>
            <p:ph type="dt" sz="half" idx="10"/>
          </p:nvPr>
        </p:nvSpPr>
        <p:spPr/>
        <p:txBody>
          <a:bodyPr/>
          <a:lstStyle/>
          <a:p>
            <a:fld id="{8F06FBD5-A25D-4757-8D01-CC153A936804}" type="datetimeFigureOut">
              <a:rPr lang="en-US" smtClean="0"/>
              <a:t>10/20/2018</a:t>
            </a:fld>
            <a:endParaRPr lang="en-US"/>
          </a:p>
        </p:txBody>
      </p:sp>
      <p:sp>
        <p:nvSpPr>
          <p:cNvPr id="5" name="Footer Placeholder 4">
            <a:extLst>
              <a:ext uri="{FF2B5EF4-FFF2-40B4-BE49-F238E27FC236}">
                <a16:creationId xmlns:a16="http://schemas.microsoft.com/office/drawing/2014/main" id="{A72A1786-A4AE-4AFB-8522-56B84A7436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6A8E81-6E1A-4AA5-9DD1-A39534A62967}"/>
              </a:ext>
            </a:extLst>
          </p:cNvPr>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2903960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FF6E31-01B1-4581-9E97-BFCA8A93AA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469EC5-845C-4A14-8215-1F07BC39D78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D0DA9C-68EE-430B-B60D-83A00042E06E}"/>
              </a:ext>
            </a:extLst>
          </p:cNvPr>
          <p:cNvSpPr>
            <a:spLocks noGrp="1"/>
          </p:cNvSpPr>
          <p:nvPr>
            <p:ph type="dt" sz="half" idx="10"/>
          </p:nvPr>
        </p:nvSpPr>
        <p:spPr/>
        <p:txBody>
          <a:bodyPr/>
          <a:lstStyle/>
          <a:p>
            <a:fld id="{8F06FBD5-A25D-4757-8D01-CC153A936804}" type="datetimeFigureOut">
              <a:rPr lang="en-US" smtClean="0"/>
              <a:t>10/20/2018</a:t>
            </a:fld>
            <a:endParaRPr lang="en-US"/>
          </a:p>
        </p:txBody>
      </p:sp>
      <p:sp>
        <p:nvSpPr>
          <p:cNvPr id="5" name="Footer Placeholder 4">
            <a:extLst>
              <a:ext uri="{FF2B5EF4-FFF2-40B4-BE49-F238E27FC236}">
                <a16:creationId xmlns:a16="http://schemas.microsoft.com/office/drawing/2014/main" id="{BAAFD172-3CFC-4186-9860-09820EBD08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F8AEAB-EAA3-4E78-B3AC-9416DEB20A11}"/>
              </a:ext>
            </a:extLst>
          </p:cNvPr>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3857644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06FBD5-A25D-4757-8D01-CC153A936804}"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3131337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06FBD5-A25D-4757-8D01-CC153A936804}"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1260066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06FBD5-A25D-4757-8D01-CC153A936804}"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120027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06FBD5-A25D-4757-8D01-CC153A936804}"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3386157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06FBD5-A25D-4757-8D01-CC153A936804}" type="datetimeFigureOut">
              <a:rPr lang="en-US" smtClean="0"/>
              <a:t>10/20/2018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465057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06FBD5-A25D-4757-8D01-CC153A936804}" type="datetimeFigureOut">
              <a:rPr lang="en-US" smtClean="0"/>
              <a:t>10/20/2018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7647675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06FBD5-A25D-4757-8D01-CC153A936804}" type="datetimeFigureOut">
              <a:rPr lang="en-US" smtClean="0"/>
              <a:t>10/20/2018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23870586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06FBD5-A25D-4757-8D01-CC153A936804}"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1556929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89E48-9308-48D7-95A3-CA84922073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3299E6-70B6-4EA9-962F-DA5671EAF33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30B620-6750-4A8A-9480-EC4B9C24B33D}"/>
              </a:ext>
            </a:extLst>
          </p:cNvPr>
          <p:cNvSpPr>
            <a:spLocks noGrp="1"/>
          </p:cNvSpPr>
          <p:nvPr>
            <p:ph type="dt" sz="half" idx="10"/>
          </p:nvPr>
        </p:nvSpPr>
        <p:spPr/>
        <p:txBody>
          <a:bodyPr/>
          <a:lstStyle/>
          <a:p>
            <a:fld id="{8F06FBD5-A25D-4757-8D01-CC153A936804}" type="datetimeFigureOut">
              <a:rPr lang="en-US" smtClean="0"/>
              <a:t>10/20/2018</a:t>
            </a:fld>
            <a:endParaRPr lang="en-US"/>
          </a:p>
        </p:txBody>
      </p:sp>
      <p:sp>
        <p:nvSpPr>
          <p:cNvPr id="5" name="Footer Placeholder 4">
            <a:extLst>
              <a:ext uri="{FF2B5EF4-FFF2-40B4-BE49-F238E27FC236}">
                <a16:creationId xmlns:a16="http://schemas.microsoft.com/office/drawing/2014/main" id="{0AA7621A-E5A3-457E-9C98-E0C0468627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69FE70-365E-46F0-87BA-ACAC992581D1}"/>
              </a:ext>
            </a:extLst>
          </p:cNvPr>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61674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06FBD5-A25D-4757-8D01-CC153A936804}"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27796083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06FBD5-A25D-4757-8D01-CC153A936804}"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2441057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06FBD5-A25D-4757-8D01-CC153A936804}"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213790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FDB6-B210-4EC9-9811-AF94AADC11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9329A0-3597-412C-A663-7F18ECF17C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9564B19-BEB4-40D7-9EB4-B998E0D7B84E}"/>
              </a:ext>
            </a:extLst>
          </p:cNvPr>
          <p:cNvSpPr>
            <a:spLocks noGrp="1"/>
          </p:cNvSpPr>
          <p:nvPr>
            <p:ph type="dt" sz="half" idx="10"/>
          </p:nvPr>
        </p:nvSpPr>
        <p:spPr/>
        <p:txBody>
          <a:bodyPr/>
          <a:lstStyle/>
          <a:p>
            <a:fld id="{8F06FBD5-A25D-4757-8D01-CC153A936804}" type="datetimeFigureOut">
              <a:rPr lang="en-US" smtClean="0"/>
              <a:t>10/20/2018</a:t>
            </a:fld>
            <a:endParaRPr lang="en-US"/>
          </a:p>
        </p:txBody>
      </p:sp>
      <p:sp>
        <p:nvSpPr>
          <p:cNvPr id="5" name="Footer Placeholder 4">
            <a:extLst>
              <a:ext uri="{FF2B5EF4-FFF2-40B4-BE49-F238E27FC236}">
                <a16:creationId xmlns:a16="http://schemas.microsoft.com/office/drawing/2014/main" id="{F08A518A-8149-48C4-9EF9-02A469A699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88F29B-95BA-4A94-941D-2D2A61CE6E34}"/>
              </a:ext>
            </a:extLst>
          </p:cNvPr>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38983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C61FC-DE8D-4283-89EE-7761BC9A2B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65F3B6-9170-4BE4-BC92-42B4B90E45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EAF89D-20BA-43F6-B2AA-5DE70A6934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0D929E-D177-4C8E-897E-B6200506135B}"/>
              </a:ext>
            </a:extLst>
          </p:cNvPr>
          <p:cNvSpPr>
            <a:spLocks noGrp="1"/>
          </p:cNvSpPr>
          <p:nvPr>
            <p:ph type="dt" sz="half" idx="10"/>
          </p:nvPr>
        </p:nvSpPr>
        <p:spPr/>
        <p:txBody>
          <a:bodyPr/>
          <a:lstStyle/>
          <a:p>
            <a:fld id="{8F06FBD5-A25D-4757-8D01-CC153A936804}" type="datetimeFigureOut">
              <a:rPr lang="en-US" smtClean="0"/>
              <a:t>10/20/2018</a:t>
            </a:fld>
            <a:endParaRPr lang="en-US"/>
          </a:p>
        </p:txBody>
      </p:sp>
      <p:sp>
        <p:nvSpPr>
          <p:cNvPr id="6" name="Footer Placeholder 5">
            <a:extLst>
              <a:ext uri="{FF2B5EF4-FFF2-40B4-BE49-F238E27FC236}">
                <a16:creationId xmlns:a16="http://schemas.microsoft.com/office/drawing/2014/main" id="{048B4831-C99F-4CA9-8ABC-C7D30B0067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E3A471-998D-46C1-A3AB-8AC479E4A050}"/>
              </a:ext>
            </a:extLst>
          </p:cNvPr>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187661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34E7E-0366-4D7E-8AB1-32DE7A07DE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34EACC-388E-4966-B511-304D4CA0FB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8F379D-E233-40D1-AB26-567413722E2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66BB74-0020-44A4-9362-42CBD28FC3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2771783-B871-4005-AB1E-6F70D402BC5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4BEA1F-81B8-4D24-8534-699A64FD0A75}"/>
              </a:ext>
            </a:extLst>
          </p:cNvPr>
          <p:cNvSpPr>
            <a:spLocks noGrp="1"/>
          </p:cNvSpPr>
          <p:nvPr>
            <p:ph type="dt" sz="half" idx="10"/>
          </p:nvPr>
        </p:nvSpPr>
        <p:spPr/>
        <p:txBody>
          <a:bodyPr/>
          <a:lstStyle/>
          <a:p>
            <a:fld id="{8F06FBD5-A25D-4757-8D01-CC153A936804}" type="datetimeFigureOut">
              <a:rPr lang="en-US" smtClean="0"/>
              <a:t>10/20/2018</a:t>
            </a:fld>
            <a:endParaRPr lang="en-US"/>
          </a:p>
        </p:txBody>
      </p:sp>
      <p:sp>
        <p:nvSpPr>
          <p:cNvPr id="8" name="Footer Placeholder 7">
            <a:extLst>
              <a:ext uri="{FF2B5EF4-FFF2-40B4-BE49-F238E27FC236}">
                <a16:creationId xmlns:a16="http://schemas.microsoft.com/office/drawing/2014/main" id="{BC5F90B6-3F0E-4993-AE83-7FC53AD1CA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779605-36D3-4709-BD45-C97C5D5C342F}"/>
              </a:ext>
            </a:extLst>
          </p:cNvPr>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820398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96292-75F3-44C6-8A1B-8BDE3FD928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1A0D67-C56C-4C97-A02F-15A9432E1405}"/>
              </a:ext>
            </a:extLst>
          </p:cNvPr>
          <p:cNvSpPr>
            <a:spLocks noGrp="1"/>
          </p:cNvSpPr>
          <p:nvPr>
            <p:ph type="dt" sz="half" idx="10"/>
          </p:nvPr>
        </p:nvSpPr>
        <p:spPr/>
        <p:txBody>
          <a:bodyPr/>
          <a:lstStyle/>
          <a:p>
            <a:fld id="{8F06FBD5-A25D-4757-8D01-CC153A936804}" type="datetimeFigureOut">
              <a:rPr lang="en-US" smtClean="0"/>
              <a:t>10/20/2018</a:t>
            </a:fld>
            <a:endParaRPr lang="en-US"/>
          </a:p>
        </p:txBody>
      </p:sp>
      <p:sp>
        <p:nvSpPr>
          <p:cNvPr id="4" name="Footer Placeholder 3">
            <a:extLst>
              <a:ext uri="{FF2B5EF4-FFF2-40B4-BE49-F238E27FC236}">
                <a16:creationId xmlns:a16="http://schemas.microsoft.com/office/drawing/2014/main" id="{68A457A2-8408-4F80-AF24-F1B1C240EB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989DFC-51EB-465B-87D2-40279B179B9B}"/>
              </a:ext>
            </a:extLst>
          </p:cNvPr>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3212909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F4464D-8FB0-4FD1-A82A-BE216ABBC48A}"/>
              </a:ext>
            </a:extLst>
          </p:cNvPr>
          <p:cNvSpPr>
            <a:spLocks noGrp="1"/>
          </p:cNvSpPr>
          <p:nvPr>
            <p:ph type="dt" sz="half" idx="10"/>
          </p:nvPr>
        </p:nvSpPr>
        <p:spPr/>
        <p:txBody>
          <a:bodyPr/>
          <a:lstStyle/>
          <a:p>
            <a:fld id="{8F06FBD5-A25D-4757-8D01-CC153A936804}" type="datetimeFigureOut">
              <a:rPr lang="en-US" smtClean="0"/>
              <a:t>10/20/2018</a:t>
            </a:fld>
            <a:endParaRPr lang="en-US"/>
          </a:p>
        </p:txBody>
      </p:sp>
      <p:sp>
        <p:nvSpPr>
          <p:cNvPr id="3" name="Footer Placeholder 2">
            <a:extLst>
              <a:ext uri="{FF2B5EF4-FFF2-40B4-BE49-F238E27FC236}">
                <a16:creationId xmlns:a16="http://schemas.microsoft.com/office/drawing/2014/main" id="{9F9A4598-47E0-4620-AD4A-5097C48B99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3DAFB9-5CDF-4F80-BDD8-63BE1F0C899C}"/>
              </a:ext>
            </a:extLst>
          </p:cNvPr>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2860572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60AD-42F9-4319-AB88-8CCAE46CE3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D93AB1-7CD4-417B-9BD9-26E0CE4803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719AA4-24B8-4C23-AA22-8A6F80086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AD97C7-CAF1-49F0-94AD-8F1BA8776C9B}"/>
              </a:ext>
            </a:extLst>
          </p:cNvPr>
          <p:cNvSpPr>
            <a:spLocks noGrp="1"/>
          </p:cNvSpPr>
          <p:nvPr>
            <p:ph type="dt" sz="half" idx="10"/>
          </p:nvPr>
        </p:nvSpPr>
        <p:spPr/>
        <p:txBody>
          <a:bodyPr/>
          <a:lstStyle/>
          <a:p>
            <a:fld id="{8F06FBD5-A25D-4757-8D01-CC153A936804}" type="datetimeFigureOut">
              <a:rPr lang="en-US" smtClean="0"/>
              <a:t>10/20/2018</a:t>
            </a:fld>
            <a:endParaRPr lang="en-US"/>
          </a:p>
        </p:txBody>
      </p:sp>
      <p:sp>
        <p:nvSpPr>
          <p:cNvPr id="6" name="Footer Placeholder 5">
            <a:extLst>
              <a:ext uri="{FF2B5EF4-FFF2-40B4-BE49-F238E27FC236}">
                <a16:creationId xmlns:a16="http://schemas.microsoft.com/office/drawing/2014/main" id="{4646718C-EED7-4E81-ABC2-3CA01D5E31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2BBA21-399C-4ED7-BDEE-179AE0B15B29}"/>
              </a:ext>
            </a:extLst>
          </p:cNvPr>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4093934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AE38E-2575-4589-8426-F302011B00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681A1F-D11D-4B5A-ACB9-6B19C7680E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C9BA91-31DB-45E1-85A0-10346FA9DB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EF99FD-19FB-47A6-993B-9EB3423EE96E}"/>
              </a:ext>
            </a:extLst>
          </p:cNvPr>
          <p:cNvSpPr>
            <a:spLocks noGrp="1"/>
          </p:cNvSpPr>
          <p:nvPr>
            <p:ph type="dt" sz="half" idx="10"/>
          </p:nvPr>
        </p:nvSpPr>
        <p:spPr/>
        <p:txBody>
          <a:bodyPr/>
          <a:lstStyle/>
          <a:p>
            <a:fld id="{8F06FBD5-A25D-4757-8D01-CC153A936804}" type="datetimeFigureOut">
              <a:rPr lang="en-US" smtClean="0"/>
              <a:t>10/20/2018</a:t>
            </a:fld>
            <a:endParaRPr lang="en-US"/>
          </a:p>
        </p:txBody>
      </p:sp>
      <p:sp>
        <p:nvSpPr>
          <p:cNvPr id="6" name="Footer Placeholder 5">
            <a:extLst>
              <a:ext uri="{FF2B5EF4-FFF2-40B4-BE49-F238E27FC236}">
                <a16:creationId xmlns:a16="http://schemas.microsoft.com/office/drawing/2014/main" id="{321268C2-661D-4E62-92A3-DA646F9F4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CC4972-42AA-4FC8-9A06-11EB9AA885EF}"/>
              </a:ext>
            </a:extLst>
          </p:cNvPr>
          <p:cNvSpPr>
            <a:spLocks noGrp="1"/>
          </p:cNvSpPr>
          <p:nvPr>
            <p:ph type="sldNum" sz="quarter" idx="12"/>
          </p:nvPr>
        </p:nvSpPr>
        <p:spPr/>
        <p:txBody>
          <a:bodyPr/>
          <a:lstStyle/>
          <a:p>
            <a:fld id="{66F2DC1C-1EF1-46B6-9E72-34891E6FABD1}" type="slidenum">
              <a:rPr lang="en-US" smtClean="0"/>
              <a:t>‹#›</a:t>
            </a:fld>
            <a:endParaRPr lang="en-US"/>
          </a:p>
        </p:txBody>
      </p:sp>
    </p:spTree>
    <p:extLst>
      <p:ext uri="{BB962C8B-B14F-4D97-AF65-F5344CB8AC3E}">
        <p14:creationId xmlns:p14="http://schemas.microsoft.com/office/powerpoint/2010/main" val="3250274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6C8A8E-6FA2-4D8A-BDAE-6FEBD42446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D2C5DC-AE9E-478F-89DA-053F6ADECD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EEADFE-1294-4386-AD4E-05DFCED2C0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6FBD5-A25D-4757-8D01-CC153A936804}" type="datetimeFigureOut">
              <a:rPr lang="en-US" smtClean="0"/>
              <a:t>10/20/2018</a:t>
            </a:fld>
            <a:endParaRPr lang="en-US"/>
          </a:p>
        </p:txBody>
      </p:sp>
      <p:sp>
        <p:nvSpPr>
          <p:cNvPr id="5" name="Footer Placeholder 4">
            <a:extLst>
              <a:ext uri="{FF2B5EF4-FFF2-40B4-BE49-F238E27FC236}">
                <a16:creationId xmlns:a16="http://schemas.microsoft.com/office/drawing/2014/main" id="{66BBCA6F-F07D-4F87-AE18-62D0C3BB0B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E1553B-B209-46B2-A760-EF5A00575F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2DC1C-1EF1-46B6-9E72-34891E6FABD1}" type="slidenum">
              <a:rPr lang="en-US" smtClean="0"/>
              <a:t>‹#›</a:t>
            </a:fld>
            <a:endParaRPr lang="en-US"/>
          </a:p>
        </p:txBody>
      </p:sp>
    </p:spTree>
    <p:extLst>
      <p:ext uri="{BB962C8B-B14F-4D97-AF65-F5344CB8AC3E}">
        <p14:creationId xmlns:p14="http://schemas.microsoft.com/office/powerpoint/2010/main" val="1404320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6FBD5-A25D-4757-8D01-CC153A936804}" type="datetimeFigureOut">
              <a:rPr lang="en-US" smtClean="0"/>
              <a:t>10/20/2018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2DC1C-1EF1-46B6-9E72-34891E6FABD1}" type="slidenum">
              <a:rPr lang="en-US" smtClean="0"/>
              <a:t>‹#›</a:t>
            </a:fld>
            <a:endParaRPr lang="en-US"/>
          </a:p>
        </p:txBody>
      </p:sp>
    </p:spTree>
    <p:extLst>
      <p:ext uri="{BB962C8B-B14F-4D97-AF65-F5344CB8AC3E}">
        <p14:creationId xmlns:p14="http://schemas.microsoft.com/office/powerpoint/2010/main" val="28086816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14439-0D37-4C62-A22A-D252D4B9ACAB}"/>
              </a:ext>
            </a:extLst>
          </p:cNvPr>
          <p:cNvSpPr>
            <a:spLocks noGrp="1"/>
          </p:cNvSpPr>
          <p:nvPr>
            <p:ph type="title"/>
          </p:nvPr>
        </p:nvSpPr>
        <p:spPr>
          <a:xfrm>
            <a:off x="838200" y="365125"/>
            <a:ext cx="10515600" cy="806727"/>
          </a:xfrm>
        </p:spPr>
        <p:txBody>
          <a:bodyPr>
            <a:normAutofit/>
          </a:bodyPr>
          <a:lstStyle/>
          <a:p>
            <a:pPr algn="ctr"/>
            <a:endParaRPr lang="en-US" sz="4000" dirty="0"/>
          </a:p>
        </p:txBody>
      </p:sp>
      <p:sp>
        <p:nvSpPr>
          <p:cNvPr id="3" name="Content Placeholder 2">
            <a:extLst>
              <a:ext uri="{FF2B5EF4-FFF2-40B4-BE49-F238E27FC236}">
                <a16:creationId xmlns:a16="http://schemas.microsoft.com/office/drawing/2014/main" id="{F6E40781-4BFE-481D-A672-8E99A2BE93B6}"/>
              </a:ext>
            </a:extLst>
          </p:cNvPr>
          <p:cNvSpPr>
            <a:spLocks noGrp="1"/>
          </p:cNvSpPr>
          <p:nvPr>
            <p:ph idx="1"/>
          </p:nvPr>
        </p:nvSpPr>
        <p:spPr>
          <a:xfrm>
            <a:off x="838200" y="1509204"/>
            <a:ext cx="10515600" cy="5486400"/>
          </a:xfrm>
        </p:spPr>
        <p:txBody>
          <a:bodyPr>
            <a:normAutofit/>
          </a:bodyPr>
          <a:lstStyle/>
          <a:p>
            <a:pPr marL="0" indent="0" algn="ctr">
              <a:buNone/>
            </a:pPr>
            <a:endParaRPr lang="en-US" sz="3200" dirty="0"/>
          </a:p>
        </p:txBody>
      </p:sp>
    </p:spTree>
    <p:extLst>
      <p:ext uri="{BB962C8B-B14F-4D97-AF65-F5344CB8AC3E}">
        <p14:creationId xmlns:p14="http://schemas.microsoft.com/office/powerpoint/2010/main" val="2232417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293891" name="Rectangle 3"/>
          <p:cNvSpPr>
            <a:spLocks noGrp="1" noChangeArrowheads="1"/>
          </p:cNvSpPr>
          <p:nvPr>
            <p:ph type="body" idx="1"/>
          </p:nvPr>
        </p:nvSpPr>
        <p:spPr>
          <a:xfrm>
            <a:off x="1154097" y="1600200"/>
            <a:ext cx="9783191" cy="5257800"/>
          </a:xfrm>
        </p:spPr>
        <p:txBody>
          <a:bodyPr/>
          <a:lstStyle/>
          <a:p>
            <a:pPr algn="ctr">
              <a:buFontTx/>
              <a:buNone/>
            </a:pPr>
            <a:r>
              <a:rPr lang="en-US" altLang="en-US" sz="3200" dirty="0"/>
              <a:t>Considering our worship services</a:t>
            </a:r>
          </a:p>
          <a:p>
            <a:pPr algn="ctr">
              <a:buFontTx/>
              <a:buNone/>
            </a:pPr>
            <a:r>
              <a:rPr lang="en-US" altLang="en-US" sz="3200" dirty="0"/>
              <a:t>There are usually very few who do not attend Sunday</a:t>
            </a:r>
          </a:p>
          <a:p>
            <a:pPr algn="ctr">
              <a:buFontTx/>
              <a:buNone/>
            </a:pPr>
            <a:r>
              <a:rPr lang="en-US" altLang="en-US" sz="3200" dirty="0"/>
              <a:t> evening or Wednesday night Bible studies.</a:t>
            </a:r>
          </a:p>
          <a:p>
            <a:pPr algn="ctr">
              <a:buFontTx/>
              <a:buNone/>
            </a:pPr>
            <a:endParaRPr lang="en-US" altLang="en-US" sz="3600" dirty="0"/>
          </a:p>
          <a:p>
            <a:pPr algn="ctr">
              <a:buFontTx/>
              <a:buNone/>
            </a:pPr>
            <a:endParaRPr lang="en-US" altLang="en-US" sz="3600" dirty="0"/>
          </a:p>
        </p:txBody>
      </p:sp>
    </p:spTree>
    <p:extLst>
      <p:ext uri="{BB962C8B-B14F-4D97-AF65-F5344CB8AC3E}">
        <p14:creationId xmlns:p14="http://schemas.microsoft.com/office/powerpoint/2010/main" val="19303343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3890"/>
                                        </p:tgtEl>
                                        <p:attrNameLst>
                                          <p:attrName>style.visibility</p:attrName>
                                        </p:attrNameLst>
                                      </p:cBhvr>
                                      <p:to>
                                        <p:strVal val="visible"/>
                                      </p:to>
                                    </p:set>
                                    <p:animEffect transition="in" filter="fade">
                                      <p:cBhvr>
                                        <p:cTn id="7" dur="2000"/>
                                        <p:tgtEl>
                                          <p:spTgt spid="2938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3891"/>
                                        </p:tgtEl>
                                        <p:attrNameLst>
                                          <p:attrName>style.visibility</p:attrName>
                                        </p:attrNameLst>
                                      </p:cBhvr>
                                      <p:to>
                                        <p:strVal val="visible"/>
                                      </p:to>
                                    </p:set>
                                    <p:animEffect transition="in" filter="fade">
                                      <p:cBhvr>
                                        <p:cTn id="10" dur="2000"/>
                                        <p:tgtEl>
                                          <p:spTgt spid="293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p:bldP spid="29389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293891" name="Rectangle 3"/>
          <p:cNvSpPr>
            <a:spLocks noGrp="1" noChangeArrowheads="1"/>
          </p:cNvSpPr>
          <p:nvPr>
            <p:ph type="body" idx="1"/>
          </p:nvPr>
        </p:nvSpPr>
        <p:spPr>
          <a:xfrm>
            <a:off x="1154097" y="1600200"/>
            <a:ext cx="9783191" cy="5257800"/>
          </a:xfrm>
        </p:spPr>
        <p:txBody>
          <a:bodyPr/>
          <a:lstStyle/>
          <a:p>
            <a:pPr algn="ctr">
              <a:buFontTx/>
              <a:buNone/>
            </a:pPr>
            <a:r>
              <a:rPr lang="en-US" altLang="en-US" sz="3200" dirty="0"/>
              <a:t>Considering our worship services</a:t>
            </a:r>
          </a:p>
          <a:p>
            <a:pPr algn="ctr">
              <a:buFontTx/>
              <a:buNone/>
            </a:pPr>
            <a:r>
              <a:rPr lang="en-US" altLang="en-US" sz="3200" dirty="0"/>
              <a:t>There are usually very few who do not attend Sunday</a:t>
            </a:r>
          </a:p>
          <a:p>
            <a:pPr algn="ctr">
              <a:buFontTx/>
              <a:buNone/>
            </a:pPr>
            <a:r>
              <a:rPr lang="en-US" altLang="en-US" sz="3200" dirty="0"/>
              <a:t> evening or Wednesday night Bible studies.</a:t>
            </a:r>
          </a:p>
          <a:p>
            <a:pPr algn="ctr">
              <a:buFontTx/>
              <a:buNone/>
            </a:pPr>
            <a:r>
              <a:rPr lang="en-US" altLang="en-US" sz="3200" dirty="0"/>
              <a:t>Our worship is to be pleasing to the Lord!</a:t>
            </a:r>
          </a:p>
          <a:p>
            <a:pPr algn="ctr">
              <a:buFontTx/>
              <a:buNone/>
            </a:pPr>
            <a:endParaRPr lang="en-US" altLang="en-US" sz="3600" dirty="0"/>
          </a:p>
          <a:p>
            <a:pPr algn="ctr">
              <a:buFontTx/>
              <a:buNone/>
            </a:pPr>
            <a:endParaRPr lang="en-US" altLang="en-US" sz="3600" dirty="0"/>
          </a:p>
        </p:txBody>
      </p:sp>
    </p:spTree>
    <p:extLst>
      <p:ext uri="{BB962C8B-B14F-4D97-AF65-F5344CB8AC3E}">
        <p14:creationId xmlns:p14="http://schemas.microsoft.com/office/powerpoint/2010/main" val="110882037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3890"/>
                                        </p:tgtEl>
                                        <p:attrNameLst>
                                          <p:attrName>style.visibility</p:attrName>
                                        </p:attrNameLst>
                                      </p:cBhvr>
                                      <p:to>
                                        <p:strVal val="visible"/>
                                      </p:to>
                                    </p:set>
                                    <p:animEffect transition="in" filter="fade">
                                      <p:cBhvr>
                                        <p:cTn id="7" dur="2000"/>
                                        <p:tgtEl>
                                          <p:spTgt spid="2938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3891"/>
                                        </p:tgtEl>
                                        <p:attrNameLst>
                                          <p:attrName>style.visibility</p:attrName>
                                        </p:attrNameLst>
                                      </p:cBhvr>
                                      <p:to>
                                        <p:strVal val="visible"/>
                                      </p:to>
                                    </p:set>
                                    <p:animEffect transition="in" filter="fade">
                                      <p:cBhvr>
                                        <p:cTn id="10" dur="2000"/>
                                        <p:tgtEl>
                                          <p:spTgt spid="293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p:bldP spid="29389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293891" name="Rectangle 3"/>
          <p:cNvSpPr>
            <a:spLocks noGrp="1" noChangeArrowheads="1"/>
          </p:cNvSpPr>
          <p:nvPr>
            <p:ph type="body" idx="1"/>
          </p:nvPr>
        </p:nvSpPr>
        <p:spPr>
          <a:xfrm>
            <a:off x="1233995" y="1600200"/>
            <a:ext cx="9712172" cy="5257800"/>
          </a:xfrm>
        </p:spPr>
        <p:txBody>
          <a:bodyPr/>
          <a:lstStyle/>
          <a:p>
            <a:pPr algn="ctr">
              <a:buFontTx/>
              <a:buNone/>
            </a:pPr>
            <a:r>
              <a:rPr lang="en-US" altLang="en-US" sz="3200" dirty="0"/>
              <a:t>Considering our worship services</a:t>
            </a:r>
          </a:p>
          <a:p>
            <a:pPr algn="ctr">
              <a:buFontTx/>
              <a:buNone/>
            </a:pPr>
            <a:r>
              <a:rPr lang="en-US" altLang="en-US" sz="3200" dirty="0">
                <a:solidFill>
                  <a:srgbClr val="FF0000"/>
                </a:solidFill>
              </a:rPr>
              <a:t>John 4:23-24</a:t>
            </a:r>
            <a:endParaRPr lang="en-US" altLang="en-US" sz="3200" dirty="0"/>
          </a:p>
          <a:p>
            <a:pPr algn="ctr">
              <a:buFontTx/>
              <a:buNone/>
            </a:pPr>
            <a:r>
              <a:rPr lang="en-US" altLang="en-US" sz="3200" dirty="0"/>
              <a:t>23 "But an hour is coming, and now is, when the true worshipers will worship the Father in spirit and truth; for such people the Father seeks to be His worshipers.  24 God is spirit, and those who worship Him must worship in spirit and truth."  </a:t>
            </a:r>
          </a:p>
          <a:p>
            <a:pPr algn="ctr">
              <a:buFontTx/>
              <a:buNone/>
            </a:pPr>
            <a:endParaRPr lang="en-US" altLang="en-US" sz="3200" dirty="0"/>
          </a:p>
          <a:p>
            <a:pPr algn="ctr">
              <a:buFontTx/>
              <a:buNone/>
            </a:pPr>
            <a:endParaRPr lang="en-US" altLang="en-US" sz="3600" dirty="0"/>
          </a:p>
          <a:p>
            <a:pPr algn="ctr">
              <a:buFontTx/>
              <a:buNone/>
            </a:pPr>
            <a:endParaRPr lang="en-US" altLang="en-US" sz="3600" dirty="0"/>
          </a:p>
        </p:txBody>
      </p:sp>
    </p:spTree>
    <p:extLst>
      <p:ext uri="{BB962C8B-B14F-4D97-AF65-F5344CB8AC3E}">
        <p14:creationId xmlns:p14="http://schemas.microsoft.com/office/powerpoint/2010/main" val="358646107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3890"/>
                                        </p:tgtEl>
                                        <p:attrNameLst>
                                          <p:attrName>style.visibility</p:attrName>
                                        </p:attrNameLst>
                                      </p:cBhvr>
                                      <p:to>
                                        <p:strVal val="visible"/>
                                      </p:to>
                                    </p:set>
                                    <p:animEffect transition="in" filter="fade">
                                      <p:cBhvr>
                                        <p:cTn id="7" dur="2000"/>
                                        <p:tgtEl>
                                          <p:spTgt spid="2938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3891"/>
                                        </p:tgtEl>
                                        <p:attrNameLst>
                                          <p:attrName>style.visibility</p:attrName>
                                        </p:attrNameLst>
                                      </p:cBhvr>
                                      <p:to>
                                        <p:strVal val="visible"/>
                                      </p:to>
                                    </p:set>
                                    <p:animEffect transition="in" filter="fade">
                                      <p:cBhvr>
                                        <p:cTn id="10" dur="2000"/>
                                        <p:tgtEl>
                                          <p:spTgt spid="293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p:bldP spid="293891"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293891" name="Rectangle 3"/>
          <p:cNvSpPr>
            <a:spLocks noGrp="1" noChangeArrowheads="1"/>
          </p:cNvSpPr>
          <p:nvPr>
            <p:ph type="body" idx="1"/>
          </p:nvPr>
        </p:nvSpPr>
        <p:spPr>
          <a:xfrm>
            <a:off x="1154097" y="1600200"/>
            <a:ext cx="9783191" cy="5257800"/>
          </a:xfrm>
        </p:spPr>
        <p:txBody>
          <a:bodyPr/>
          <a:lstStyle/>
          <a:p>
            <a:pPr algn="ctr">
              <a:buFontTx/>
              <a:buNone/>
            </a:pPr>
            <a:endParaRPr lang="en-US" altLang="en-US" sz="3200" dirty="0"/>
          </a:p>
          <a:p>
            <a:pPr algn="ctr">
              <a:buFontTx/>
              <a:buNone/>
            </a:pPr>
            <a:r>
              <a:rPr lang="en-US" altLang="en-US" sz="3200" dirty="0"/>
              <a:t>Our worship is to be pleasing to the Lord!</a:t>
            </a:r>
          </a:p>
          <a:p>
            <a:pPr algn="ctr">
              <a:buFontTx/>
              <a:buNone/>
            </a:pPr>
            <a:r>
              <a:rPr lang="en-US" altLang="en-US" sz="3200" dirty="0"/>
              <a:t>Our worship is work! </a:t>
            </a:r>
          </a:p>
          <a:p>
            <a:pPr algn="ctr">
              <a:buFontTx/>
              <a:buNone/>
            </a:pPr>
            <a:r>
              <a:rPr lang="en-US" altLang="en-US" sz="3200" dirty="0"/>
              <a:t>We must prepare our minds for worship!</a:t>
            </a:r>
          </a:p>
          <a:p>
            <a:pPr algn="ctr">
              <a:buFontTx/>
              <a:buNone/>
            </a:pPr>
            <a:endParaRPr lang="en-US" altLang="en-US" sz="3600" dirty="0"/>
          </a:p>
          <a:p>
            <a:pPr algn="ctr">
              <a:buFontTx/>
              <a:buNone/>
            </a:pPr>
            <a:endParaRPr lang="en-US" altLang="en-US" sz="3600" dirty="0"/>
          </a:p>
        </p:txBody>
      </p:sp>
    </p:spTree>
    <p:extLst>
      <p:ext uri="{BB962C8B-B14F-4D97-AF65-F5344CB8AC3E}">
        <p14:creationId xmlns:p14="http://schemas.microsoft.com/office/powerpoint/2010/main" val="131919156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3890"/>
                                        </p:tgtEl>
                                        <p:attrNameLst>
                                          <p:attrName>style.visibility</p:attrName>
                                        </p:attrNameLst>
                                      </p:cBhvr>
                                      <p:to>
                                        <p:strVal val="visible"/>
                                      </p:to>
                                    </p:set>
                                    <p:animEffect transition="in" filter="fade">
                                      <p:cBhvr>
                                        <p:cTn id="7" dur="2000"/>
                                        <p:tgtEl>
                                          <p:spTgt spid="2938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3891"/>
                                        </p:tgtEl>
                                        <p:attrNameLst>
                                          <p:attrName>style.visibility</p:attrName>
                                        </p:attrNameLst>
                                      </p:cBhvr>
                                      <p:to>
                                        <p:strVal val="visible"/>
                                      </p:to>
                                    </p:set>
                                    <p:animEffect transition="in" filter="fade">
                                      <p:cBhvr>
                                        <p:cTn id="10" dur="2000"/>
                                        <p:tgtEl>
                                          <p:spTgt spid="293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p:bldP spid="29389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293891" name="Rectangle 3"/>
          <p:cNvSpPr>
            <a:spLocks noGrp="1" noChangeArrowheads="1"/>
          </p:cNvSpPr>
          <p:nvPr>
            <p:ph type="body" idx="1"/>
          </p:nvPr>
        </p:nvSpPr>
        <p:spPr>
          <a:xfrm>
            <a:off x="1242874" y="1600200"/>
            <a:ext cx="9667782" cy="5257800"/>
          </a:xfrm>
        </p:spPr>
        <p:txBody>
          <a:bodyPr/>
          <a:lstStyle/>
          <a:p>
            <a:pPr algn="ctr">
              <a:buFontTx/>
              <a:buNone/>
            </a:pPr>
            <a:r>
              <a:rPr lang="en-US" altLang="en-US" sz="3200" dirty="0"/>
              <a:t>An attitude of love for the Lord and brothers and sisters</a:t>
            </a:r>
          </a:p>
          <a:p>
            <a:pPr algn="ctr">
              <a:buFontTx/>
              <a:buNone/>
            </a:pPr>
            <a:r>
              <a:rPr lang="en-US" altLang="en-US" sz="3200" dirty="0">
                <a:solidFill>
                  <a:srgbClr val="FF0000"/>
                </a:solidFill>
              </a:rPr>
              <a:t>Acts 2:46-47</a:t>
            </a:r>
          </a:p>
          <a:p>
            <a:pPr algn="ctr">
              <a:buFontTx/>
              <a:buNone/>
            </a:pPr>
            <a:r>
              <a:rPr lang="en-US" altLang="en-US" sz="3200" dirty="0"/>
              <a:t>46 Day by day continuing with one mind in the temple, and breaking bread from house to house, they were taking their meals together with gladness and sincerity of heart, 47 praising God and having favor with all the people. And the Lord was adding to their number day by day those who were being saved.</a:t>
            </a:r>
          </a:p>
          <a:p>
            <a:pPr algn="ctr">
              <a:buFontTx/>
              <a:buNone/>
            </a:pPr>
            <a:endParaRPr lang="en-US" altLang="en-US" sz="3200" dirty="0"/>
          </a:p>
          <a:p>
            <a:pPr algn="ctr">
              <a:buFontTx/>
              <a:buNone/>
            </a:pPr>
            <a:endParaRPr lang="en-US" altLang="en-US" sz="3600" dirty="0"/>
          </a:p>
        </p:txBody>
      </p:sp>
    </p:spTree>
    <p:extLst>
      <p:ext uri="{BB962C8B-B14F-4D97-AF65-F5344CB8AC3E}">
        <p14:creationId xmlns:p14="http://schemas.microsoft.com/office/powerpoint/2010/main" val="267981517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3890"/>
                                        </p:tgtEl>
                                        <p:attrNameLst>
                                          <p:attrName>style.visibility</p:attrName>
                                        </p:attrNameLst>
                                      </p:cBhvr>
                                      <p:to>
                                        <p:strVal val="visible"/>
                                      </p:to>
                                    </p:set>
                                    <p:animEffect transition="in" filter="fade">
                                      <p:cBhvr>
                                        <p:cTn id="7" dur="2000"/>
                                        <p:tgtEl>
                                          <p:spTgt spid="2938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3891"/>
                                        </p:tgtEl>
                                        <p:attrNameLst>
                                          <p:attrName>style.visibility</p:attrName>
                                        </p:attrNameLst>
                                      </p:cBhvr>
                                      <p:to>
                                        <p:strVal val="visible"/>
                                      </p:to>
                                    </p:set>
                                    <p:animEffect transition="in" filter="fade">
                                      <p:cBhvr>
                                        <p:cTn id="10" dur="2000"/>
                                        <p:tgtEl>
                                          <p:spTgt spid="293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p:bldP spid="29389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345091" name="Rectangle 3"/>
          <p:cNvSpPr>
            <a:spLocks noGrp="1" noChangeArrowheads="1"/>
          </p:cNvSpPr>
          <p:nvPr>
            <p:ph type="body" idx="1"/>
          </p:nvPr>
        </p:nvSpPr>
        <p:spPr>
          <a:xfrm>
            <a:off x="1136342" y="1600200"/>
            <a:ext cx="9934112" cy="5486400"/>
          </a:xfrm>
        </p:spPr>
        <p:txBody>
          <a:bodyPr/>
          <a:lstStyle/>
          <a:p>
            <a:pPr algn="ctr">
              <a:buFontTx/>
              <a:buNone/>
            </a:pPr>
            <a:r>
              <a:rPr lang="en-US" altLang="en-US" sz="3200" dirty="0"/>
              <a:t>Having an attitude of love.</a:t>
            </a:r>
          </a:p>
          <a:p>
            <a:pPr algn="ctr">
              <a:buFontTx/>
              <a:buNone/>
            </a:pPr>
            <a:r>
              <a:rPr lang="en-US" altLang="en-US" sz="3200" dirty="0"/>
              <a:t>Consider those we have visit with us.</a:t>
            </a:r>
          </a:p>
          <a:p>
            <a:pPr algn="ctr">
              <a:buFontTx/>
              <a:buNone/>
            </a:pPr>
            <a:r>
              <a:rPr lang="en-US" altLang="en-US" sz="3200" dirty="0"/>
              <a:t>Do you meet them? Is that your responsibility?</a:t>
            </a:r>
          </a:p>
          <a:p>
            <a:pPr algn="ctr">
              <a:buFontTx/>
              <a:buNone/>
            </a:pPr>
            <a:r>
              <a:rPr lang="en-US" altLang="en-US" sz="3200" dirty="0"/>
              <a:t>Show them that we care for their soul?</a:t>
            </a:r>
          </a:p>
          <a:p>
            <a:pPr>
              <a:buFontTx/>
              <a:buNone/>
            </a:pPr>
            <a:endParaRPr lang="en-US" altLang="en-US" sz="3200" dirty="0"/>
          </a:p>
          <a:p>
            <a:pPr>
              <a:buFontTx/>
              <a:buNone/>
            </a:pPr>
            <a:r>
              <a:rPr lang="en-US" altLang="en-US" sz="3200" dirty="0"/>
              <a:t>People will forget what you said,</a:t>
            </a:r>
          </a:p>
          <a:p>
            <a:pPr>
              <a:buFontTx/>
              <a:buNone/>
            </a:pPr>
            <a:r>
              <a:rPr lang="en-US" altLang="en-US" sz="3200" dirty="0"/>
              <a:t>people will forget what you did,</a:t>
            </a:r>
          </a:p>
          <a:p>
            <a:pPr>
              <a:buFontTx/>
              <a:buNone/>
            </a:pPr>
            <a:r>
              <a:rPr lang="en-US" altLang="en-US" sz="3200" dirty="0"/>
              <a:t>but people will never forget how you made them feel!</a:t>
            </a:r>
          </a:p>
        </p:txBody>
      </p:sp>
    </p:spTree>
    <p:extLst>
      <p:ext uri="{BB962C8B-B14F-4D97-AF65-F5344CB8AC3E}">
        <p14:creationId xmlns:p14="http://schemas.microsoft.com/office/powerpoint/2010/main" val="267276792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5090"/>
                                        </p:tgtEl>
                                        <p:attrNameLst>
                                          <p:attrName>style.visibility</p:attrName>
                                        </p:attrNameLst>
                                      </p:cBhvr>
                                      <p:to>
                                        <p:strVal val="visible"/>
                                      </p:to>
                                    </p:set>
                                    <p:animEffect transition="in" filter="fade">
                                      <p:cBhvr>
                                        <p:cTn id="7" dur="2000"/>
                                        <p:tgtEl>
                                          <p:spTgt spid="3450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5091"/>
                                        </p:tgtEl>
                                        <p:attrNameLst>
                                          <p:attrName>style.visibility</p:attrName>
                                        </p:attrNameLst>
                                      </p:cBhvr>
                                      <p:to>
                                        <p:strVal val="visible"/>
                                      </p:to>
                                    </p:set>
                                    <p:animEffect transition="in" filter="fade">
                                      <p:cBhvr>
                                        <p:cTn id="10" dur="2000"/>
                                        <p:tgtEl>
                                          <p:spTgt spid="345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0" grpId="0"/>
      <p:bldP spid="345091"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1981200" y="304800"/>
            <a:ext cx="8229600" cy="1295400"/>
          </a:xfrm>
        </p:spPr>
        <p:txBody>
          <a:bodyPr>
            <a:normAutofit/>
          </a:bodyPr>
          <a:lstStyle/>
          <a:p>
            <a:pPr algn="ctr"/>
            <a:r>
              <a:rPr lang="en-US" altLang="en-US" sz="4000" dirty="0"/>
              <a:t>State of the church 2018</a:t>
            </a:r>
          </a:p>
        </p:txBody>
      </p:sp>
      <p:sp>
        <p:nvSpPr>
          <p:cNvPr id="305155" name="Rectangle 3"/>
          <p:cNvSpPr>
            <a:spLocks noGrp="1" noChangeArrowheads="1"/>
          </p:cNvSpPr>
          <p:nvPr>
            <p:ph type="body" idx="1"/>
          </p:nvPr>
        </p:nvSpPr>
        <p:spPr>
          <a:xfrm>
            <a:off x="1313895" y="1600200"/>
            <a:ext cx="9481352" cy="5257800"/>
          </a:xfrm>
        </p:spPr>
        <p:txBody>
          <a:bodyPr>
            <a:normAutofit/>
          </a:bodyPr>
          <a:lstStyle/>
          <a:p>
            <a:pPr algn="ctr">
              <a:buFontTx/>
              <a:buNone/>
            </a:pPr>
            <a:r>
              <a:rPr lang="en-US" altLang="en-US" sz="3200" dirty="0"/>
              <a:t>Worship – the songs that we sing </a:t>
            </a:r>
          </a:p>
          <a:p>
            <a:pPr algn="ctr">
              <a:buFontTx/>
              <a:buNone/>
            </a:pPr>
            <a:r>
              <a:rPr lang="en-US" altLang="en-US" sz="3200" dirty="0">
                <a:solidFill>
                  <a:srgbClr val="FF0000"/>
                </a:solidFill>
              </a:rPr>
              <a:t>1 Corinthians 14:15</a:t>
            </a:r>
          </a:p>
          <a:p>
            <a:pPr algn="ctr">
              <a:buFontTx/>
              <a:buNone/>
            </a:pPr>
            <a:r>
              <a:rPr lang="en-US" altLang="en-US" sz="3200" dirty="0"/>
              <a:t> 15 What is the outcome then? I will pray with the spirit and I will pray with the mind also; I will sing with the spirit and I will sing with the mind also.</a:t>
            </a:r>
          </a:p>
          <a:p>
            <a:pPr algn="ctr">
              <a:buFontTx/>
              <a:buNone/>
            </a:pPr>
            <a:endParaRPr lang="en-US" altLang="en-US" sz="3200" dirty="0"/>
          </a:p>
        </p:txBody>
      </p:sp>
    </p:spTree>
    <p:extLst>
      <p:ext uri="{BB962C8B-B14F-4D97-AF65-F5344CB8AC3E}">
        <p14:creationId xmlns:p14="http://schemas.microsoft.com/office/powerpoint/2010/main" val="34235036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5154"/>
                                        </p:tgtEl>
                                        <p:attrNameLst>
                                          <p:attrName>style.visibility</p:attrName>
                                        </p:attrNameLst>
                                      </p:cBhvr>
                                      <p:to>
                                        <p:strVal val="visible"/>
                                      </p:to>
                                    </p:set>
                                    <p:animEffect transition="in" filter="fade">
                                      <p:cBhvr>
                                        <p:cTn id="7" dur="2000"/>
                                        <p:tgtEl>
                                          <p:spTgt spid="3051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5155"/>
                                        </p:tgtEl>
                                        <p:attrNameLst>
                                          <p:attrName>style.visibility</p:attrName>
                                        </p:attrNameLst>
                                      </p:cBhvr>
                                      <p:to>
                                        <p:strVal val="visible"/>
                                      </p:to>
                                    </p:set>
                                    <p:animEffect transition="in" filter="fade">
                                      <p:cBhvr>
                                        <p:cTn id="10" dur="2000"/>
                                        <p:tgtEl>
                                          <p:spTgt spid="305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4" grpId="0"/>
      <p:bldP spid="305155"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348163" name="Rectangle 3"/>
          <p:cNvSpPr>
            <a:spLocks noGrp="1" noChangeArrowheads="1"/>
          </p:cNvSpPr>
          <p:nvPr>
            <p:ph type="body" idx="1"/>
          </p:nvPr>
        </p:nvSpPr>
        <p:spPr>
          <a:xfrm>
            <a:off x="1251751" y="1600200"/>
            <a:ext cx="9641150" cy="5486400"/>
          </a:xfrm>
        </p:spPr>
        <p:txBody>
          <a:bodyPr/>
          <a:lstStyle/>
          <a:p>
            <a:pPr algn="ctr">
              <a:buFontTx/>
              <a:buNone/>
            </a:pPr>
            <a:r>
              <a:rPr lang="en-US" altLang="en-US" sz="3200" dirty="0"/>
              <a:t>Worship - the prayers that we offer</a:t>
            </a:r>
          </a:p>
          <a:p>
            <a:pPr algn="ctr">
              <a:buFontTx/>
              <a:buNone/>
            </a:pPr>
            <a:r>
              <a:rPr lang="en-US" altLang="en-US" sz="3200" dirty="0">
                <a:solidFill>
                  <a:srgbClr val="FF0000"/>
                </a:solidFill>
              </a:rPr>
              <a:t>3 John 2</a:t>
            </a:r>
          </a:p>
          <a:p>
            <a:pPr algn="ctr">
              <a:buFontTx/>
              <a:buNone/>
            </a:pPr>
            <a:r>
              <a:rPr lang="en-US" altLang="en-US" sz="3200" dirty="0"/>
              <a:t>2 Beloved, I pray that in all respects you may prosper and be in good health, just as your soul prospers.</a:t>
            </a:r>
          </a:p>
          <a:p>
            <a:pPr algn="ctr">
              <a:buFontTx/>
              <a:buNone/>
            </a:pPr>
            <a:endParaRPr lang="en-US" altLang="en-US" sz="3200" dirty="0"/>
          </a:p>
          <a:p>
            <a:pPr algn="ctr">
              <a:buFontTx/>
              <a:buNone/>
            </a:pPr>
            <a:endParaRPr lang="en-US" altLang="en-US" dirty="0"/>
          </a:p>
        </p:txBody>
      </p:sp>
    </p:spTree>
    <p:extLst>
      <p:ext uri="{BB962C8B-B14F-4D97-AF65-F5344CB8AC3E}">
        <p14:creationId xmlns:p14="http://schemas.microsoft.com/office/powerpoint/2010/main" val="39759029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8162"/>
                                        </p:tgtEl>
                                        <p:attrNameLst>
                                          <p:attrName>style.visibility</p:attrName>
                                        </p:attrNameLst>
                                      </p:cBhvr>
                                      <p:to>
                                        <p:strVal val="visible"/>
                                      </p:to>
                                    </p:set>
                                    <p:animEffect transition="in" filter="fade">
                                      <p:cBhvr>
                                        <p:cTn id="7" dur="2000"/>
                                        <p:tgtEl>
                                          <p:spTgt spid="3481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8163"/>
                                        </p:tgtEl>
                                        <p:attrNameLst>
                                          <p:attrName>style.visibility</p:attrName>
                                        </p:attrNameLst>
                                      </p:cBhvr>
                                      <p:to>
                                        <p:strVal val="visible"/>
                                      </p:to>
                                    </p:set>
                                    <p:animEffect transition="in" filter="fade">
                                      <p:cBhvr>
                                        <p:cTn id="10" dur="2000"/>
                                        <p:tgtEl>
                                          <p:spTgt spid="348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2" grpId="0"/>
      <p:bldP spid="348163"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295939" name="Rectangle 3"/>
          <p:cNvSpPr>
            <a:spLocks noGrp="1" noChangeArrowheads="1"/>
          </p:cNvSpPr>
          <p:nvPr>
            <p:ph type="body" idx="1"/>
          </p:nvPr>
        </p:nvSpPr>
        <p:spPr>
          <a:xfrm>
            <a:off x="1029809" y="1600200"/>
            <a:ext cx="10067277" cy="5486400"/>
          </a:xfrm>
        </p:spPr>
        <p:txBody>
          <a:bodyPr>
            <a:normAutofit/>
          </a:bodyPr>
          <a:lstStyle/>
          <a:p>
            <a:pPr algn="ctr">
              <a:lnSpc>
                <a:spcPct val="90000"/>
              </a:lnSpc>
              <a:buFontTx/>
              <a:buNone/>
            </a:pPr>
            <a:r>
              <a:rPr lang="en-US" altLang="en-US" sz="3200" dirty="0"/>
              <a:t>Worship – opportunity to give to the Lord </a:t>
            </a:r>
          </a:p>
          <a:p>
            <a:pPr algn="ctr">
              <a:lnSpc>
                <a:spcPct val="90000"/>
              </a:lnSpc>
              <a:buFontTx/>
              <a:buNone/>
            </a:pPr>
            <a:r>
              <a:rPr lang="en-US" altLang="en-US" sz="3200" dirty="0">
                <a:solidFill>
                  <a:srgbClr val="FF0000"/>
                </a:solidFill>
              </a:rPr>
              <a:t>2 Corinthians 9:6-8</a:t>
            </a:r>
          </a:p>
          <a:p>
            <a:pPr algn="ctr">
              <a:buNone/>
            </a:pPr>
            <a:r>
              <a:rPr lang="en-US" altLang="en-US" sz="3200" dirty="0"/>
              <a:t>6 Now this I say,  he who sows sparingly will also reap sparingly, and he who sows bountifully will also reap bountifully. 7 Each one must do just as he has purposed in his heart, not grudgingly or under compulsion, for God loves a cheerful giver. 8 And God is able to make all grace abound to you, so that always having all sufficiency in everything, you may have an abundance for every good deed;</a:t>
            </a:r>
          </a:p>
          <a:p>
            <a:pPr algn="ctr">
              <a:lnSpc>
                <a:spcPct val="90000"/>
              </a:lnSpc>
              <a:buFontTx/>
              <a:buNone/>
            </a:pPr>
            <a:endParaRPr lang="en-US" altLang="en-US" sz="3200" dirty="0"/>
          </a:p>
        </p:txBody>
      </p:sp>
    </p:spTree>
    <p:extLst>
      <p:ext uri="{BB962C8B-B14F-4D97-AF65-F5344CB8AC3E}">
        <p14:creationId xmlns:p14="http://schemas.microsoft.com/office/powerpoint/2010/main" val="343328327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5938"/>
                                        </p:tgtEl>
                                        <p:attrNameLst>
                                          <p:attrName>style.visibility</p:attrName>
                                        </p:attrNameLst>
                                      </p:cBhvr>
                                      <p:to>
                                        <p:strVal val="visible"/>
                                      </p:to>
                                    </p:set>
                                    <p:animEffect transition="in" filter="fade">
                                      <p:cBhvr>
                                        <p:cTn id="7" dur="2000"/>
                                        <p:tgtEl>
                                          <p:spTgt spid="2959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5939"/>
                                        </p:tgtEl>
                                        <p:attrNameLst>
                                          <p:attrName>style.visibility</p:attrName>
                                        </p:attrNameLst>
                                      </p:cBhvr>
                                      <p:to>
                                        <p:strVal val="visible"/>
                                      </p:to>
                                    </p:set>
                                    <p:animEffect transition="in" filter="fade">
                                      <p:cBhvr>
                                        <p:cTn id="10" dur="2000"/>
                                        <p:tgtEl>
                                          <p:spTgt spid="295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p:bldP spid="29593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296963" name="Rectangle 3"/>
          <p:cNvSpPr>
            <a:spLocks noGrp="1" noChangeArrowheads="1"/>
          </p:cNvSpPr>
          <p:nvPr>
            <p:ph type="body" idx="1"/>
          </p:nvPr>
        </p:nvSpPr>
        <p:spPr>
          <a:xfrm>
            <a:off x="1225118" y="1600200"/>
            <a:ext cx="9703294" cy="5257800"/>
          </a:xfrm>
        </p:spPr>
        <p:txBody>
          <a:bodyPr>
            <a:normAutofit/>
          </a:bodyPr>
          <a:lstStyle/>
          <a:p>
            <a:pPr algn="ctr">
              <a:lnSpc>
                <a:spcPct val="90000"/>
              </a:lnSpc>
              <a:buFontTx/>
              <a:buNone/>
            </a:pPr>
            <a:r>
              <a:rPr lang="en-US" altLang="en-US" sz="3200" dirty="0"/>
              <a:t>Teaching</a:t>
            </a:r>
            <a:r>
              <a:rPr lang="en-US" altLang="en-US" sz="3200" dirty="0">
                <a:solidFill>
                  <a:srgbClr val="FF00FF"/>
                </a:solidFill>
              </a:rPr>
              <a:t> </a:t>
            </a:r>
          </a:p>
          <a:p>
            <a:pPr algn="ctr">
              <a:buNone/>
            </a:pPr>
            <a:r>
              <a:rPr lang="en-US" altLang="en-US" sz="3200" dirty="0">
                <a:solidFill>
                  <a:srgbClr val="FF0000"/>
                </a:solidFill>
              </a:rPr>
              <a:t>2 Timothy3:14-15</a:t>
            </a:r>
            <a:endParaRPr lang="en-US" altLang="en-US" dirty="0">
              <a:solidFill>
                <a:srgbClr val="FF0000"/>
              </a:solidFill>
            </a:endParaRPr>
          </a:p>
          <a:p>
            <a:pPr algn="ctr">
              <a:buNone/>
            </a:pPr>
            <a:r>
              <a:rPr lang="en-US" altLang="en-US" sz="3200" dirty="0"/>
              <a:t>14 You, however, continue in the things you have learned and become convinced of, knowing from whom you have learned them,  15 and that from childhood you have known the sacred writings which are able to give you the wisdom that leads to salvation through faith which is in Christ Jesus.</a:t>
            </a:r>
          </a:p>
          <a:p>
            <a:pPr algn="ctr">
              <a:buNone/>
            </a:pPr>
            <a:endParaRPr lang="en-US" altLang="en-US" dirty="0"/>
          </a:p>
          <a:p>
            <a:pPr algn="ctr">
              <a:lnSpc>
                <a:spcPct val="90000"/>
              </a:lnSpc>
              <a:buFontTx/>
              <a:buNone/>
            </a:pPr>
            <a:endParaRPr lang="en-US" altLang="en-US" dirty="0"/>
          </a:p>
          <a:p>
            <a:pPr algn="ctr">
              <a:lnSpc>
                <a:spcPct val="90000"/>
              </a:lnSpc>
              <a:buFontTx/>
              <a:buNone/>
            </a:pPr>
            <a:endParaRPr lang="en-US" altLang="en-US" sz="3600" dirty="0"/>
          </a:p>
        </p:txBody>
      </p:sp>
    </p:spTree>
    <p:extLst>
      <p:ext uri="{BB962C8B-B14F-4D97-AF65-F5344CB8AC3E}">
        <p14:creationId xmlns:p14="http://schemas.microsoft.com/office/powerpoint/2010/main" val="267719994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62"/>
                                        </p:tgtEl>
                                        <p:attrNameLst>
                                          <p:attrName>style.visibility</p:attrName>
                                        </p:attrNameLst>
                                      </p:cBhvr>
                                      <p:to>
                                        <p:strVal val="visible"/>
                                      </p:to>
                                    </p:set>
                                    <p:animEffect transition="in" filter="fade">
                                      <p:cBhvr>
                                        <p:cTn id="7" dur="2000"/>
                                        <p:tgtEl>
                                          <p:spTgt spid="2969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6963"/>
                                        </p:tgtEl>
                                        <p:attrNameLst>
                                          <p:attrName>style.visibility</p:attrName>
                                        </p:attrNameLst>
                                      </p:cBhvr>
                                      <p:to>
                                        <p:strVal val="visible"/>
                                      </p:to>
                                    </p:set>
                                    <p:animEffect transition="in" filter="fade">
                                      <p:cBhvr>
                                        <p:cTn id="10" dur="2000"/>
                                        <p:tgtEl>
                                          <p:spTgt spid="296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2" grpId="0"/>
      <p:bldP spid="2969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14439-0D37-4C62-A22A-D252D4B9ACAB}"/>
              </a:ext>
            </a:extLst>
          </p:cNvPr>
          <p:cNvSpPr>
            <a:spLocks noGrp="1"/>
          </p:cNvSpPr>
          <p:nvPr>
            <p:ph type="title"/>
          </p:nvPr>
        </p:nvSpPr>
        <p:spPr>
          <a:xfrm>
            <a:off x="838200" y="365125"/>
            <a:ext cx="10515600" cy="806727"/>
          </a:xfrm>
        </p:spPr>
        <p:txBody>
          <a:bodyPr>
            <a:normAutofit/>
          </a:bodyPr>
          <a:lstStyle/>
          <a:p>
            <a:pPr algn="ctr"/>
            <a:endParaRPr lang="en-US" sz="4000" dirty="0"/>
          </a:p>
        </p:txBody>
      </p:sp>
      <p:sp>
        <p:nvSpPr>
          <p:cNvPr id="3" name="Content Placeholder 2">
            <a:extLst>
              <a:ext uri="{FF2B5EF4-FFF2-40B4-BE49-F238E27FC236}">
                <a16:creationId xmlns:a16="http://schemas.microsoft.com/office/drawing/2014/main" id="{F6E40781-4BFE-481D-A672-8E99A2BE93B6}"/>
              </a:ext>
            </a:extLst>
          </p:cNvPr>
          <p:cNvSpPr>
            <a:spLocks noGrp="1"/>
          </p:cNvSpPr>
          <p:nvPr>
            <p:ph idx="1"/>
          </p:nvPr>
        </p:nvSpPr>
        <p:spPr>
          <a:xfrm>
            <a:off x="838200" y="1509204"/>
            <a:ext cx="10515600" cy="5486400"/>
          </a:xfrm>
        </p:spPr>
        <p:txBody>
          <a:bodyPr>
            <a:normAutofit/>
          </a:bodyPr>
          <a:lstStyle/>
          <a:p>
            <a:pPr marL="0" indent="0" algn="ctr">
              <a:buNone/>
            </a:pPr>
            <a:r>
              <a:rPr lang="en-US" sz="3200" dirty="0"/>
              <a:t>When you are interested in something, you do it </a:t>
            </a:r>
          </a:p>
          <a:p>
            <a:pPr marL="0" indent="0" algn="ctr">
              <a:buNone/>
            </a:pPr>
            <a:r>
              <a:rPr lang="en-US" sz="3200" dirty="0"/>
              <a:t>only when it is convenient.</a:t>
            </a:r>
          </a:p>
          <a:p>
            <a:pPr marL="0" indent="0" algn="ctr">
              <a:buNone/>
            </a:pPr>
            <a:r>
              <a:rPr lang="en-US" sz="3200" dirty="0"/>
              <a:t>When you are committed to something, you accept </a:t>
            </a:r>
          </a:p>
          <a:p>
            <a:pPr marL="0" indent="0" algn="ctr">
              <a:buNone/>
            </a:pPr>
            <a:r>
              <a:rPr lang="en-US" sz="3200" dirty="0"/>
              <a:t>no excuses, only results.</a:t>
            </a:r>
          </a:p>
          <a:p>
            <a:pPr marL="0" indent="0" algn="ctr">
              <a:buNone/>
            </a:pPr>
            <a:r>
              <a:rPr lang="en-US" sz="3200" dirty="0"/>
              <a:t>- Herm Edwards</a:t>
            </a:r>
          </a:p>
        </p:txBody>
      </p:sp>
    </p:spTree>
    <p:extLst>
      <p:ext uri="{BB962C8B-B14F-4D97-AF65-F5344CB8AC3E}">
        <p14:creationId xmlns:p14="http://schemas.microsoft.com/office/powerpoint/2010/main" val="1432201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297987" name="Rectangle 3"/>
          <p:cNvSpPr>
            <a:spLocks noGrp="1" noChangeArrowheads="1"/>
          </p:cNvSpPr>
          <p:nvPr>
            <p:ph type="body" idx="1"/>
          </p:nvPr>
        </p:nvSpPr>
        <p:spPr>
          <a:xfrm>
            <a:off x="838200" y="1600199"/>
            <a:ext cx="10436441" cy="5528569"/>
          </a:xfrm>
        </p:spPr>
        <p:txBody>
          <a:bodyPr>
            <a:normAutofit lnSpcReduction="10000"/>
          </a:bodyPr>
          <a:lstStyle/>
          <a:p>
            <a:pPr algn="ctr">
              <a:lnSpc>
                <a:spcPct val="90000"/>
              </a:lnSpc>
              <a:buFontTx/>
              <a:buNone/>
            </a:pPr>
            <a:r>
              <a:rPr lang="en-US" altLang="en-US" sz="3200" dirty="0"/>
              <a:t>Preaching </a:t>
            </a:r>
          </a:p>
          <a:p>
            <a:pPr algn="ctr">
              <a:buNone/>
            </a:pPr>
            <a:r>
              <a:rPr lang="en-US" altLang="en-US" sz="3200" dirty="0">
                <a:solidFill>
                  <a:srgbClr val="FF0000"/>
                </a:solidFill>
              </a:rPr>
              <a:t>Ephesians 3:14-19</a:t>
            </a:r>
            <a:endParaRPr lang="en-US" altLang="en-US" dirty="0">
              <a:solidFill>
                <a:srgbClr val="FF0000"/>
              </a:solidFill>
            </a:endParaRPr>
          </a:p>
          <a:p>
            <a:pPr algn="ctr">
              <a:buNone/>
            </a:pPr>
            <a:r>
              <a:rPr lang="en-US" altLang="en-US" sz="3200" dirty="0"/>
              <a:t>14 For this reason I bow my knees before the Father, 15 from whom every family in heaven and on earth derives its name, 16 that He would grant you, according to the riches of His glory, to be strengthened with power through His Spirit in the inner man, 17 so that Christ may dwell in your hearts through faith; and that you, being rooted and grounded in love, 18 may be able to comprehend with all the saints what is the breadth and length and height and depth, 19 and to know the love of Christ which surpasses knowledge, that you may be filled up to all the fullness of God. </a:t>
            </a:r>
          </a:p>
          <a:p>
            <a:pPr algn="ctr">
              <a:buNone/>
            </a:pPr>
            <a:endParaRPr lang="en-US" altLang="en-US" dirty="0"/>
          </a:p>
          <a:p>
            <a:pPr algn="ctr">
              <a:lnSpc>
                <a:spcPct val="90000"/>
              </a:lnSpc>
              <a:buFontTx/>
              <a:buNone/>
            </a:pPr>
            <a:endParaRPr lang="en-US" altLang="en-US" sz="3600" dirty="0"/>
          </a:p>
        </p:txBody>
      </p:sp>
    </p:spTree>
    <p:extLst>
      <p:ext uri="{BB962C8B-B14F-4D97-AF65-F5344CB8AC3E}">
        <p14:creationId xmlns:p14="http://schemas.microsoft.com/office/powerpoint/2010/main" val="167653811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7986"/>
                                        </p:tgtEl>
                                        <p:attrNameLst>
                                          <p:attrName>style.visibility</p:attrName>
                                        </p:attrNameLst>
                                      </p:cBhvr>
                                      <p:to>
                                        <p:strVal val="visible"/>
                                      </p:to>
                                    </p:set>
                                    <p:animEffect transition="in" filter="fade">
                                      <p:cBhvr>
                                        <p:cTn id="7" dur="2000"/>
                                        <p:tgtEl>
                                          <p:spTgt spid="2979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7987"/>
                                        </p:tgtEl>
                                        <p:attrNameLst>
                                          <p:attrName>style.visibility</p:attrName>
                                        </p:attrNameLst>
                                      </p:cBhvr>
                                      <p:to>
                                        <p:strVal val="visible"/>
                                      </p:to>
                                    </p:set>
                                    <p:animEffect transition="in" filter="fade">
                                      <p:cBhvr>
                                        <p:cTn id="10" dur="2000"/>
                                        <p:tgtEl>
                                          <p:spTgt spid="297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6" grpId="0"/>
      <p:bldP spid="29798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300035" name="Rectangle 3"/>
          <p:cNvSpPr>
            <a:spLocks noGrp="1" noChangeArrowheads="1"/>
          </p:cNvSpPr>
          <p:nvPr>
            <p:ph type="body" idx="1"/>
          </p:nvPr>
        </p:nvSpPr>
        <p:spPr>
          <a:xfrm>
            <a:off x="1171852" y="1600200"/>
            <a:ext cx="9845336" cy="5257800"/>
          </a:xfrm>
        </p:spPr>
        <p:txBody>
          <a:bodyPr>
            <a:normAutofit/>
          </a:bodyPr>
          <a:lstStyle/>
          <a:p>
            <a:pPr algn="ctr">
              <a:buFontTx/>
              <a:buNone/>
            </a:pPr>
            <a:r>
              <a:rPr lang="en-US" altLang="en-US" sz="3200" dirty="0"/>
              <a:t>Spiritual work of the church</a:t>
            </a:r>
          </a:p>
          <a:p>
            <a:pPr algn="ctr">
              <a:buFontTx/>
              <a:buNone/>
            </a:pPr>
            <a:r>
              <a:rPr lang="en-US" altLang="en-US" sz="3200" dirty="0">
                <a:solidFill>
                  <a:srgbClr val="FF0000"/>
                </a:solidFill>
              </a:rPr>
              <a:t>1 Timothy 4:12</a:t>
            </a:r>
          </a:p>
          <a:p>
            <a:pPr algn="ctr">
              <a:buFontTx/>
              <a:buNone/>
            </a:pPr>
            <a:r>
              <a:rPr lang="en-US" altLang="en-US" sz="3200" dirty="0"/>
              <a:t> 12 Let no one look down on your youthfulness, but rather in speech, conduct, love, faith and purity, show yourself an example of those who believe.  </a:t>
            </a:r>
          </a:p>
          <a:p>
            <a:pPr algn="ctr">
              <a:buFontTx/>
              <a:buNone/>
            </a:pPr>
            <a:endParaRPr lang="en-US" altLang="en-US" sz="3600" dirty="0"/>
          </a:p>
        </p:txBody>
      </p:sp>
    </p:spTree>
    <p:extLst>
      <p:ext uri="{BB962C8B-B14F-4D97-AF65-F5344CB8AC3E}">
        <p14:creationId xmlns:p14="http://schemas.microsoft.com/office/powerpoint/2010/main" val="178116244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0034"/>
                                        </p:tgtEl>
                                        <p:attrNameLst>
                                          <p:attrName>style.visibility</p:attrName>
                                        </p:attrNameLst>
                                      </p:cBhvr>
                                      <p:to>
                                        <p:strVal val="visible"/>
                                      </p:to>
                                    </p:set>
                                    <p:animEffect transition="in" filter="fade">
                                      <p:cBhvr>
                                        <p:cTn id="7" dur="2000"/>
                                        <p:tgtEl>
                                          <p:spTgt spid="3000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0035"/>
                                        </p:tgtEl>
                                        <p:attrNameLst>
                                          <p:attrName>style.visibility</p:attrName>
                                        </p:attrNameLst>
                                      </p:cBhvr>
                                      <p:to>
                                        <p:strVal val="visible"/>
                                      </p:to>
                                    </p:set>
                                    <p:animEffect transition="in" filter="fade">
                                      <p:cBhvr>
                                        <p:cTn id="10" dur="2000"/>
                                        <p:tgtEl>
                                          <p:spTgt spid="300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4" grpId="0"/>
      <p:bldP spid="300035"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302083" name="Rectangle 3"/>
          <p:cNvSpPr>
            <a:spLocks noGrp="1" noChangeArrowheads="1"/>
          </p:cNvSpPr>
          <p:nvPr>
            <p:ph type="body" idx="1"/>
          </p:nvPr>
        </p:nvSpPr>
        <p:spPr>
          <a:xfrm>
            <a:off x="1233996" y="1600200"/>
            <a:ext cx="9641150" cy="5257800"/>
          </a:xfrm>
        </p:spPr>
        <p:txBody>
          <a:bodyPr>
            <a:normAutofit/>
          </a:bodyPr>
          <a:lstStyle/>
          <a:p>
            <a:pPr algn="ctr">
              <a:buFontTx/>
              <a:buNone/>
            </a:pPr>
            <a:r>
              <a:rPr lang="en-US" altLang="en-US" sz="3200" dirty="0"/>
              <a:t>Spiritual work of the church</a:t>
            </a:r>
          </a:p>
          <a:p>
            <a:pPr algn="ctr">
              <a:buFontTx/>
              <a:buNone/>
            </a:pPr>
            <a:r>
              <a:rPr lang="en-US" altLang="en-US" sz="3200" dirty="0">
                <a:solidFill>
                  <a:srgbClr val="FF0000"/>
                </a:solidFill>
              </a:rPr>
              <a:t>1 Timothy 4:16</a:t>
            </a:r>
          </a:p>
          <a:p>
            <a:pPr algn="ctr">
              <a:buFontTx/>
              <a:buNone/>
            </a:pPr>
            <a:r>
              <a:rPr lang="en-US" altLang="en-US" sz="3200" dirty="0"/>
              <a:t>16 Pay close attention to yourself and to your teaching; persevere in these things, for as you do this you will ensure salvation both for yourself and for those who hear you.</a:t>
            </a:r>
          </a:p>
          <a:p>
            <a:pPr algn="ctr">
              <a:buFontTx/>
              <a:buNone/>
            </a:pPr>
            <a:endParaRPr lang="en-US" altLang="en-US" sz="3600" dirty="0"/>
          </a:p>
        </p:txBody>
      </p:sp>
    </p:spTree>
    <p:extLst>
      <p:ext uri="{BB962C8B-B14F-4D97-AF65-F5344CB8AC3E}">
        <p14:creationId xmlns:p14="http://schemas.microsoft.com/office/powerpoint/2010/main" val="214344457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2000"/>
                                        <p:tgtEl>
                                          <p:spTgt spid="3020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2083"/>
                                        </p:tgtEl>
                                        <p:attrNameLst>
                                          <p:attrName>style.visibility</p:attrName>
                                        </p:attrNameLst>
                                      </p:cBhvr>
                                      <p:to>
                                        <p:strVal val="visible"/>
                                      </p:to>
                                    </p:set>
                                    <p:animEffect transition="in" filter="fade">
                                      <p:cBhvr>
                                        <p:cTn id="10" dur="2000"/>
                                        <p:tgtEl>
                                          <p:spTgt spid="302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301059" name="Rectangle 3"/>
          <p:cNvSpPr>
            <a:spLocks noGrp="1" noChangeArrowheads="1"/>
          </p:cNvSpPr>
          <p:nvPr>
            <p:ph type="body" idx="1"/>
          </p:nvPr>
        </p:nvSpPr>
        <p:spPr>
          <a:xfrm>
            <a:off x="1154097" y="1600200"/>
            <a:ext cx="9871969" cy="5257800"/>
          </a:xfrm>
        </p:spPr>
        <p:txBody>
          <a:bodyPr>
            <a:normAutofit/>
          </a:bodyPr>
          <a:lstStyle/>
          <a:p>
            <a:pPr algn="ctr">
              <a:buFontTx/>
              <a:buNone/>
            </a:pPr>
            <a:r>
              <a:rPr lang="en-US" altLang="en-US" sz="3200" dirty="0"/>
              <a:t>Spiritual work of the church</a:t>
            </a:r>
          </a:p>
          <a:p>
            <a:pPr algn="ctr">
              <a:buFontTx/>
              <a:buNone/>
            </a:pPr>
            <a:r>
              <a:rPr lang="en-US" altLang="en-US" sz="3200" dirty="0">
                <a:solidFill>
                  <a:srgbClr val="FF0000"/>
                </a:solidFill>
              </a:rPr>
              <a:t>James 5:19-20</a:t>
            </a:r>
          </a:p>
          <a:p>
            <a:pPr algn="ctr">
              <a:buFontTx/>
              <a:buNone/>
            </a:pPr>
            <a:r>
              <a:rPr lang="en-US" altLang="en-US" sz="3200" dirty="0"/>
              <a:t>19 My brethren, if any among you strays from the truth and one turns him back, 20 let him know that he who turns a sinner from the error of his way will save his soul from death and will cover a multitude of sins.</a:t>
            </a:r>
          </a:p>
          <a:p>
            <a:pPr algn="ctr">
              <a:buFontTx/>
              <a:buNone/>
            </a:pPr>
            <a:endParaRPr lang="en-US" altLang="en-US" sz="3600" dirty="0"/>
          </a:p>
        </p:txBody>
      </p:sp>
    </p:spTree>
    <p:extLst>
      <p:ext uri="{BB962C8B-B14F-4D97-AF65-F5344CB8AC3E}">
        <p14:creationId xmlns:p14="http://schemas.microsoft.com/office/powerpoint/2010/main" val="199848254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fade">
                                      <p:cBhvr>
                                        <p:cTn id="7" dur="2000"/>
                                        <p:tgtEl>
                                          <p:spTgt spid="3010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1059"/>
                                        </p:tgtEl>
                                        <p:attrNameLst>
                                          <p:attrName>style.visibility</p:attrName>
                                        </p:attrNameLst>
                                      </p:cBhvr>
                                      <p:to>
                                        <p:strVal val="visible"/>
                                      </p:to>
                                    </p:set>
                                    <p:animEffect transition="in" filter="fade">
                                      <p:cBhvr>
                                        <p:cTn id="10" dur="2000"/>
                                        <p:tgtEl>
                                          <p:spTgt spid="301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303107" name="Rectangle 3"/>
          <p:cNvSpPr>
            <a:spLocks noGrp="1" noChangeArrowheads="1"/>
          </p:cNvSpPr>
          <p:nvPr>
            <p:ph type="body" idx="1"/>
          </p:nvPr>
        </p:nvSpPr>
        <p:spPr>
          <a:xfrm>
            <a:off x="1180729" y="1600200"/>
            <a:ext cx="9871969" cy="5257800"/>
          </a:xfrm>
        </p:spPr>
        <p:txBody>
          <a:bodyPr>
            <a:normAutofit/>
          </a:bodyPr>
          <a:lstStyle/>
          <a:p>
            <a:pPr algn="ctr">
              <a:buFontTx/>
              <a:buNone/>
            </a:pPr>
            <a:r>
              <a:rPr lang="en-US" altLang="en-US" sz="3200" dirty="0"/>
              <a:t>Looking forward to everyone being involved in the work</a:t>
            </a:r>
          </a:p>
          <a:p>
            <a:pPr algn="ctr">
              <a:buFontTx/>
              <a:buNone/>
            </a:pPr>
            <a:r>
              <a:rPr lang="en-US" altLang="en-US" sz="3200" dirty="0">
                <a:solidFill>
                  <a:srgbClr val="FF0000"/>
                </a:solidFill>
              </a:rPr>
              <a:t>1 Corinthians 12:25-27</a:t>
            </a:r>
          </a:p>
          <a:p>
            <a:pPr algn="ctr">
              <a:buFontTx/>
              <a:buNone/>
            </a:pPr>
            <a:r>
              <a:rPr lang="en-US" altLang="en-US" sz="3200" dirty="0"/>
              <a:t>25 so that there may be no division in the body, but that the members may have the same care for one another.  26 And if one member suffers, all the members suffer with it; if one member is honored, all the members rejoice with it. 27 Now you are Christ's body, and individually members of it. </a:t>
            </a:r>
          </a:p>
          <a:p>
            <a:pPr algn="ctr">
              <a:buFontTx/>
              <a:buNone/>
            </a:pPr>
            <a:endParaRPr lang="en-US" altLang="en-US" sz="3200" dirty="0"/>
          </a:p>
          <a:p>
            <a:pPr algn="ctr">
              <a:buFontTx/>
              <a:buNone/>
            </a:pPr>
            <a:endParaRPr lang="en-US" altLang="en-US" dirty="0"/>
          </a:p>
        </p:txBody>
      </p:sp>
    </p:spTree>
    <p:extLst>
      <p:ext uri="{BB962C8B-B14F-4D97-AF65-F5344CB8AC3E}">
        <p14:creationId xmlns:p14="http://schemas.microsoft.com/office/powerpoint/2010/main" val="1612916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3106"/>
                                        </p:tgtEl>
                                        <p:attrNameLst>
                                          <p:attrName>style.visibility</p:attrName>
                                        </p:attrNameLst>
                                      </p:cBhvr>
                                      <p:to>
                                        <p:strVal val="visible"/>
                                      </p:to>
                                    </p:set>
                                    <p:animEffect transition="in" filter="fade">
                                      <p:cBhvr>
                                        <p:cTn id="7" dur="2000"/>
                                        <p:tgtEl>
                                          <p:spTgt spid="30310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3107"/>
                                        </p:tgtEl>
                                        <p:attrNameLst>
                                          <p:attrName>style.visibility</p:attrName>
                                        </p:attrNameLst>
                                      </p:cBhvr>
                                      <p:to>
                                        <p:strVal val="visible"/>
                                      </p:to>
                                    </p:set>
                                    <p:animEffect transition="in" filter="fade">
                                      <p:cBhvr>
                                        <p:cTn id="10" dur="2000"/>
                                        <p:tgtEl>
                                          <p:spTgt spid="303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6" grpId="0"/>
      <p:bldP spid="303107"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303107" name="Rectangle 3"/>
          <p:cNvSpPr>
            <a:spLocks noGrp="1" noChangeArrowheads="1"/>
          </p:cNvSpPr>
          <p:nvPr>
            <p:ph type="body" idx="1"/>
          </p:nvPr>
        </p:nvSpPr>
        <p:spPr>
          <a:xfrm>
            <a:off x="1180729" y="1600200"/>
            <a:ext cx="9871969" cy="5257800"/>
          </a:xfrm>
        </p:spPr>
        <p:txBody>
          <a:bodyPr>
            <a:normAutofit/>
          </a:bodyPr>
          <a:lstStyle/>
          <a:p>
            <a:pPr algn="ctr">
              <a:buFontTx/>
              <a:buNone/>
            </a:pPr>
            <a:r>
              <a:rPr lang="en-US" altLang="en-US" sz="3200" dirty="0"/>
              <a:t>The church is not about YOU.</a:t>
            </a:r>
          </a:p>
          <a:p>
            <a:pPr algn="ctr">
              <a:buFontTx/>
              <a:buNone/>
            </a:pPr>
            <a:endParaRPr lang="en-US" altLang="en-US" sz="3200" dirty="0"/>
          </a:p>
          <a:p>
            <a:pPr algn="ctr">
              <a:buFontTx/>
              <a:buNone/>
            </a:pPr>
            <a:r>
              <a:rPr lang="en-US" altLang="en-US" sz="3200" dirty="0"/>
              <a:t>Your purpose is not to be seen or</a:t>
            </a:r>
          </a:p>
          <a:p>
            <a:pPr algn="ctr">
              <a:buFontTx/>
              <a:buNone/>
            </a:pPr>
            <a:r>
              <a:rPr lang="en-US" altLang="en-US" sz="3200" dirty="0"/>
              <a:t> known or loved or admired or praised.  </a:t>
            </a:r>
          </a:p>
          <a:p>
            <a:pPr algn="ctr">
              <a:buFontTx/>
              <a:buNone/>
            </a:pPr>
            <a:r>
              <a:rPr lang="en-US" altLang="en-US" sz="3200" dirty="0"/>
              <a:t>Your purpose is to see, know, love,</a:t>
            </a:r>
          </a:p>
          <a:p>
            <a:pPr algn="ctr">
              <a:buFontTx/>
              <a:buNone/>
            </a:pPr>
            <a:r>
              <a:rPr lang="en-US" altLang="en-US" sz="3200" dirty="0"/>
              <a:t> admire and praise God.</a:t>
            </a:r>
          </a:p>
          <a:p>
            <a:pPr algn="ctr">
              <a:buFontTx/>
              <a:buNone/>
            </a:pPr>
            <a:endParaRPr lang="en-US" altLang="en-US" dirty="0"/>
          </a:p>
        </p:txBody>
      </p:sp>
    </p:spTree>
    <p:extLst>
      <p:ext uri="{BB962C8B-B14F-4D97-AF65-F5344CB8AC3E}">
        <p14:creationId xmlns:p14="http://schemas.microsoft.com/office/powerpoint/2010/main" val="401042941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3106"/>
                                        </p:tgtEl>
                                        <p:attrNameLst>
                                          <p:attrName>style.visibility</p:attrName>
                                        </p:attrNameLst>
                                      </p:cBhvr>
                                      <p:to>
                                        <p:strVal val="visible"/>
                                      </p:to>
                                    </p:set>
                                    <p:animEffect transition="in" filter="fade">
                                      <p:cBhvr>
                                        <p:cTn id="7" dur="2000"/>
                                        <p:tgtEl>
                                          <p:spTgt spid="30310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3107"/>
                                        </p:tgtEl>
                                        <p:attrNameLst>
                                          <p:attrName>style.visibility</p:attrName>
                                        </p:attrNameLst>
                                      </p:cBhvr>
                                      <p:to>
                                        <p:strVal val="visible"/>
                                      </p:to>
                                    </p:set>
                                    <p:animEffect transition="in" filter="fade">
                                      <p:cBhvr>
                                        <p:cTn id="10" dur="2000"/>
                                        <p:tgtEl>
                                          <p:spTgt spid="303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6" grpId="0"/>
      <p:bldP spid="30310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1384917" y="1066800"/>
            <a:ext cx="9587883"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Romans 10:17</a:t>
            </a:r>
          </a:p>
          <a:p>
            <a:pPr marL="0" indent="0">
              <a:buNone/>
            </a:pPr>
            <a:r>
              <a:rPr lang="en-US" sz="3200" dirty="0"/>
              <a:t>Believe in the Lord</a:t>
            </a:r>
          </a:p>
          <a:p>
            <a:pPr marL="0" indent="0">
              <a:buNone/>
            </a:pPr>
            <a:r>
              <a:rPr lang="en-US" sz="3200" dirty="0"/>
              <a:t>						</a:t>
            </a:r>
            <a:r>
              <a:rPr lang="en-US" sz="3200" dirty="0">
                <a:solidFill>
                  <a:srgbClr val="FF0000"/>
                </a:solidFill>
              </a:rPr>
              <a:t>John 8:24 </a:t>
            </a:r>
          </a:p>
          <a:p>
            <a:pPr marL="0" indent="0">
              <a:buNone/>
            </a:pPr>
            <a:r>
              <a:rPr lang="en-US" sz="3200" dirty="0"/>
              <a:t>Repent of your sins</a:t>
            </a:r>
          </a:p>
          <a:p>
            <a:pPr marL="0" indent="0">
              <a:buNone/>
            </a:pPr>
            <a:r>
              <a:rPr lang="en-US" sz="3200" dirty="0"/>
              <a:t>						</a:t>
            </a:r>
            <a:r>
              <a:rPr lang="en-US" sz="3200" dirty="0">
                <a:solidFill>
                  <a:srgbClr val="FF0000"/>
                </a:solidFill>
              </a:rPr>
              <a:t>Acts 3:19</a:t>
            </a:r>
          </a:p>
          <a:p>
            <a:pPr marL="0" indent="0">
              <a:buNone/>
            </a:pPr>
            <a:r>
              <a:rPr lang="en-US" sz="3200" dirty="0"/>
              <a:t>Confess your belief</a:t>
            </a:r>
          </a:p>
          <a:p>
            <a:pPr marL="0" indent="0">
              <a:buNone/>
            </a:pPr>
            <a:r>
              <a:rPr lang="en-US" sz="3200" dirty="0"/>
              <a:t>						</a:t>
            </a:r>
            <a:r>
              <a:rPr lang="en-US" sz="3200" dirty="0">
                <a:solidFill>
                  <a:srgbClr val="FF0000"/>
                </a:solidFill>
              </a:rPr>
              <a:t>Acts 8:37</a:t>
            </a:r>
          </a:p>
          <a:p>
            <a:pPr marL="0" indent="0">
              <a:buNone/>
            </a:pPr>
            <a:r>
              <a:rPr lang="en-US" sz="3200" dirty="0"/>
              <a:t>Be baptized for remission of sin</a:t>
            </a:r>
          </a:p>
          <a:p>
            <a:pPr marL="0" indent="0">
              <a:buNone/>
            </a:pPr>
            <a:r>
              <a:rPr lang="en-US" sz="3200" dirty="0"/>
              <a:t>						</a:t>
            </a:r>
            <a:r>
              <a:rPr lang="en-US" sz="3200" dirty="0">
                <a:solidFill>
                  <a:srgbClr val="FF0000"/>
                </a:solidFill>
              </a:rPr>
              <a:t>Mark 16:16</a:t>
            </a:r>
          </a:p>
        </p:txBody>
      </p:sp>
    </p:spTree>
    <p:extLst>
      <p:ext uri="{BB962C8B-B14F-4D97-AF65-F5344CB8AC3E}">
        <p14:creationId xmlns:p14="http://schemas.microsoft.com/office/powerpoint/2010/main" val="40090938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4849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306179" name="Rectangle 3"/>
          <p:cNvSpPr>
            <a:spLocks noGrp="1" noChangeArrowheads="1"/>
          </p:cNvSpPr>
          <p:nvPr>
            <p:ph type="body" idx="1"/>
          </p:nvPr>
        </p:nvSpPr>
        <p:spPr>
          <a:xfrm>
            <a:off x="1393794" y="1600200"/>
            <a:ext cx="9268288" cy="5257800"/>
          </a:xfrm>
        </p:spPr>
        <p:txBody>
          <a:bodyPr/>
          <a:lstStyle/>
          <a:p>
            <a:pPr algn="ctr">
              <a:buFontTx/>
              <a:buNone/>
            </a:pPr>
            <a:endParaRPr lang="en-US" altLang="en-US" sz="3600" dirty="0"/>
          </a:p>
          <a:p>
            <a:pPr algn="ctr">
              <a:buFontTx/>
              <a:buNone/>
            </a:pPr>
            <a:r>
              <a:rPr lang="en-US" altLang="en-US" sz="3200" dirty="0"/>
              <a:t>I believe it is important every year to review what we</a:t>
            </a:r>
          </a:p>
          <a:p>
            <a:pPr algn="ctr">
              <a:buFontTx/>
              <a:buNone/>
            </a:pPr>
            <a:r>
              <a:rPr lang="en-US" altLang="en-US" sz="3200" dirty="0"/>
              <a:t> have done, to consider what needs to be done and</a:t>
            </a:r>
          </a:p>
          <a:p>
            <a:pPr algn="ctr">
              <a:buFontTx/>
              <a:buNone/>
            </a:pPr>
            <a:r>
              <a:rPr lang="en-US" altLang="en-US" sz="3200" dirty="0"/>
              <a:t> what we can plan to accomplish.</a:t>
            </a:r>
          </a:p>
        </p:txBody>
      </p:sp>
    </p:spTree>
    <p:extLst>
      <p:ext uri="{BB962C8B-B14F-4D97-AF65-F5344CB8AC3E}">
        <p14:creationId xmlns:p14="http://schemas.microsoft.com/office/powerpoint/2010/main" val="262346599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6178"/>
                                        </p:tgtEl>
                                        <p:attrNameLst>
                                          <p:attrName>style.visibility</p:attrName>
                                        </p:attrNameLst>
                                      </p:cBhvr>
                                      <p:to>
                                        <p:strVal val="visible"/>
                                      </p:to>
                                    </p:set>
                                    <p:animEffect transition="in" filter="fade">
                                      <p:cBhvr>
                                        <p:cTn id="7" dur="2000"/>
                                        <p:tgtEl>
                                          <p:spTgt spid="30617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6179"/>
                                        </p:tgtEl>
                                        <p:attrNameLst>
                                          <p:attrName>style.visibility</p:attrName>
                                        </p:attrNameLst>
                                      </p:cBhvr>
                                      <p:to>
                                        <p:strVal val="visible"/>
                                      </p:to>
                                    </p:set>
                                    <p:animEffect transition="in" filter="fade">
                                      <p:cBhvr>
                                        <p:cTn id="10" dur="2000"/>
                                        <p:tgtEl>
                                          <p:spTgt spid="306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p:bldP spid="306179"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289795" name="Rectangle 3"/>
          <p:cNvSpPr>
            <a:spLocks noGrp="1" noChangeArrowheads="1"/>
          </p:cNvSpPr>
          <p:nvPr>
            <p:ph type="body" idx="1"/>
          </p:nvPr>
        </p:nvSpPr>
        <p:spPr>
          <a:xfrm>
            <a:off x="1287261" y="1600200"/>
            <a:ext cx="9650027" cy="5257800"/>
          </a:xfrm>
        </p:spPr>
        <p:txBody>
          <a:bodyPr/>
          <a:lstStyle/>
          <a:p>
            <a:pPr algn="ctr">
              <a:buFontTx/>
              <a:buNone/>
            </a:pPr>
            <a:endParaRPr lang="en-US" altLang="en-US" sz="3600" dirty="0"/>
          </a:p>
          <a:p>
            <a:pPr algn="ctr">
              <a:buFontTx/>
              <a:buNone/>
            </a:pPr>
            <a:r>
              <a:rPr lang="en-US" altLang="en-US" sz="3200" dirty="0"/>
              <a:t>I have been with the church here at Capshaw </a:t>
            </a:r>
          </a:p>
          <a:p>
            <a:pPr algn="ctr">
              <a:buFontTx/>
              <a:buNone/>
            </a:pPr>
            <a:r>
              <a:rPr lang="en-US" altLang="en-US" sz="3200" dirty="0"/>
              <a:t>for 14 years.</a:t>
            </a:r>
          </a:p>
        </p:txBody>
      </p:sp>
    </p:spTree>
    <p:extLst>
      <p:ext uri="{BB962C8B-B14F-4D97-AF65-F5344CB8AC3E}">
        <p14:creationId xmlns:p14="http://schemas.microsoft.com/office/powerpoint/2010/main" val="143181423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9794"/>
                                        </p:tgtEl>
                                        <p:attrNameLst>
                                          <p:attrName>style.visibility</p:attrName>
                                        </p:attrNameLst>
                                      </p:cBhvr>
                                      <p:to>
                                        <p:strVal val="visible"/>
                                      </p:to>
                                    </p:set>
                                    <p:animEffect transition="in" filter="fade">
                                      <p:cBhvr>
                                        <p:cTn id="7" dur="2000"/>
                                        <p:tgtEl>
                                          <p:spTgt spid="2897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9795"/>
                                        </p:tgtEl>
                                        <p:attrNameLst>
                                          <p:attrName>style.visibility</p:attrName>
                                        </p:attrNameLst>
                                      </p:cBhvr>
                                      <p:to>
                                        <p:strVal val="visible"/>
                                      </p:to>
                                    </p:set>
                                    <p:animEffect transition="in" filter="fade">
                                      <p:cBhvr>
                                        <p:cTn id="10" dur="2000"/>
                                        <p:tgtEl>
                                          <p:spTgt spid="289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0"/>
      <p:bldP spid="28979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289795" name="Rectangle 3"/>
          <p:cNvSpPr>
            <a:spLocks noGrp="1" noChangeArrowheads="1"/>
          </p:cNvSpPr>
          <p:nvPr>
            <p:ph type="body" idx="1"/>
          </p:nvPr>
        </p:nvSpPr>
        <p:spPr>
          <a:xfrm>
            <a:off x="1313896" y="1600200"/>
            <a:ext cx="9472474" cy="5257800"/>
          </a:xfrm>
        </p:spPr>
        <p:txBody>
          <a:bodyPr/>
          <a:lstStyle/>
          <a:p>
            <a:pPr algn="ctr">
              <a:buFontTx/>
              <a:buNone/>
            </a:pPr>
            <a:endParaRPr lang="en-US" altLang="en-US" sz="3600" dirty="0"/>
          </a:p>
          <a:p>
            <a:pPr algn="ctr">
              <a:buFontTx/>
              <a:buNone/>
            </a:pPr>
            <a:r>
              <a:rPr lang="en-US" altLang="en-US" sz="3200" dirty="0"/>
              <a:t>I have been with the church here at Capshaw </a:t>
            </a:r>
          </a:p>
          <a:p>
            <a:pPr algn="ctr">
              <a:buFontTx/>
              <a:buNone/>
            </a:pPr>
            <a:r>
              <a:rPr lang="en-US" altLang="en-US" sz="3200" dirty="0"/>
              <a:t>for 14 years.</a:t>
            </a:r>
          </a:p>
          <a:p>
            <a:pPr algn="ctr">
              <a:buFontTx/>
              <a:buNone/>
            </a:pPr>
            <a:r>
              <a:rPr lang="en-US" altLang="en-US" sz="3200" dirty="0"/>
              <a:t>We are at peace and striving for unity, </a:t>
            </a:r>
          </a:p>
          <a:p>
            <a:pPr algn="ctr">
              <a:buFontTx/>
              <a:buNone/>
            </a:pPr>
            <a:r>
              <a:rPr lang="en-US" altLang="en-US" sz="3200" dirty="0"/>
              <a:t>many are not.</a:t>
            </a:r>
          </a:p>
        </p:txBody>
      </p:sp>
    </p:spTree>
    <p:extLst>
      <p:ext uri="{BB962C8B-B14F-4D97-AF65-F5344CB8AC3E}">
        <p14:creationId xmlns:p14="http://schemas.microsoft.com/office/powerpoint/2010/main" val="192189607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9794"/>
                                        </p:tgtEl>
                                        <p:attrNameLst>
                                          <p:attrName>style.visibility</p:attrName>
                                        </p:attrNameLst>
                                      </p:cBhvr>
                                      <p:to>
                                        <p:strVal val="visible"/>
                                      </p:to>
                                    </p:set>
                                    <p:animEffect transition="in" filter="fade">
                                      <p:cBhvr>
                                        <p:cTn id="7" dur="2000"/>
                                        <p:tgtEl>
                                          <p:spTgt spid="2897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9795"/>
                                        </p:tgtEl>
                                        <p:attrNameLst>
                                          <p:attrName>style.visibility</p:attrName>
                                        </p:attrNameLst>
                                      </p:cBhvr>
                                      <p:to>
                                        <p:strVal val="visible"/>
                                      </p:to>
                                    </p:set>
                                    <p:animEffect transition="in" filter="fade">
                                      <p:cBhvr>
                                        <p:cTn id="10" dur="2000"/>
                                        <p:tgtEl>
                                          <p:spTgt spid="289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0"/>
      <p:bldP spid="28979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289795" name="Rectangle 3"/>
          <p:cNvSpPr>
            <a:spLocks noGrp="1" noChangeArrowheads="1"/>
          </p:cNvSpPr>
          <p:nvPr>
            <p:ph type="body" idx="1"/>
          </p:nvPr>
        </p:nvSpPr>
        <p:spPr>
          <a:xfrm>
            <a:off x="1242874" y="1600200"/>
            <a:ext cx="9579006" cy="5257800"/>
          </a:xfrm>
        </p:spPr>
        <p:txBody>
          <a:bodyPr/>
          <a:lstStyle/>
          <a:p>
            <a:pPr algn="ctr">
              <a:buFontTx/>
              <a:buNone/>
            </a:pPr>
            <a:endParaRPr lang="en-US" altLang="en-US" sz="3600" dirty="0"/>
          </a:p>
          <a:p>
            <a:pPr algn="ctr">
              <a:buFontTx/>
              <a:buNone/>
            </a:pPr>
            <a:r>
              <a:rPr lang="en-US" altLang="en-US" sz="3200" dirty="0"/>
              <a:t>I have been with the church here at Capshaw </a:t>
            </a:r>
          </a:p>
          <a:p>
            <a:pPr algn="ctr">
              <a:buFontTx/>
              <a:buNone/>
            </a:pPr>
            <a:r>
              <a:rPr lang="en-US" altLang="en-US" sz="3200" dirty="0"/>
              <a:t>for 14 years.</a:t>
            </a:r>
          </a:p>
          <a:p>
            <a:pPr algn="ctr">
              <a:buFontTx/>
              <a:buNone/>
            </a:pPr>
            <a:r>
              <a:rPr lang="en-US" altLang="en-US" sz="3200" dirty="0"/>
              <a:t>We are at peace and striving for unity,</a:t>
            </a:r>
          </a:p>
          <a:p>
            <a:pPr algn="ctr">
              <a:buFontTx/>
              <a:buNone/>
            </a:pPr>
            <a:r>
              <a:rPr lang="en-US" altLang="en-US" sz="3200" dirty="0"/>
              <a:t> many are not.</a:t>
            </a:r>
          </a:p>
          <a:p>
            <a:pPr algn="ctr">
              <a:buFontTx/>
              <a:buNone/>
            </a:pPr>
            <a:r>
              <a:rPr lang="en-US" altLang="en-US" sz="3200" dirty="0"/>
              <a:t>Thank you for your financial support and especially </a:t>
            </a:r>
          </a:p>
          <a:p>
            <a:pPr algn="ctr">
              <a:buFontTx/>
              <a:buNone/>
            </a:pPr>
            <a:r>
              <a:rPr lang="en-US" altLang="en-US" sz="3200" dirty="0"/>
              <a:t>for your encouragement.</a:t>
            </a:r>
          </a:p>
        </p:txBody>
      </p:sp>
    </p:spTree>
    <p:extLst>
      <p:ext uri="{BB962C8B-B14F-4D97-AF65-F5344CB8AC3E}">
        <p14:creationId xmlns:p14="http://schemas.microsoft.com/office/powerpoint/2010/main" val="84046158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9794"/>
                                        </p:tgtEl>
                                        <p:attrNameLst>
                                          <p:attrName>style.visibility</p:attrName>
                                        </p:attrNameLst>
                                      </p:cBhvr>
                                      <p:to>
                                        <p:strVal val="visible"/>
                                      </p:to>
                                    </p:set>
                                    <p:animEffect transition="in" filter="fade">
                                      <p:cBhvr>
                                        <p:cTn id="7" dur="2000"/>
                                        <p:tgtEl>
                                          <p:spTgt spid="2897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9795"/>
                                        </p:tgtEl>
                                        <p:attrNameLst>
                                          <p:attrName>style.visibility</p:attrName>
                                        </p:attrNameLst>
                                      </p:cBhvr>
                                      <p:to>
                                        <p:strVal val="visible"/>
                                      </p:to>
                                    </p:set>
                                    <p:animEffect transition="in" filter="fade">
                                      <p:cBhvr>
                                        <p:cTn id="10" dur="2000"/>
                                        <p:tgtEl>
                                          <p:spTgt spid="289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0"/>
      <p:bldP spid="289795"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338947" name="Rectangle 3"/>
          <p:cNvSpPr>
            <a:spLocks noGrp="1" noChangeArrowheads="1"/>
          </p:cNvSpPr>
          <p:nvPr>
            <p:ph type="body" idx="1"/>
          </p:nvPr>
        </p:nvSpPr>
        <p:spPr>
          <a:xfrm>
            <a:off x="1083076" y="1600200"/>
            <a:ext cx="10058399" cy="5486400"/>
          </a:xfrm>
        </p:spPr>
        <p:txBody>
          <a:bodyPr>
            <a:normAutofit/>
          </a:bodyPr>
          <a:lstStyle/>
          <a:p>
            <a:pPr algn="ctr">
              <a:buFontTx/>
              <a:buNone/>
            </a:pPr>
            <a:r>
              <a:rPr lang="en-US" altLang="en-US" sz="3200" dirty="0"/>
              <a:t>How is the church doing?</a:t>
            </a:r>
          </a:p>
          <a:p>
            <a:pPr algn="ctr">
              <a:buFontTx/>
              <a:buNone/>
            </a:pPr>
            <a:r>
              <a:rPr lang="en-US" altLang="en-US" sz="3200" dirty="0">
                <a:solidFill>
                  <a:srgbClr val="FF0000"/>
                </a:solidFill>
              </a:rPr>
              <a:t>1 Peter 2:4-5</a:t>
            </a:r>
          </a:p>
          <a:p>
            <a:pPr algn="ctr">
              <a:buFontTx/>
              <a:buNone/>
            </a:pPr>
            <a:r>
              <a:rPr lang="en-US" altLang="en-US" sz="3200" dirty="0"/>
              <a:t>4 And coming to Him as to a living stone which has been rejected by men, but is choice and precious in the sight of God, 5 you also, as living stones, are being built up as a spiritual house for a holy priesthood, to offer up spiritual sacrifices acceptable to God through Jesus Christ. </a:t>
            </a:r>
          </a:p>
          <a:p>
            <a:pPr algn="ctr">
              <a:buFontTx/>
              <a:buNone/>
            </a:pPr>
            <a:endParaRPr lang="en-US" altLang="en-US" sz="3200" dirty="0"/>
          </a:p>
          <a:p>
            <a:pPr algn="ctr">
              <a:buFontTx/>
              <a:buNone/>
            </a:pPr>
            <a:endParaRPr lang="en-US" altLang="en-US" dirty="0"/>
          </a:p>
          <a:p>
            <a:pPr algn="ctr">
              <a:buFontTx/>
              <a:buNone/>
            </a:pPr>
            <a:endParaRPr lang="en-US" altLang="en-US" sz="3600" dirty="0"/>
          </a:p>
          <a:p>
            <a:pPr algn="ctr">
              <a:buFontTx/>
              <a:buNone/>
            </a:pPr>
            <a:endParaRPr lang="en-US" altLang="en-US" sz="3600" dirty="0"/>
          </a:p>
          <a:p>
            <a:pPr algn="ctr">
              <a:buFontTx/>
              <a:buNone/>
            </a:pPr>
            <a:endParaRPr lang="en-US" altLang="en-US" dirty="0"/>
          </a:p>
        </p:txBody>
      </p:sp>
    </p:spTree>
    <p:extLst>
      <p:ext uri="{BB962C8B-B14F-4D97-AF65-F5344CB8AC3E}">
        <p14:creationId xmlns:p14="http://schemas.microsoft.com/office/powerpoint/2010/main" val="144313163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8946"/>
                                        </p:tgtEl>
                                        <p:attrNameLst>
                                          <p:attrName>style.visibility</p:attrName>
                                        </p:attrNameLst>
                                      </p:cBhvr>
                                      <p:to>
                                        <p:strVal val="visible"/>
                                      </p:to>
                                    </p:set>
                                    <p:animEffect transition="in" filter="fade">
                                      <p:cBhvr>
                                        <p:cTn id="7" dur="2000"/>
                                        <p:tgtEl>
                                          <p:spTgt spid="3389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8947"/>
                                        </p:tgtEl>
                                        <p:attrNameLst>
                                          <p:attrName>style.visibility</p:attrName>
                                        </p:attrNameLst>
                                      </p:cBhvr>
                                      <p:to>
                                        <p:strVal val="visible"/>
                                      </p:to>
                                    </p:set>
                                    <p:animEffect transition="in" filter="fade">
                                      <p:cBhvr>
                                        <p:cTn id="10" dur="2000"/>
                                        <p:tgtEl>
                                          <p:spTgt spid="338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46" grpId="0"/>
      <p:bldP spid="338947"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339971" name="Rectangle 3"/>
          <p:cNvSpPr>
            <a:spLocks noGrp="1" noChangeArrowheads="1"/>
          </p:cNvSpPr>
          <p:nvPr>
            <p:ph type="body" idx="1"/>
          </p:nvPr>
        </p:nvSpPr>
        <p:spPr>
          <a:xfrm>
            <a:off x="967667" y="1600200"/>
            <a:ext cx="10076154" cy="5486400"/>
          </a:xfrm>
        </p:spPr>
        <p:txBody>
          <a:bodyPr>
            <a:normAutofit/>
          </a:bodyPr>
          <a:lstStyle/>
          <a:p>
            <a:pPr algn="ctr">
              <a:lnSpc>
                <a:spcPct val="90000"/>
              </a:lnSpc>
              <a:buFontTx/>
              <a:buNone/>
            </a:pPr>
            <a:r>
              <a:rPr lang="en-US" altLang="en-US" sz="3200" dirty="0"/>
              <a:t>Are you involved in the work of the church?</a:t>
            </a:r>
          </a:p>
          <a:p>
            <a:pPr algn="ctr">
              <a:lnSpc>
                <a:spcPct val="90000"/>
              </a:lnSpc>
              <a:buFontTx/>
              <a:buNone/>
            </a:pPr>
            <a:r>
              <a:rPr lang="en-US" altLang="en-US" sz="3200" dirty="0">
                <a:solidFill>
                  <a:srgbClr val="FF0000"/>
                </a:solidFill>
              </a:rPr>
              <a:t>James 2:14-17</a:t>
            </a:r>
          </a:p>
          <a:p>
            <a:pPr algn="ctr">
              <a:buNone/>
            </a:pPr>
            <a:r>
              <a:rPr lang="en-US" altLang="en-US" sz="3200" dirty="0"/>
              <a:t>14 What use is it, my brethren, if someone says he has faith but he has no works? Can that faith save him? 15 If a brother or sister is without clothing and in need of daily food, 16 and one of you says to them, "Go in peace, be warmed and be filled," and yet you do not give them what is necessary for their body, what use is that? 17 Even so faith, if it has no works, is dead, being by itself. </a:t>
            </a:r>
          </a:p>
          <a:p>
            <a:pPr algn="ctr">
              <a:lnSpc>
                <a:spcPct val="90000"/>
              </a:lnSpc>
              <a:buFontTx/>
              <a:buNone/>
            </a:pPr>
            <a:endParaRPr lang="en-US" altLang="en-US" sz="3200" dirty="0"/>
          </a:p>
          <a:p>
            <a:pPr algn="ctr">
              <a:lnSpc>
                <a:spcPct val="90000"/>
              </a:lnSpc>
              <a:buFontTx/>
              <a:buNone/>
            </a:pPr>
            <a:endParaRPr lang="en-US" altLang="en-US" dirty="0"/>
          </a:p>
          <a:p>
            <a:pPr algn="ctr">
              <a:lnSpc>
                <a:spcPct val="90000"/>
              </a:lnSpc>
              <a:buFontTx/>
              <a:buNone/>
            </a:pPr>
            <a:endParaRPr lang="en-US" altLang="en-US" dirty="0"/>
          </a:p>
        </p:txBody>
      </p:sp>
    </p:spTree>
    <p:extLst>
      <p:ext uri="{BB962C8B-B14F-4D97-AF65-F5344CB8AC3E}">
        <p14:creationId xmlns:p14="http://schemas.microsoft.com/office/powerpoint/2010/main" val="193052105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9970"/>
                                        </p:tgtEl>
                                        <p:attrNameLst>
                                          <p:attrName>style.visibility</p:attrName>
                                        </p:attrNameLst>
                                      </p:cBhvr>
                                      <p:to>
                                        <p:strVal val="visible"/>
                                      </p:to>
                                    </p:set>
                                    <p:animEffect transition="in" filter="fade">
                                      <p:cBhvr>
                                        <p:cTn id="7" dur="2000"/>
                                        <p:tgtEl>
                                          <p:spTgt spid="3399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9971"/>
                                        </p:tgtEl>
                                        <p:attrNameLst>
                                          <p:attrName>style.visibility</p:attrName>
                                        </p:attrNameLst>
                                      </p:cBhvr>
                                      <p:to>
                                        <p:strVal val="visible"/>
                                      </p:to>
                                    </p:set>
                                    <p:animEffect transition="in" filter="fade">
                                      <p:cBhvr>
                                        <p:cTn id="10" dur="2000"/>
                                        <p:tgtEl>
                                          <p:spTgt spid="339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0" grpId="0"/>
      <p:bldP spid="339971"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normAutofit/>
          </a:bodyPr>
          <a:lstStyle/>
          <a:p>
            <a:pPr algn="ctr"/>
            <a:r>
              <a:rPr lang="en-US" altLang="en-US" sz="4000" dirty="0"/>
              <a:t>State of the church 2018</a:t>
            </a:r>
          </a:p>
        </p:txBody>
      </p:sp>
      <p:sp>
        <p:nvSpPr>
          <p:cNvPr id="292867" name="Rectangle 3"/>
          <p:cNvSpPr>
            <a:spLocks noGrp="1" noChangeArrowheads="1"/>
          </p:cNvSpPr>
          <p:nvPr>
            <p:ph type="body" idx="1"/>
          </p:nvPr>
        </p:nvSpPr>
        <p:spPr>
          <a:xfrm>
            <a:off x="1981200" y="1447800"/>
            <a:ext cx="8229600" cy="5410200"/>
          </a:xfrm>
        </p:spPr>
        <p:txBody>
          <a:bodyPr>
            <a:normAutofit lnSpcReduction="10000"/>
          </a:bodyPr>
          <a:lstStyle/>
          <a:p>
            <a:pPr algn="ctr">
              <a:buFontTx/>
              <a:buNone/>
            </a:pPr>
            <a:r>
              <a:rPr lang="en-US" altLang="en-US" sz="3200" dirty="0"/>
              <a:t>Changes in membership</a:t>
            </a:r>
          </a:p>
          <a:p>
            <a:pPr algn="ctr">
              <a:buFontTx/>
              <a:buNone/>
            </a:pPr>
            <a:r>
              <a:rPr lang="en-US" altLang="en-US" sz="3200" dirty="0"/>
              <a:t>Baptisms – 1</a:t>
            </a:r>
          </a:p>
          <a:p>
            <a:pPr algn="ctr">
              <a:buFontTx/>
              <a:buNone/>
            </a:pPr>
            <a:r>
              <a:rPr lang="en-US" altLang="en-US" sz="3200" dirty="0"/>
              <a:t>Placed membership – 6</a:t>
            </a:r>
          </a:p>
          <a:p>
            <a:pPr algn="ctr">
              <a:buFontTx/>
              <a:buNone/>
            </a:pPr>
            <a:r>
              <a:rPr lang="en-US" altLang="en-US" sz="3200" dirty="0"/>
              <a:t>Faithful members – 90</a:t>
            </a:r>
          </a:p>
          <a:p>
            <a:pPr algn="ctr">
              <a:buFontTx/>
              <a:buNone/>
            </a:pPr>
            <a:r>
              <a:rPr lang="en-US" altLang="en-US" sz="3200" dirty="0"/>
              <a:t>Away from us at college – 2 </a:t>
            </a:r>
          </a:p>
          <a:p>
            <a:pPr algn="ctr">
              <a:buFontTx/>
              <a:buNone/>
            </a:pPr>
            <a:r>
              <a:rPr lang="en-US" altLang="en-US" sz="3200" dirty="0"/>
              <a:t>Left the church here – 13</a:t>
            </a:r>
          </a:p>
          <a:p>
            <a:pPr algn="ctr">
              <a:buFontTx/>
              <a:buNone/>
            </a:pPr>
            <a:r>
              <a:rPr lang="en-US" altLang="en-US" sz="3200" dirty="0"/>
              <a:t>Moved away - 2</a:t>
            </a:r>
          </a:p>
          <a:p>
            <a:pPr algn="ctr">
              <a:buNone/>
            </a:pPr>
            <a:r>
              <a:rPr lang="en-US" altLang="en-US" sz="3200" dirty="0"/>
              <a:t>Unable to attend – 2</a:t>
            </a:r>
          </a:p>
          <a:p>
            <a:pPr algn="ctr">
              <a:buNone/>
            </a:pPr>
            <a:r>
              <a:rPr lang="en-US" altLang="en-US" sz="3200" dirty="0"/>
              <a:t>Passed from this life – 1</a:t>
            </a:r>
          </a:p>
          <a:p>
            <a:pPr algn="ctr">
              <a:buNone/>
            </a:pPr>
            <a:r>
              <a:rPr lang="en-US" altLang="en-US" sz="3200" dirty="0"/>
              <a:t>Baptisms in previous 4 years – 17 </a:t>
            </a:r>
          </a:p>
          <a:p>
            <a:pPr algn="ctr">
              <a:buFontTx/>
              <a:buNone/>
            </a:pPr>
            <a:endParaRPr lang="en-US" altLang="en-US" sz="3600" dirty="0"/>
          </a:p>
        </p:txBody>
      </p:sp>
    </p:spTree>
    <p:extLst>
      <p:ext uri="{BB962C8B-B14F-4D97-AF65-F5344CB8AC3E}">
        <p14:creationId xmlns:p14="http://schemas.microsoft.com/office/powerpoint/2010/main" val="331617400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2866"/>
                                        </p:tgtEl>
                                        <p:attrNameLst>
                                          <p:attrName>style.visibility</p:attrName>
                                        </p:attrNameLst>
                                      </p:cBhvr>
                                      <p:to>
                                        <p:strVal val="visible"/>
                                      </p:to>
                                    </p:set>
                                    <p:animEffect transition="in" filter="fade">
                                      <p:cBhvr>
                                        <p:cTn id="7" dur="2000"/>
                                        <p:tgtEl>
                                          <p:spTgt spid="2928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2867"/>
                                        </p:tgtEl>
                                        <p:attrNameLst>
                                          <p:attrName>style.visibility</p:attrName>
                                        </p:attrNameLst>
                                      </p:cBhvr>
                                      <p:to>
                                        <p:strVal val="visible"/>
                                      </p:to>
                                    </p:set>
                                    <p:animEffect transition="in" filter="fade">
                                      <p:cBhvr>
                                        <p:cTn id="10" dur="2000"/>
                                        <p:tgtEl>
                                          <p:spTgt spid="292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6" grpId="0"/>
      <p:bldP spid="29286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207</TotalTime>
  <Words>1386</Words>
  <Application>Microsoft Office PowerPoint</Application>
  <PresentationFormat>Widescreen</PresentationFormat>
  <Paragraphs>138</Paragraphs>
  <Slides>27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Calibri Light</vt:lpstr>
      <vt:lpstr>Office Theme</vt:lpstr>
      <vt:lpstr>1_Office Theme</vt:lpstr>
      <vt:lpstr>PowerPoint Presentation</vt:lpstr>
      <vt:lpstr>PowerPoint Presentation</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State of the church 2018</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10</cp:revision>
  <dcterms:created xsi:type="dcterms:W3CDTF">2018-10-20T21:36:49Z</dcterms:created>
  <dcterms:modified xsi:type="dcterms:W3CDTF">2018-10-21T01:04:39Z</dcterms:modified>
</cp:coreProperties>
</file>