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82" r:id="rId4"/>
    <p:sldId id="283" r:id="rId5"/>
    <p:sldId id="284" r:id="rId6"/>
    <p:sldId id="305" r:id="rId7"/>
    <p:sldId id="306" r:id="rId8"/>
    <p:sldId id="285" r:id="rId9"/>
    <p:sldId id="286" r:id="rId10"/>
    <p:sldId id="287" r:id="rId11"/>
    <p:sldId id="288" r:id="rId12"/>
    <p:sldId id="289" r:id="rId13"/>
    <p:sldId id="290" r:id="rId14"/>
    <p:sldId id="291" r:id="rId15"/>
    <p:sldId id="292" r:id="rId16"/>
    <p:sldId id="293" r:id="rId17"/>
    <p:sldId id="304" r:id="rId18"/>
    <p:sldId id="297" r:id="rId19"/>
    <p:sldId id="298" r:id="rId20"/>
    <p:sldId id="299" r:id="rId21"/>
    <p:sldId id="300" r:id="rId22"/>
    <p:sldId id="295" r:id="rId23"/>
    <p:sldId id="301" r:id="rId24"/>
    <p:sldId id="273" r:id="rId25"/>
    <p:sldId id="30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4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5F109-B623-4383-9E1D-364191E756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792FD0-DDDD-44E9-85AE-2D35BFCFD4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4FCF32-1943-41BB-A150-7C1408601EF3}"/>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a:extLst>
              <a:ext uri="{FF2B5EF4-FFF2-40B4-BE49-F238E27FC236}">
                <a16:creationId xmlns:a16="http://schemas.microsoft.com/office/drawing/2014/main" id="{BEE0463D-1927-41CF-AE3E-BA4B7A9707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93C1F-A4C1-48D8-BFED-7543A5C90312}"/>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1318425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92AAA-A139-4DE8-92A6-3617853B7A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1EB1D0-D001-4521-BCA1-708D6C6AE1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19473F-1AC9-45D5-9FED-C560D158DD32}"/>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a:extLst>
              <a:ext uri="{FF2B5EF4-FFF2-40B4-BE49-F238E27FC236}">
                <a16:creationId xmlns:a16="http://schemas.microsoft.com/office/drawing/2014/main" id="{69BC9AFE-7DA9-43CA-96BE-30EA698D58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7F0503-7EA1-4233-A9F6-1D7BBBCAA518}"/>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43704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8A8450-293F-453E-99AA-7214D51624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74F9D6-9115-46CF-9B41-CB6FDDD9D56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08AD8C-ECED-41C5-8FF8-E0B3F60A7595}"/>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a:extLst>
              <a:ext uri="{FF2B5EF4-FFF2-40B4-BE49-F238E27FC236}">
                <a16:creationId xmlns:a16="http://schemas.microsoft.com/office/drawing/2014/main" id="{2E5CDFB0-2BA0-486A-90DB-8AC38E9C54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EBD98-FEE1-4BA8-9A0B-ED265DB233F6}"/>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2849526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1651196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765305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3499682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EDD042-0C0C-4B8C-8792-F4857CB2BFBD}"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1764176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EDD042-0C0C-4B8C-8792-F4857CB2BFBD}" type="datetimeFigureOut">
              <a:rPr lang="en-US" smtClean="0"/>
              <a:t>11/23/2018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3665046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EDD042-0C0C-4B8C-8792-F4857CB2BFBD}" type="datetimeFigureOut">
              <a:rPr lang="en-US" smtClean="0"/>
              <a:t>11/23/2018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10878373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DD042-0C0C-4B8C-8792-F4857CB2BFBD}" type="datetimeFigureOut">
              <a:rPr lang="en-US" smtClean="0"/>
              <a:t>11/23/2018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20678103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EDD042-0C0C-4B8C-8792-F4857CB2BFBD}"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138385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2239-D90A-4D89-B771-59E78752FE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47F39A-49B4-4EE2-A57F-2278F4FC2D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C7DBEA-B46F-4852-B6C6-5D8923D6EE68}"/>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a:extLst>
              <a:ext uri="{FF2B5EF4-FFF2-40B4-BE49-F238E27FC236}">
                <a16:creationId xmlns:a16="http://schemas.microsoft.com/office/drawing/2014/main" id="{DDD99B96-226A-449F-877F-B3F7B5DA9D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8DEE78-06BC-4A4B-8F32-6AA2CB8CD447}"/>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2945540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EDD042-0C0C-4B8C-8792-F4857CB2BFBD}" type="datetimeFigureOut">
              <a:rPr lang="en-US" smtClean="0"/>
              <a:t>11/23/2018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24498190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1516296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322804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98B2C-CF11-4CB4-96B1-2369CAA934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CAFC57-EA7E-4CE4-A7AE-27DD297E2B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1887B4-ED6C-463E-9BBB-7668DB1D9F1D}"/>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5" name="Footer Placeholder 4">
            <a:extLst>
              <a:ext uri="{FF2B5EF4-FFF2-40B4-BE49-F238E27FC236}">
                <a16:creationId xmlns:a16="http://schemas.microsoft.com/office/drawing/2014/main" id="{06238B42-6291-4049-AD24-22CFEA878B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F894A2-B85F-4ED9-BE57-12DC57813798}"/>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356924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B4257-8BA7-41F3-B89A-4517A7AA43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57B0D7-FF99-4317-8200-DCFD7146EEA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214293-409C-47C8-ACF9-A590FBF306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96CD8F-E5D0-4B61-AF00-ED4789B41EE3}"/>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6" name="Footer Placeholder 5">
            <a:extLst>
              <a:ext uri="{FF2B5EF4-FFF2-40B4-BE49-F238E27FC236}">
                <a16:creationId xmlns:a16="http://schemas.microsoft.com/office/drawing/2014/main" id="{8161239D-8CC4-4975-9D95-DAAC8E25B9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A24FEE-194D-48B9-97AA-5FD6B6783291}"/>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365024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045FF-1032-4354-948B-A21732BFAA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9AC349-F42D-4FA4-B706-AB2C39F391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5F0010D-256B-406C-AFF4-A8F11E6D4B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3A15DE-6342-4ACD-A6ED-90DF3853A8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A1E5DD-33E1-4E8F-A51B-583EF02E61D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F56AED-7F41-4862-8B22-C34AC0A03B77}"/>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8" name="Footer Placeholder 7">
            <a:extLst>
              <a:ext uri="{FF2B5EF4-FFF2-40B4-BE49-F238E27FC236}">
                <a16:creationId xmlns:a16="http://schemas.microsoft.com/office/drawing/2014/main" id="{890335C9-187E-44E1-BFE6-B90B560A7A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7349D6-F5A8-42E2-B303-FEAA4BB7D33A}"/>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29917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5D4CA-E7BA-418C-BF0C-6D0FCDB246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145844-93D6-4939-B864-118236274091}"/>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4" name="Footer Placeholder 3">
            <a:extLst>
              <a:ext uri="{FF2B5EF4-FFF2-40B4-BE49-F238E27FC236}">
                <a16:creationId xmlns:a16="http://schemas.microsoft.com/office/drawing/2014/main" id="{C9673858-37E3-4A0B-BB99-50F36D2F10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157A1F-0C28-44E5-A587-DDE39C8B762C}"/>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199124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618C2C-7481-4DA4-8B6C-87AAE9758A68}"/>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3" name="Footer Placeholder 2">
            <a:extLst>
              <a:ext uri="{FF2B5EF4-FFF2-40B4-BE49-F238E27FC236}">
                <a16:creationId xmlns:a16="http://schemas.microsoft.com/office/drawing/2014/main" id="{489085FE-383D-4C63-AA42-91388D5B7F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0670FE-D812-4A39-ACE5-8F9ACF303EBE}"/>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3186015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58F21-27BD-4BAD-8C8E-C1A7B9F85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D10FD57-FB08-4201-81F6-C5144CA802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039846-983D-44FF-9E0B-994D5D023C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475492-57A8-4D0B-BB02-48C9033BC72A}"/>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6" name="Footer Placeholder 5">
            <a:extLst>
              <a:ext uri="{FF2B5EF4-FFF2-40B4-BE49-F238E27FC236}">
                <a16:creationId xmlns:a16="http://schemas.microsoft.com/office/drawing/2014/main" id="{D75EF101-DAC8-46AA-A311-B3635D4620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7CD821-536A-4AA8-9A99-4DC3F0F26ED7}"/>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2079279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56203-0C73-40A5-842C-67B1FB5192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D48BD0-1670-4066-96E0-A7FCB28677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72C74A-B3C3-410B-B82C-6AD844C5AD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E32811-FB24-4B92-B405-3C4F729E1D3F}"/>
              </a:ext>
            </a:extLst>
          </p:cNvPr>
          <p:cNvSpPr>
            <a:spLocks noGrp="1"/>
          </p:cNvSpPr>
          <p:nvPr>
            <p:ph type="dt" sz="half" idx="10"/>
          </p:nvPr>
        </p:nvSpPr>
        <p:spPr/>
        <p:txBody>
          <a:bodyPr/>
          <a:lstStyle/>
          <a:p>
            <a:fld id="{64EDD042-0C0C-4B8C-8792-F4857CB2BFBD}" type="datetimeFigureOut">
              <a:rPr lang="en-US" smtClean="0"/>
              <a:t>11/23/2018</a:t>
            </a:fld>
            <a:endParaRPr lang="en-US"/>
          </a:p>
        </p:txBody>
      </p:sp>
      <p:sp>
        <p:nvSpPr>
          <p:cNvPr id="6" name="Footer Placeholder 5">
            <a:extLst>
              <a:ext uri="{FF2B5EF4-FFF2-40B4-BE49-F238E27FC236}">
                <a16:creationId xmlns:a16="http://schemas.microsoft.com/office/drawing/2014/main" id="{2DC811EE-320A-4896-BEE0-DE111CEA88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9273B4-701C-468D-8A5A-61134885B9A6}"/>
              </a:ext>
            </a:extLst>
          </p:cNvPr>
          <p:cNvSpPr>
            <a:spLocks noGrp="1"/>
          </p:cNvSpPr>
          <p:nvPr>
            <p:ph type="sldNum" sz="quarter" idx="12"/>
          </p:nvPr>
        </p:nvSpPr>
        <p:spPr/>
        <p:txBody>
          <a:bodyPr/>
          <a:lstStyle/>
          <a:p>
            <a:fld id="{1AE21176-A42D-4ED2-BCB3-25CB478E5B78}" type="slidenum">
              <a:rPr lang="en-US" smtClean="0"/>
              <a:t>‹#›</a:t>
            </a:fld>
            <a:endParaRPr lang="en-US"/>
          </a:p>
        </p:txBody>
      </p:sp>
    </p:spTree>
    <p:extLst>
      <p:ext uri="{BB962C8B-B14F-4D97-AF65-F5344CB8AC3E}">
        <p14:creationId xmlns:p14="http://schemas.microsoft.com/office/powerpoint/2010/main" val="105664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FE36D4-5AF4-4189-9E10-2DA572F9E9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B3F85B-3792-4805-AC8B-59ED55CD01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B79B9-F8B4-48DC-A571-66D1FC2BFB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DD042-0C0C-4B8C-8792-F4857CB2BFBD}" type="datetimeFigureOut">
              <a:rPr lang="en-US" smtClean="0"/>
              <a:t>11/23/2018</a:t>
            </a:fld>
            <a:endParaRPr lang="en-US"/>
          </a:p>
        </p:txBody>
      </p:sp>
      <p:sp>
        <p:nvSpPr>
          <p:cNvPr id="5" name="Footer Placeholder 4">
            <a:extLst>
              <a:ext uri="{FF2B5EF4-FFF2-40B4-BE49-F238E27FC236}">
                <a16:creationId xmlns:a16="http://schemas.microsoft.com/office/drawing/2014/main" id="{093F83CD-230D-4FCE-A644-B2601F4B45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DC4793-234F-47B8-A2C3-6ACC6E4542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21176-A42D-4ED2-BCB3-25CB478E5B78}" type="slidenum">
              <a:rPr lang="en-US" smtClean="0"/>
              <a:t>‹#›</a:t>
            </a:fld>
            <a:endParaRPr lang="en-US"/>
          </a:p>
        </p:txBody>
      </p:sp>
    </p:spTree>
    <p:extLst>
      <p:ext uri="{BB962C8B-B14F-4D97-AF65-F5344CB8AC3E}">
        <p14:creationId xmlns:p14="http://schemas.microsoft.com/office/powerpoint/2010/main" val="968920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DD042-0C0C-4B8C-8792-F4857CB2BFBD}" type="datetimeFigureOut">
              <a:rPr lang="en-US" smtClean="0"/>
              <a:t>11/23/2018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21176-A42D-4ED2-BCB3-25CB478E5B78}" type="slidenum">
              <a:rPr lang="en-US" smtClean="0"/>
              <a:t>‹#›</a:t>
            </a:fld>
            <a:endParaRPr lang="en-US"/>
          </a:p>
        </p:txBody>
      </p:sp>
    </p:spTree>
    <p:extLst>
      <p:ext uri="{BB962C8B-B14F-4D97-AF65-F5344CB8AC3E}">
        <p14:creationId xmlns:p14="http://schemas.microsoft.com/office/powerpoint/2010/main" val="24560878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DAFC009-1297-4C7B-B363-C83102391D95}"/>
              </a:ext>
            </a:extLst>
          </p:cNvPr>
          <p:cNvSpPr>
            <a:spLocks noGrp="1"/>
          </p:cNvSpPr>
          <p:nvPr>
            <p:ph type="title"/>
          </p:nvPr>
        </p:nvSpPr>
        <p:spPr/>
        <p:txBody>
          <a:bodyPr/>
          <a:lstStyle/>
          <a:p>
            <a:endParaRPr lang="en-US"/>
          </a:p>
        </p:txBody>
      </p:sp>
      <p:sp>
        <p:nvSpPr>
          <p:cNvPr id="7" name="Content Placeholder 6">
            <a:extLst>
              <a:ext uri="{FF2B5EF4-FFF2-40B4-BE49-F238E27FC236}">
                <a16:creationId xmlns:a16="http://schemas.microsoft.com/office/drawing/2014/main" id="{B742FCB6-DA21-419C-AAE3-4CBFEF1DCC5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6305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5C291F34-4FE4-4CB1-B413-4ED34A08EE3C}"/>
              </a:ext>
            </a:extLst>
          </p:cNvPr>
          <p:cNvSpPr>
            <a:spLocks noGrp="1" noChangeArrowheads="1"/>
          </p:cNvSpPr>
          <p:nvPr>
            <p:ph type="title"/>
          </p:nvPr>
        </p:nvSpPr>
        <p:spPr>
          <a:xfrm>
            <a:off x="838200" y="365125"/>
            <a:ext cx="10515600" cy="1057275"/>
          </a:xfrm>
        </p:spPr>
        <p:txBody>
          <a:bodyPr>
            <a:normAutofit/>
          </a:bodyPr>
          <a:lstStyle/>
          <a:p>
            <a:pPr algn="ctr" eaLnBrk="1" hangingPunct="1"/>
            <a:r>
              <a:rPr lang="en-US" altLang="en-US" sz="4000" dirty="0"/>
              <a:t>Does your cross hurt?</a:t>
            </a:r>
          </a:p>
        </p:txBody>
      </p:sp>
      <p:sp>
        <p:nvSpPr>
          <p:cNvPr id="90115" name="Rectangle 3">
            <a:extLst>
              <a:ext uri="{FF2B5EF4-FFF2-40B4-BE49-F238E27FC236}">
                <a16:creationId xmlns:a16="http://schemas.microsoft.com/office/drawing/2014/main" id="{811CD460-46B8-423C-9B8F-4AC8A6682B6F}"/>
              </a:ext>
            </a:extLst>
          </p:cNvPr>
          <p:cNvSpPr>
            <a:spLocks noGrp="1" noChangeArrowheads="1"/>
          </p:cNvSpPr>
          <p:nvPr>
            <p:ph idx="1"/>
          </p:nvPr>
        </p:nvSpPr>
        <p:spPr>
          <a:xfrm>
            <a:off x="838200" y="1662545"/>
            <a:ext cx="10515600" cy="4514418"/>
          </a:xfrm>
        </p:spPr>
        <p:txBody>
          <a:bodyPr/>
          <a:lstStyle/>
          <a:p>
            <a:pPr algn="ctr" eaLnBrk="1" hangingPunct="1">
              <a:lnSpc>
                <a:spcPct val="90000"/>
              </a:lnSpc>
              <a:buFontTx/>
              <a:buNone/>
            </a:pPr>
            <a:r>
              <a:rPr lang="en-US" altLang="en-US" sz="3200" dirty="0"/>
              <a:t>Crucifixion: what could it cost?</a:t>
            </a:r>
          </a:p>
          <a:p>
            <a:pPr algn="ctr" eaLnBrk="1" hangingPunct="1">
              <a:lnSpc>
                <a:spcPct val="90000"/>
              </a:lnSpc>
              <a:buFontTx/>
              <a:buNone/>
            </a:pPr>
            <a:r>
              <a:rPr lang="en-US" altLang="en-US" sz="3200" dirty="0">
                <a:solidFill>
                  <a:srgbClr val="FF0000"/>
                </a:solidFill>
              </a:rPr>
              <a:t>Matthew 5:29-30</a:t>
            </a:r>
          </a:p>
          <a:p>
            <a:pPr algn="ctr" eaLnBrk="1" hangingPunct="1">
              <a:lnSpc>
                <a:spcPct val="90000"/>
              </a:lnSpc>
              <a:buFontTx/>
              <a:buNone/>
            </a:pPr>
            <a:r>
              <a:rPr lang="en-US" altLang="en-US" sz="3200" dirty="0"/>
              <a:t>"If your right eye makes you stumble, tear it out and throw it from you; for it is better for you to lose one of the parts of your body, than for your whole body to be thrown into hell.  If your right hand makes you stumble, cut it off and throw it from you; for it is better for you to lose one of the parts of your body, than for your whole body to go into hell.”</a:t>
            </a:r>
          </a:p>
          <a:p>
            <a:pPr algn="ctr" eaLnBrk="1" hangingPunct="1">
              <a:lnSpc>
                <a:spcPct val="90000"/>
              </a:lnSpc>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0114"/>
                                        </p:tgtEl>
                                        <p:attrNameLst>
                                          <p:attrName>style.visibility</p:attrName>
                                        </p:attrNameLst>
                                      </p:cBhvr>
                                      <p:to>
                                        <p:strVal val="visible"/>
                                      </p:to>
                                    </p:set>
                                    <p:animEffect transition="in" filter="fade">
                                      <p:cBhvr>
                                        <p:cTn id="7" dur="2000"/>
                                        <p:tgtEl>
                                          <p:spTgt spid="901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0115"/>
                                        </p:tgtEl>
                                        <p:attrNameLst>
                                          <p:attrName>style.visibility</p:attrName>
                                        </p:attrNameLst>
                                      </p:cBhvr>
                                      <p:to>
                                        <p:strVal val="visible"/>
                                      </p:to>
                                    </p:set>
                                    <p:animEffect transition="in" filter="fade">
                                      <p:cBhvr>
                                        <p:cTn id="10" dur="2000"/>
                                        <p:tgtEl>
                                          <p:spTgt spid="90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P spid="9011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6FCEAA1F-FE9F-4718-A047-DD97922E74E5}"/>
              </a:ext>
            </a:extLst>
          </p:cNvPr>
          <p:cNvSpPr>
            <a:spLocks noGrp="1" noChangeArrowheads="1"/>
          </p:cNvSpPr>
          <p:nvPr>
            <p:ph type="title"/>
          </p:nvPr>
        </p:nvSpPr>
        <p:spPr>
          <a:xfrm>
            <a:off x="838200" y="365125"/>
            <a:ext cx="10515600" cy="1048039"/>
          </a:xfrm>
        </p:spPr>
        <p:txBody>
          <a:bodyPr>
            <a:normAutofit/>
          </a:bodyPr>
          <a:lstStyle/>
          <a:p>
            <a:pPr algn="ctr" eaLnBrk="1" hangingPunct="1"/>
            <a:r>
              <a:rPr lang="en-US" altLang="en-US" sz="4000" dirty="0"/>
              <a:t>Does your cross hurt?</a:t>
            </a:r>
          </a:p>
        </p:txBody>
      </p:sp>
      <p:sp>
        <p:nvSpPr>
          <p:cNvPr id="91139" name="Rectangle 3">
            <a:extLst>
              <a:ext uri="{FF2B5EF4-FFF2-40B4-BE49-F238E27FC236}">
                <a16:creationId xmlns:a16="http://schemas.microsoft.com/office/drawing/2014/main" id="{15FA4E02-2594-42EF-85A3-2E981AA14AB3}"/>
              </a:ext>
            </a:extLst>
          </p:cNvPr>
          <p:cNvSpPr>
            <a:spLocks noGrp="1" noChangeArrowheads="1"/>
          </p:cNvSpPr>
          <p:nvPr>
            <p:ph idx="1"/>
          </p:nvPr>
        </p:nvSpPr>
        <p:spPr>
          <a:xfrm>
            <a:off x="838200" y="1671782"/>
            <a:ext cx="10515600" cy="4505181"/>
          </a:xfrm>
        </p:spPr>
        <p:txBody>
          <a:bodyPr/>
          <a:lstStyle/>
          <a:p>
            <a:pPr algn="ctr" eaLnBrk="1" hangingPunct="1">
              <a:buFontTx/>
              <a:buNone/>
            </a:pPr>
            <a:r>
              <a:rPr lang="en-US" altLang="en-US" sz="3200" dirty="0"/>
              <a:t>Example of Paul’s life</a:t>
            </a:r>
          </a:p>
          <a:p>
            <a:pPr algn="ctr" eaLnBrk="1" hangingPunct="1">
              <a:buFontTx/>
              <a:buNone/>
            </a:pPr>
            <a:r>
              <a:rPr lang="en-US" altLang="en-US" sz="3200" dirty="0">
                <a:solidFill>
                  <a:srgbClr val="FF0000"/>
                </a:solidFill>
              </a:rPr>
              <a:t>Galatians 2:20</a:t>
            </a:r>
          </a:p>
          <a:p>
            <a:pPr algn="ctr" eaLnBrk="1" hangingPunct="1">
              <a:buFontTx/>
              <a:buNone/>
            </a:pPr>
            <a:r>
              <a:rPr lang="en-US" altLang="en-US" sz="3200" dirty="0"/>
              <a:t>"I have been crucified with Christ; and it is no longer I who live, but Christ lives in me; and the life which I now live in the flesh I live by faith in the Son of God, who loved me and gave Himself up for me.”</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fade">
                                      <p:cBhvr>
                                        <p:cTn id="7" dur="2000"/>
                                        <p:tgtEl>
                                          <p:spTgt spid="911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1139"/>
                                        </p:tgtEl>
                                        <p:attrNameLst>
                                          <p:attrName>style.visibility</p:attrName>
                                        </p:attrNameLst>
                                      </p:cBhvr>
                                      <p:to>
                                        <p:strVal val="visible"/>
                                      </p:to>
                                    </p:set>
                                    <p:animEffect transition="in" filter="fade">
                                      <p:cBhvr>
                                        <p:cTn id="10" dur="2000"/>
                                        <p:tgtEl>
                                          <p:spTgt spid="91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6358C347-5723-412A-9F5C-2F83CB80AD97}"/>
              </a:ext>
            </a:extLst>
          </p:cNvPr>
          <p:cNvSpPr>
            <a:spLocks noGrp="1" noChangeArrowheads="1"/>
          </p:cNvSpPr>
          <p:nvPr>
            <p:ph type="title"/>
          </p:nvPr>
        </p:nvSpPr>
        <p:spPr>
          <a:xfrm>
            <a:off x="838200" y="365125"/>
            <a:ext cx="10515600" cy="992620"/>
          </a:xfrm>
        </p:spPr>
        <p:txBody>
          <a:bodyPr>
            <a:normAutofit/>
          </a:bodyPr>
          <a:lstStyle/>
          <a:p>
            <a:pPr algn="ctr" eaLnBrk="1" hangingPunct="1"/>
            <a:r>
              <a:rPr lang="en-US" altLang="en-US" sz="4000" dirty="0"/>
              <a:t>Does your cross hurt?</a:t>
            </a:r>
          </a:p>
        </p:txBody>
      </p:sp>
      <p:sp>
        <p:nvSpPr>
          <p:cNvPr id="92163" name="Rectangle 3">
            <a:extLst>
              <a:ext uri="{FF2B5EF4-FFF2-40B4-BE49-F238E27FC236}">
                <a16:creationId xmlns:a16="http://schemas.microsoft.com/office/drawing/2014/main" id="{68F669B8-7DF2-43E6-B2BB-5677C9A3986E}"/>
              </a:ext>
            </a:extLst>
          </p:cNvPr>
          <p:cNvSpPr>
            <a:spLocks noGrp="1" noChangeArrowheads="1"/>
          </p:cNvSpPr>
          <p:nvPr>
            <p:ph idx="1"/>
          </p:nvPr>
        </p:nvSpPr>
        <p:spPr>
          <a:xfrm>
            <a:off x="838200" y="1681017"/>
            <a:ext cx="10515600" cy="4495945"/>
          </a:xfrm>
        </p:spPr>
        <p:txBody>
          <a:bodyPr/>
          <a:lstStyle/>
          <a:p>
            <a:pPr algn="ctr" eaLnBrk="1" hangingPunct="1">
              <a:buFontTx/>
              <a:buNone/>
            </a:pPr>
            <a:r>
              <a:rPr lang="en-US" altLang="en-US" sz="3200" dirty="0"/>
              <a:t>If we belong to Christ</a:t>
            </a:r>
          </a:p>
          <a:p>
            <a:pPr algn="ctr" eaLnBrk="1" hangingPunct="1">
              <a:buFontTx/>
              <a:buNone/>
            </a:pPr>
            <a:r>
              <a:rPr lang="en-US" altLang="en-US" sz="3200" dirty="0">
                <a:solidFill>
                  <a:srgbClr val="FF0000"/>
                </a:solidFill>
              </a:rPr>
              <a:t>Galatians 5:24</a:t>
            </a:r>
          </a:p>
          <a:p>
            <a:pPr algn="ctr" eaLnBrk="1" hangingPunct="1">
              <a:buFontTx/>
              <a:buNone/>
            </a:pPr>
            <a:r>
              <a:rPr lang="en-US" altLang="en-US" sz="3200" dirty="0"/>
              <a:t>Now those who belong to Christ Jesus have crucified the flesh with its passions and desires. </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62"/>
                                        </p:tgtEl>
                                        <p:attrNameLst>
                                          <p:attrName>style.visibility</p:attrName>
                                        </p:attrNameLst>
                                      </p:cBhvr>
                                      <p:to>
                                        <p:strVal val="visible"/>
                                      </p:to>
                                    </p:set>
                                    <p:animEffect transition="in" filter="fade">
                                      <p:cBhvr>
                                        <p:cTn id="7" dur="2000"/>
                                        <p:tgtEl>
                                          <p:spTgt spid="921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163"/>
                                        </p:tgtEl>
                                        <p:attrNameLst>
                                          <p:attrName>style.visibility</p:attrName>
                                        </p:attrNameLst>
                                      </p:cBhvr>
                                      <p:to>
                                        <p:strVal val="visible"/>
                                      </p:to>
                                    </p:set>
                                    <p:animEffect transition="in" filter="fade">
                                      <p:cBhvr>
                                        <p:cTn id="10" dur="2000"/>
                                        <p:tgtEl>
                                          <p:spTgt spid="92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p:bldP spid="9216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A0237741-B588-4AB4-A9FF-AC1614898F87}"/>
              </a:ext>
            </a:extLst>
          </p:cNvPr>
          <p:cNvSpPr>
            <a:spLocks noGrp="1" noChangeArrowheads="1"/>
          </p:cNvSpPr>
          <p:nvPr>
            <p:ph type="title"/>
          </p:nvPr>
        </p:nvSpPr>
        <p:spPr>
          <a:xfrm>
            <a:off x="838200" y="365126"/>
            <a:ext cx="10515600" cy="983384"/>
          </a:xfrm>
        </p:spPr>
        <p:txBody>
          <a:bodyPr>
            <a:normAutofit/>
          </a:bodyPr>
          <a:lstStyle/>
          <a:p>
            <a:pPr algn="ctr" eaLnBrk="1" hangingPunct="1"/>
            <a:r>
              <a:rPr lang="en-US" altLang="en-US" sz="4000" dirty="0"/>
              <a:t>Does your cross hurt?</a:t>
            </a:r>
          </a:p>
        </p:txBody>
      </p:sp>
      <p:sp>
        <p:nvSpPr>
          <p:cNvPr id="93187" name="Rectangle 3">
            <a:extLst>
              <a:ext uri="{FF2B5EF4-FFF2-40B4-BE49-F238E27FC236}">
                <a16:creationId xmlns:a16="http://schemas.microsoft.com/office/drawing/2014/main" id="{B01E3549-ECAE-49D2-999E-A34BFE982099}"/>
              </a:ext>
            </a:extLst>
          </p:cNvPr>
          <p:cNvSpPr>
            <a:spLocks noGrp="1" noChangeArrowheads="1"/>
          </p:cNvSpPr>
          <p:nvPr>
            <p:ph idx="1"/>
          </p:nvPr>
        </p:nvSpPr>
        <p:spPr>
          <a:xfrm>
            <a:off x="838200" y="1745672"/>
            <a:ext cx="10515600" cy="4431291"/>
          </a:xfrm>
        </p:spPr>
        <p:txBody>
          <a:bodyPr>
            <a:normAutofit/>
          </a:bodyPr>
          <a:lstStyle/>
          <a:p>
            <a:pPr marL="609600" indent="-609600" algn="ctr">
              <a:buNone/>
            </a:pPr>
            <a:r>
              <a:rPr lang="en-US" altLang="en-US" sz="3200" dirty="0"/>
              <a:t>A survey of Discipleship Journal readers ranked the areas of greatest spiritual challenges to them:</a:t>
            </a:r>
          </a:p>
          <a:p>
            <a:pPr marL="0" indent="0">
              <a:buNone/>
            </a:pPr>
            <a:r>
              <a:rPr lang="en-US" altLang="en-US" sz="3200" dirty="0"/>
              <a:t>1. Materialism                                 5. Sexual lust</a:t>
            </a:r>
          </a:p>
          <a:p>
            <a:pPr marL="609600" indent="-609600">
              <a:buNone/>
            </a:pPr>
            <a:r>
              <a:rPr lang="en-US" altLang="en-US" sz="3200" dirty="0"/>
              <a:t>2. Pride                                             7. Envy</a:t>
            </a:r>
          </a:p>
          <a:p>
            <a:pPr marL="609600" indent="-609600">
              <a:buNone/>
            </a:pPr>
            <a:r>
              <a:rPr lang="en-US" altLang="en-US" sz="3200" dirty="0"/>
              <a:t>3. Self-centeredness                       8. Gluttony</a:t>
            </a:r>
          </a:p>
          <a:p>
            <a:pPr marL="609600" indent="-609600">
              <a:buNone/>
            </a:pPr>
            <a:r>
              <a:rPr lang="en-US" altLang="en-US" sz="3200" dirty="0"/>
              <a:t>4. Laziness                                        9. Lying</a:t>
            </a:r>
          </a:p>
          <a:p>
            <a:pPr marL="609600" indent="-609600">
              <a:buNone/>
            </a:pPr>
            <a:r>
              <a:rPr lang="en-US" altLang="en-US" sz="3200" dirty="0"/>
              <a:t>5. Anger/Bitterness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fade">
                                      <p:cBhvr>
                                        <p:cTn id="7" dur="2000"/>
                                        <p:tgtEl>
                                          <p:spTgt spid="931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3187"/>
                                        </p:tgtEl>
                                        <p:attrNameLst>
                                          <p:attrName>style.visibility</p:attrName>
                                        </p:attrNameLst>
                                      </p:cBhvr>
                                      <p:to>
                                        <p:strVal val="visible"/>
                                      </p:to>
                                    </p:set>
                                    <p:animEffect transition="in" filter="fade">
                                      <p:cBhvr>
                                        <p:cTn id="10" dur="2000"/>
                                        <p:tgtEl>
                                          <p:spTgt spid="93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A6AFF9A9-0D47-4FBB-9052-60CC8E22699D}"/>
              </a:ext>
            </a:extLst>
          </p:cNvPr>
          <p:cNvSpPr>
            <a:spLocks noGrp="1" noChangeArrowheads="1"/>
          </p:cNvSpPr>
          <p:nvPr>
            <p:ph type="title"/>
          </p:nvPr>
        </p:nvSpPr>
        <p:spPr>
          <a:xfrm>
            <a:off x="838200" y="365125"/>
            <a:ext cx="10515600" cy="1048039"/>
          </a:xfrm>
        </p:spPr>
        <p:txBody>
          <a:bodyPr>
            <a:normAutofit/>
          </a:bodyPr>
          <a:lstStyle/>
          <a:p>
            <a:pPr algn="ctr" eaLnBrk="1" hangingPunct="1"/>
            <a:r>
              <a:rPr lang="en-US" altLang="en-US" sz="4000" dirty="0"/>
              <a:t>Does your cross hurt?</a:t>
            </a:r>
          </a:p>
        </p:txBody>
      </p:sp>
      <p:sp>
        <p:nvSpPr>
          <p:cNvPr id="94211" name="Rectangle 3">
            <a:extLst>
              <a:ext uri="{FF2B5EF4-FFF2-40B4-BE49-F238E27FC236}">
                <a16:creationId xmlns:a16="http://schemas.microsoft.com/office/drawing/2014/main" id="{FE64B1A5-756B-4FF9-BE13-8561E68BF926}"/>
              </a:ext>
            </a:extLst>
          </p:cNvPr>
          <p:cNvSpPr>
            <a:spLocks noGrp="1" noChangeArrowheads="1"/>
          </p:cNvSpPr>
          <p:nvPr>
            <p:ph idx="1"/>
          </p:nvPr>
        </p:nvSpPr>
        <p:spPr>
          <a:xfrm>
            <a:off x="838200" y="1745673"/>
            <a:ext cx="10515600" cy="4431290"/>
          </a:xfrm>
        </p:spPr>
        <p:txBody>
          <a:bodyPr/>
          <a:lstStyle/>
          <a:p>
            <a:pPr algn="ctr" eaLnBrk="1" hangingPunct="1">
              <a:buFontTx/>
              <a:buNone/>
            </a:pPr>
            <a:r>
              <a:rPr lang="en-US" altLang="en-US" sz="3200" dirty="0"/>
              <a:t>The world was crucified to Paul</a:t>
            </a:r>
          </a:p>
          <a:p>
            <a:pPr algn="ctr" eaLnBrk="1" hangingPunct="1">
              <a:buFontTx/>
              <a:buNone/>
            </a:pPr>
            <a:r>
              <a:rPr lang="en-US" altLang="en-US" sz="3200" dirty="0">
                <a:solidFill>
                  <a:srgbClr val="FF0000"/>
                </a:solidFill>
              </a:rPr>
              <a:t>Galatians 6:14</a:t>
            </a:r>
          </a:p>
          <a:p>
            <a:pPr algn="ctr" eaLnBrk="1" hangingPunct="1">
              <a:buFontTx/>
              <a:buNone/>
            </a:pPr>
            <a:r>
              <a:rPr lang="en-US" altLang="en-US" sz="3200" dirty="0"/>
              <a:t>But may it never be that I would boast, except in the cross of our Lord Jesus Christ, through which the world has been crucified to me, and I to the world.</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Effect transition="in" filter="fade">
                                      <p:cBhvr>
                                        <p:cTn id="7" dur="2000"/>
                                        <p:tgtEl>
                                          <p:spTgt spid="942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211"/>
                                        </p:tgtEl>
                                        <p:attrNameLst>
                                          <p:attrName>style.visibility</p:attrName>
                                        </p:attrNameLst>
                                      </p:cBhvr>
                                      <p:to>
                                        <p:strVal val="visible"/>
                                      </p:to>
                                    </p:set>
                                    <p:animEffect transition="in" filter="fade">
                                      <p:cBhvr>
                                        <p:cTn id="10" dur="2000"/>
                                        <p:tgtEl>
                                          <p:spTgt spid="942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p:bldP spid="9421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6BAE0B7E-76AC-45B5-B311-79CD086EF209}"/>
              </a:ext>
            </a:extLst>
          </p:cNvPr>
          <p:cNvSpPr>
            <a:spLocks noGrp="1" noChangeArrowheads="1"/>
          </p:cNvSpPr>
          <p:nvPr>
            <p:ph type="title"/>
          </p:nvPr>
        </p:nvSpPr>
        <p:spPr>
          <a:xfrm>
            <a:off x="838200" y="365125"/>
            <a:ext cx="10515600" cy="1066511"/>
          </a:xfrm>
        </p:spPr>
        <p:txBody>
          <a:bodyPr>
            <a:normAutofit/>
          </a:bodyPr>
          <a:lstStyle/>
          <a:p>
            <a:pPr algn="ctr" eaLnBrk="1" hangingPunct="1"/>
            <a:r>
              <a:rPr lang="en-US" altLang="en-US" sz="4000" dirty="0"/>
              <a:t>Does your cross hurt?</a:t>
            </a:r>
          </a:p>
        </p:txBody>
      </p:sp>
      <p:sp>
        <p:nvSpPr>
          <p:cNvPr id="95235" name="Rectangle 3">
            <a:extLst>
              <a:ext uri="{FF2B5EF4-FFF2-40B4-BE49-F238E27FC236}">
                <a16:creationId xmlns:a16="http://schemas.microsoft.com/office/drawing/2014/main" id="{8408C146-BB76-4A30-A8E5-884AC3BC9BB0}"/>
              </a:ext>
            </a:extLst>
          </p:cNvPr>
          <p:cNvSpPr>
            <a:spLocks noGrp="1" noChangeArrowheads="1"/>
          </p:cNvSpPr>
          <p:nvPr>
            <p:ph idx="1"/>
          </p:nvPr>
        </p:nvSpPr>
        <p:spPr>
          <a:xfrm>
            <a:off x="838200" y="1819564"/>
            <a:ext cx="10515600" cy="4532890"/>
          </a:xfrm>
        </p:spPr>
        <p:txBody>
          <a:bodyPr/>
          <a:lstStyle/>
          <a:p>
            <a:pPr algn="ctr" eaLnBrk="1" hangingPunct="1">
              <a:buFontTx/>
              <a:buNone/>
            </a:pPr>
            <a:r>
              <a:rPr lang="en-US" altLang="en-US" sz="3200" dirty="0"/>
              <a:t>A challenge to the preaching of the gospel</a:t>
            </a:r>
          </a:p>
          <a:p>
            <a:pPr algn="ctr" eaLnBrk="1" hangingPunct="1">
              <a:buFontTx/>
              <a:buNone/>
            </a:pPr>
            <a:r>
              <a:rPr lang="en-US" altLang="en-US" sz="3200" dirty="0">
                <a:solidFill>
                  <a:srgbClr val="FF0000"/>
                </a:solidFill>
              </a:rPr>
              <a:t>1 Corinthians 1:18-25</a:t>
            </a:r>
          </a:p>
          <a:p>
            <a:pPr algn="ctr" eaLnBrk="1" hangingPunct="1">
              <a:buFontTx/>
              <a:buNone/>
            </a:pPr>
            <a:r>
              <a:rPr lang="en-US" altLang="en-US" sz="3200" dirty="0"/>
              <a:t>For indeed Jews ask for signs and Greeks search for wisdom; but we preach Christ crucified, to Jews a stumbling block and to Gentiles foolishness, but to those who are the called, both Jews and Greeks, Christ the power of God and the wisdom of God. </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2000"/>
                                        <p:tgtEl>
                                          <p:spTgt spid="952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5235"/>
                                        </p:tgtEl>
                                        <p:attrNameLst>
                                          <p:attrName>style.visibility</p:attrName>
                                        </p:attrNameLst>
                                      </p:cBhvr>
                                      <p:to>
                                        <p:strVal val="visible"/>
                                      </p:to>
                                    </p:set>
                                    <p:animEffect transition="in" filter="fade">
                                      <p:cBhvr>
                                        <p:cTn id="10" dur="2000"/>
                                        <p:tgtEl>
                                          <p:spTgt spid="95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59A29B2-DDEA-468A-9D65-0AFA0D0B8388}"/>
              </a:ext>
            </a:extLst>
          </p:cNvPr>
          <p:cNvSpPr>
            <a:spLocks noGrp="1" noChangeArrowheads="1"/>
          </p:cNvSpPr>
          <p:nvPr>
            <p:ph type="ctrTitle" idx="4294967295"/>
          </p:nvPr>
        </p:nvSpPr>
        <p:spPr>
          <a:xfrm>
            <a:off x="1034473" y="152399"/>
            <a:ext cx="10113818" cy="6165273"/>
          </a:xfrm>
        </p:spPr>
        <p:txBody>
          <a:bodyPr/>
          <a:lstStyle/>
          <a:p>
            <a:pPr eaLnBrk="1" hangingPunct="1"/>
            <a:br>
              <a:rPr lang="en-US" altLang="en-US" sz="3200" dirty="0"/>
            </a:br>
            <a:r>
              <a:rPr lang="en-US" altLang="en-US" sz="4000" dirty="0"/>
              <a:t>The Padded Cross</a:t>
            </a:r>
            <a:br>
              <a:rPr lang="en-US" altLang="en-US" sz="3200" dirty="0"/>
            </a:br>
            <a:br>
              <a:rPr lang="en-US" altLang="en-US" sz="3200" dirty="0"/>
            </a:br>
            <a:r>
              <a:rPr lang="en-US" altLang="en-US" sz="3200" b="1" dirty="0"/>
              <a:t>Well, here I am, Lord. you said, “Take up your cross,” and I’m   here to do it. </a:t>
            </a:r>
            <a:br>
              <a:rPr lang="en-US" altLang="en-US" sz="3200" b="1" dirty="0"/>
            </a:br>
            <a:r>
              <a:rPr lang="en-US" altLang="en-US" sz="3200" b="1" dirty="0"/>
              <a:t>It’s not easy, You know, this self-denial thing. I mean to go through with it though, </a:t>
            </a:r>
            <a:r>
              <a:rPr lang="en-US" altLang="en-US" sz="3200" b="1" i="1" dirty="0"/>
              <a:t>yes, Sir!</a:t>
            </a:r>
            <a:br>
              <a:rPr lang="en-US" altLang="en-US" sz="3200" b="1" i="1" dirty="0"/>
            </a:br>
            <a:r>
              <a:rPr lang="en-US" altLang="en-US" sz="3200" b="1" dirty="0"/>
              <a:t>I’ll bet You wish more people were willing disciples like me. I’ve counted the cost and surrendered my life even though, like the song says, “It’s not an easy road . . .”</a:t>
            </a:r>
            <a:br>
              <a:rPr lang="en-US" altLang="en-US" sz="3200" b="1" dirty="0"/>
            </a:br>
            <a:endParaRPr lang="en-US" altLang="en-US" sz="32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3D5A3F-2ED7-4CB2-B848-0BCBDF3AEB5A}"/>
              </a:ext>
            </a:extLst>
          </p:cNvPr>
          <p:cNvSpPr>
            <a:spLocks noGrp="1"/>
          </p:cNvSpPr>
          <p:nvPr>
            <p:ph type="title"/>
          </p:nvPr>
        </p:nvSpPr>
        <p:spPr>
          <a:xfrm>
            <a:off x="838200" y="0"/>
            <a:ext cx="10515600" cy="406400"/>
          </a:xfrm>
        </p:spPr>
        <p:txBody>
          <a:bodyPr>
            <a:normAutofit fontScale="90000"/>
          </a:bodyPr>
          <a:lstStyle/>
          <a:p>
            <a:endParaRPr lang="en-US" dirty="0"/>
          </a:p>
        </p:txBody>
      </p:sp>
      <p:sp>
        <p:nvSpPr>
          <p:cNvPr id="16386" name="Rectangle 2">
            <a:extLst>
              <a:ext uri="{FF2B5EF4-FFF2-40B4-BE49-F238E27FC236}">
                <a16:creationId xmlns:a16="http://schemas.microsoft.com/office/drawing/2014/main" id="{D72B08F3-8000-4542-BA83-3C11878864D0}"/>
              </a:ext>
            </a:extLst>
          </p:cNvPr>
          <p:cNvSpPr>
            <a:spLocks noGrp="1" noChangeArrowheads="1"/>
          </p:cNvSpPr>
          <p:nvPr>
            <p:ph idx="1"/>
          </p:nvPr>
        </p:nvSpPr>
        <p:spPr>
          <a:xfrm>
            <a:off x="838200" y="502282"/>
            <a:ext cx="10515600" cy="5674681"/>
          </a:xfrm>
        </p:spPr>
        <p:txBody>
          <a:bodyPr>
            <a:normAutofit fontScale="92500"/>
          </a:bodyPr>
          <a:lstStyle/>
          <a:p>
            <a:pPr eaLnBrk="1" hangingPunct="1">
              <a:buFontTx/>
              <a:buNone/>
            </a:pPr>
            <a:r>
              <a:rPr lang="en-US" altLang="en-US" sz="3500" dirty="0"/>
              <a:t>Do you mind if I look over these crosses? I’d kind of like a new</a:t>
            </a:r>
          </a:p>
          <a:p>
            <a:pPr eaLnBrk="1" hangingPunct="1">
              <a:buFontTx/>
              <a:buNone/>
            </a:pPr>
            <a:r>
              <a:rPr lang="en-US" altLang="en-US" sz="3500" dirty="0"/>
              <a:t>one. </a:t>
            </a:r>
          </a:p>
          <a:p>
            <a:pPr eaLnBrk="1" hangingPunct="1">
              <a:buFontTx/>
              <a:buNone/>
            </a:pPr>
            <a:r>
              <a:rPr lang="en-US" altLang="en-US" sz="3500" dirty="0"/>
              <a:t>Not that I’m fussy, You understand, but a young disciple</a:t>
            </a:r>
          </a:p>
          <a:p>
            <a:pPr eaLnBrk="1" hangingPunct="1">
              <a:buFontTx/>
              <a:buNone/>
            </a:pPr>
            <a:r>
              <a:rPr lang="en-US" altLang="en-US" sz="3500" dirty="0"/>
              <a:t>should be able to </a:t>
            </a:r>
            <a:r>
              <a:rPr lang="en-US" altLang="en-US" sz="3500" i="1" dirty="0"/>
              <a:t>relate</a:t>
            </a:r>
            <a:r>
              <a:rPr lang="en-US" altLang="en-US" sz="3500" dirty="0"/>
              <a:t>, You know. </a:t>
            </a:r>
          </a:p>
          <a:p>
            <a:pPr eaLnBrk="1" hangingPunct="1">
              <a:buFontTx/>
              <a:buNone/>
            </a:pPr>
            <a:r>
              <a:rPr lang="en-US" altLang="en-US" sz="3500" dirty="0"/>
              <a:t>I was wondering -- are there any that are padded, and maybe</a:t>
            </a:r>
          </a:p>
          <a:p>
            <a:pPr eaLnBrk="1" hangingPunct="1">
              <a:buFontTx/>
              <a:buNone/>
            </a:pPr>
            <a:r>
              <a:rPr lang="en-US" altLang="en-US" sz="3500" dirty="0"/>
              <a:t>covered with something like vinyl? </a:t>
            </a:r>
          </a:p>
          <a:p>
            <a:pPr eaLnBrk="1" hangingPunct="1">
              <a:buFontTx/>
              <a:buNone/>
            </a:pPr>
            <a:r>
              <a:rPr lang="en-US" altLang="en-US" sz="3500" dirty="0"/>
              <a:t>I’m thinking of attracting others, You see, and if I could show</a:t>
            </a:r>
          </a:p>
          <a:p>
            <a:pPr eaLnBrk="1" hangingPunct="1">
              <a:buFontTx/>
              <a:buNone/>
            </a:pPr>
            <a:r>
              <a:rPr lang="en-US" altLang="en-US" sz="3500" dirty="0"/>
              <a:t>them a comfortable cross I’m sure I could win a lot more. </a:t>
            </a:r>
          </a:p>
          <a:p>
            <a:pPr eaLnBrk="1" hangingPunct="1">
              <a:buFontTx/>
              <a:buNone/>
            </a:pPr>
            <a:r>
              <a:rPr lang="en-US" altLang="en-US" sz="3500" dirty="0"/>
              <a:t>I ought to keep relevant with how people are feeling and all.</a:t>
            </a:r>
          </a:p>
          <a:p>
            <a:pPr eaLnBrk="1" hangingPunct="1">
              <a:buFontTx/>
              <a:buNone/>
            </a:pPr>
            <a:r>
              <a:rPr lang="en-US" altLang="en-US" sz="3500" dirty="0"/>
              <a:t>And I need something durable so I can treasure it always.</a:t>
            </a:r>
          </a:p>
          <a:p>
            <a:pPr eaLnBrk="1" hangingPunct="1"/>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55174-53B0-4EB0-847D-3C2DB0AC5B6A}"/>
              </a:ext>
            </a:extLst>
          </p:cNvPr>
          <p:cNvSpPr>
            <a:spLocks noGrp="1"/>
          </p:cNvSpPr>
          <p:nvPr>
            <p:ph type="title"/>
          </p:nvPr>
        </p:nvSpPr>
        <p:spPr>
          <a:xfrm>
            <a:off x="838200" y="365126"/>
            <a:ext cx="10515600" cy="315912"/>
          </a:xfrm>
        </p:spPr>
        <p:txBody>
          <a:bodyPr>
            <a:normAutofit fontScale="90000"/>
          </a:bodyPr>
          <a:lstStyle/>
          <a:p>
            <a:endParaRPr lang="en-US"/>
          </a:p>
        </p:txBody>
      </p:sp>
      <p:sp>
        <p:nvSpPr>
          <p:cNvPr id="17410" name="Rectangle 2">
            <a:extLst>
              <a:ext uri="{FF2B5EF4-FFF2-40B4-BE49-F238E27FC236}">
                <a16:creationId xmlns:a16="http://schemas.microsoft.com/office/drawing/2014/main" id="{F20CBEC9-BD7D-4C84-A413-D2A3EB63EE12}"/>
              </a:ext>
            </a:extLst>
          </p:cNvPr>
          <p:cNvSpPr>
            <a:spLocks noGrp="1" noChangeArrowheads="1"/>
          </p:cNvSpPr>
          <p:nvPr>
            <p:ph idx="1"/>
          </p:nvPr>
        </p:nvSpPr>
        <p:spPr>
          <a:xfrm>
            <a:off x="838200" y="923636"/>
            <a:ext cx="10515600" cy="5934364"/>
          </a:xfrm>
        </p:spPr>
        <p:txBody>
          <a:bodyPr>
            <a:noAutofit/>
          </a:bodyPr>
          <a:lstStyle/>
          <a:p>
            <a:pPr marL="0" indent="0">
              <a:buNone/>
            </a:pPr>
            <a:r>
              <a:rPr lang="en-US" altLang="en-US" sz="3200" dirty="0"/>
              <a:t>Oh, is there one that’s sort of flat so it would fit under my coat? One shouldn’t be too obvious. </a:t>
            </a:r>
          </a:p>
          <a:p>
            <a:pPr marL="0" indent="0">
              <a:buNone/>
            </a:pPr>
            <a:r>
              <a:rPr lang="en-US" altLang="en-US" sz="3200" dirty="0"/>
              <a:t>Surely You don’t want me to stand out and be different.</a:t>
            </a:r>
          </a:p>
          <a:p>
            <a:pPr marL="0" indent="0">
              <a:buNone/>
            </a:pPr>
            <a:r>
              <a:rPr lang="en-US" altLang="en-US" sz="3200" dirty="0"/>
              <a:t>There doesn’t seem to be much choice here. Just coarse, rough wood. I mean </a:t>
            </a:r>
            <a:r>
              <a:rPr lang="en-US" altLang="en-US" sz="3200" i="1" dirty="0"/>
              <a:t>that would </a:t>
            </a:r>
            <a:r>
              <a:rPr lang="en-US" altLang="en-US" sz="3200" b="1" i="1" dirty="0"/>
              <a:t>hurt! </a:t>
            </a:r>
          </a:p>
          <a:p>
            <a:pPr marL="0" indent="0">
              <a:buNone/>
            </a:pPr>
            <a:r>
              <a:rPr lang="en-US" altLang="en-US" sz="3200" dirty="0"/>
              <a:t>Don’t you have something that looks a little nicer, Lord? </a:t>
            </a:r>
          </a:p>
          <a:p>
            <a:pPr marL="0" indent="0">
              <a:buNone/>
            </a:pPr>
            <a:r>
              <a:rPr lang="en-US" altLang="en-US" sz="3200" dirty="0"/>
              <a:t>I can tell you right now, none of my friends are going to be impressed by this poor workmanship!</a:t>
            </a:r>
          </a:p>
          <a:p>
            <a:pPr marL="0" indent="0">
              <a:buNone/>
            </a:pPr>
            <a:r>
              <a:rPr lang="en-US" altLang="en-US" sz="3200" dirty="0"/>
              <a:t>They might think I’ve gone nuts! And my family will be totally mortified!</a:t>
            </a:r>
          </a:p>
          <a:p>
            <a:pPr marL="0" indent="0" algn="ctr">
              <a:buNone/>
            </a:pPr>
            <a:endParaRPr lang="en-US" alt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544048-6473-464D-B69B-548CBE419F07}"/>
              </a:ext>
            </a:extLst>
          </p:cNvPr>
          <p:cNvSpPr>
            <a:spLocks noGrp="1"/>
          </p:cNvSpPr>
          <p:nvPr>
            <p:ph type="title"/>
          </p:nvPr>
        </p:nvSpPr>
        <p:spPr>
          <a:xfrm>
            <a:off x="838200" y="365125"/>
            <a:ext cx="10515600" cy="189057"/>
          </a:xfrm>
        </p:spPr>
        <p:txBody>
          <a:bodyPr>
            <a:normAutofit fontScale="90000"/>
          </a:bodyPr>
          <a:lstStyle/>
          <a:p>
            <a:endParaRPr lang="en-US" dirty="0"/>
          </a:p>
        </p:txBody>
      </p:sp>
      <p:sp>
        <p:nvSpPr>
          <p:cNvPr id="18435" name="Rectangle 3">
            <a:extLst>
              <a:ext uri="{FF2B5EF4-FFF2-40B4-BE49-F238E27FC236}">
                <a16:creationId xmlns:a16="http://schemas.microsoft.com/office/drawing/2014/main" id="{74C893E1-4C4B-4F93-92A3-37E79D568B1B}"/>
              </a:ext>
            </a:extLst>
          </p:cNvPr>
          <p:cNvSpPr>
            <a:spLocks noGrp="1" noChangeArrowheads="1"/>
          </p:cNvSpPr>
          <p:nvPr>
            <p:ph idx="1"/>
          </p:nvPr>
        </p:nvSpPr>
        <p:spPr>
          <a:xfrm>
            <a:off x="838200" y="554182"/>
            <a:ext cx="10515600" cy="6303818"/>
          </a:xfrm>
        </p:spPr>
        <p:txBody>
          <a:bodyPr>
            <a:noAutofit/>
          </a:bodyPr>
          <a:lstStyle/>
          <a:p>
            <a:pPr algn="ctr" eaLnBrk="1" hangingPunct="1">
              <a:lnSpc>
                <a:spcPct val="90000"/>
              </a:lnSpc>
              <a:buFontTx/>
              <a:buNone/>
            </a:pPr>
            <a:endParaRPr lang="en-US" altLang="en-US" sz="3200" dirty="0"/>
          </a:p>
          <a:p>
            <a:pPr eaLnBrk="1" hangingPunct="1">
              <a:lnSpc>
                <a:spcPct val="90000"/>
              </a:lnSpc>
              <a:buFontTx/>
              <a:buNone/>
            </a:pPr>
            <a:r>
              <a:rPr lang="en-US" altLang="en-US" sz="3200" dirty="0"/>
              <a:t>What’s that? It’s either one of these or forget the whole</a:t>
            </a:r>
          </a:p>
          <a:p>
            <a:pPr eaLnBrk="1" hangingPunct="1">
              <a:lnSpc>
                <a:spcPct val="90000"/>
              </a:lnSpc>
              <a:buFontTx/>
              <a:buNone/>
            </a:pPr>
            <a:r>
              <a:rPr lang="en-US" altLang="en-US" sz="3200" dirty="0"/>
              <a:t>thing? </a:t>
            </a:r>
          </a:p>
          <a:p>
            <a:pPr eaLnBrk="1" hangingPunct="1">
              <a:lnSpc>
                <a:spcPct val="90000"/>
              </a:lnSpc>
              <a:buFontTx/>
              <a:buNone/>
            </a:pPr>
            <a:r>
              <a:rPr lang="en-US" altLang="en-US" sz="3200" dirty="0"/>
              <a:t>But Lord, I want to be Your disciple. </a:t>
            </a:r>
          </a:p>
          <a:p>
            <a:pPr eaLnBrk="1" hangingPunct="1">
              <a:lnSpc>
                <a:spcPct val="90000"/>
              </a:lnSpc>
              <a:buFontTx/>
              <a:buNone/>
            </a:pPr>
            <a:r>
              <a:rPr lang="en-US" altLang="en-US" sz="3200" dirty="0"/>
              <a:t>I mean, just being with You, that’s all that counts; but life has</a:t>
            </a:r>
          </a:p>
          <a:p>
            <a:pPr eaLnBrk="1" hangingPunct="1">
              <a:lnSpc>
                <a:spcPct val="90000"/>
              </a:lnSpc>
              <a:buFontTx/>
              <a:buNone/>
            </a:pPr>
            <a:r>
              <a:rPr lang="en-US" altLang="en-US" sz="3200" dirty="0"/>
              <a:t>to have a balance, too . . .</a:t>
            </a:r>
          </a:p>
          <a:p>
            <a:pPr eaLnBrk="1" hangingPunct="1">
              <a:lnSpc>
                <a:spcPct val="90000"/>
              </a:lnSpc>
              <a:buFontTx/>
              <a:buNone/>
            </a:pPr>
            <a:r>
              <a:rPr lang="en-US" altLang="en-US" sz="3200" dirty="0"/>
              <a:t>But You don’t understand, nobody lives that way today. </a:t>
            </a:r>
          </a:p>
          <a:p>
            <a:pPr eaLnBrk="1" hangingPunct="1">
              <a:lnSpc>
                <a:spcPct val="90000"/>
              </a:lnSpc>
              <a:buFontTx/>
              <a:buNone/>
            </a:pPr>
            <a:r>
              <a:rPr lang="en-US" altLang="en-US" sz="3200" dirty="0"/>
              <a:t>Who’s going to be attracted by this self-denial bit? I mean, </a:t>
            </a:r>
            <a:r>
              <a:rPr lang="en-US" altLang="en-US" sz="3200" b="1" i="1" dirty="0"/>
              <a:t>I</a:t>
            </a:r>
          </a:p>
          <a:p>
            <a:pPr eaLnBrk="1" hangingPunct="1">
              <a:lnSpc>
                <a:spcPct val="90000"/>
              </a:lnSpc>
              <a:buFontTx/>
              <a:buNone/>
            </a:pPr>
            <a:r>
              <a:rPr lang="en-US" altLang="en-US" sz="3200" dirty="0"/>
              <a:t>want to, but let’s not overdo it. </a:t>
            </a:r>
          </a:p>
          <a:p>
            <a:pPr eaLnBrk="1" hangingPunct="1">
              <a:lnSpc>
                <a:spcPct val="90000"/>
              </a:lnSpc>
              <a:buFontTx/>
              <a:buNone/>
            </a:pPr>
            <a:r>
              <a:rPr lang="en-US" altLang="en-US" sz="3200" dirty="0"/>
              <a:t>If I get fanatical they’ll haul me off to a mental institution</a:t>
            </a:r>
          </a:p>
          <a:p>
            <a:pPr eaLnBrk="1" hangingPunct="1">
              <a:lnSpc>
                <a:spcPct val="90000"/>
              </a:lnSpc>
              <a:buFontTx/>
              <a:buNone/>
            </a:pPr>
            <a:r>
              <a:rPr lang="en-US" altLang="en-US" sz="3200" dirty="0"/>
              <a:t>know what I mean? </a:t>
            </a:r>
          </a:p>
          <a:p>
            <a:pPr eaLnBrk="1" hangingPunct="1">
              <a:lnSpc>
                <a:spcPct val="90000"/>
              </a:lnSpc>
            </a:pPr>
            <a:endParaRPr lang="en-US" alt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EA1B7979-EF08-4F42-967C-1A0224FD9D5F}"/>
              </a:ext>
            </a:extLst>
          </p:cNvPr>
          <p:cNvSpPr>
            <a:spLocks noGrp="1" noChangeArrowheads="1"/>
          </p:cNvSpPr>
          <p:nvPr>
            <p:ph type="title"/>
          </p:nvPr>
        </p:nvSpPr>
        <p:spPr>
          <a:xfrm>
            <a:off x="838200" y="365125"/>
            <a:ext cx="10515600" cy="955675"/>
          </a:xfrm>
        </p:spPr>
        <p:txBody>
          <a:bodyPr>
            <a:normAutofit/>
          </a:bodyPr>
          <a:lstStyle/>
          <a:p>
            <a:pPr algn="ctr" eaLnBrk="1" hangingPunct="1"/>
            <a:r>
              <a:rPr lang="en-US" altLang="en-US" sz="4000" dirty="0"/>
              <a:t>Does your cross hurt?</a:t>
            </a:r>
          </a:p>
        </p:txBody>
      </p:sp>
      <p:sp>
        <p:nvSpPr>
          <p:cNvPr id="83971" name="Rectangle 3">
            <a:extLst>
              <a:ext uri="{FF2B5EF4-FFF2-40B4-BE49-F238E27FC236}">
                <a16:creationId xmlns:a16="http://schemas.microsoft.com/office/drawing/2014/main" id="{904B7415-2926-4B8D-93BC-A693FDCD0225}"/>
              </a:ext>
            </a:extLst>
          </p:cNvPr>
          <p:cNvSpPr>
            <a:spLocks noGrp="1" noChangeArrowheads="1"/>
          </p:cNvSpPr>
          <p:nvPr>
            <p:ph idx="1"/>
          </p:nvPr>
        </p:nvSpPr>
        <p:spPr>
          <a:xfrm>
            <a:off x="838200" y="1597891"/>
            <a:ext cx="10515600" cy="4579072"/>
          </a:xfrm>
        </p:spPr>
        <p:txBody>
          <a:bodyPr/>
          <a:lstStyle/>
          <a:p>
            <a:pPr algn="ctr" eaLnBrk="1" hangingPunct="1">
              <a:buFontTx/>
              <a:buNone/>
            </a:pPr>
            <a:r>
              <a:rPr lang="en-US" altLang="en-US" sz="3200" dirty="0"/>
              <a:t>Take up your cross and follow me</a:t>
            </a:r>
          </a:p>
          <a:p>
            <a:pPr algn="ctr" eaLnBrk="1" hangingPunct="1">
              <a:buFontTx/>
              <a:buNone/>
            </a:pPr>
            <a:r>
              <a:rPr lang="en-US" altLang="en-US" sz="3200" dirty="0">
                <a:solidFill>
                  <a:srgbClr val="FF0000"/>
                </a:solidFill>
              </a:rPr>
              <a:t>Matthew 16:24-25</a:t>
            </a:r>
          </a:p>
          <a:p>
            <a:pPr algn="ctr" eaLnBrk="1" hangingPunct="1">
              <a:buFontTx/>
              <a:buNone/>
            </a:pPr>
            <a:r>
              <a:rPr lang="en-US" altLang="en-US" sz="3200" dirty="0"/>
              <a:t>Then Jesus said to His disciples, "If anyone wishes to come after Me, he must deny himself, and take up his cross and follow Me.  For whoever wishes to save his life will lose it; but whoever loses his life for My sake will find it."</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fade">
                                      <p:cBhvr>
                                        <p:cTn id="7" dur="2000"/>
                                        <p:tgtEl>
                                          <p:spTgt spid="8397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3971"/>
                                        </p:tgtEl>
                                        <p:attrNameLst>
                                          <p:attrName>style.visibility</p:attrName>
                                        </p:attrNameLst>
                                      </p:cBhvr>
                                      <p:to>
                                        <p:strVal val="visible"/>
                                      </p:to>
                                    </p:set>
                                    <p:animEffect transition="in" filter="fade">
                                      <p:cBhvr>
                                        <p:cTn id="10" dur="2000"/>
                                        <p:tgtEl>
                                          <p:spTgt spid="83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8397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CEAF38-D448-488C-A112-FF6AC861D861}"/>
              </a:ext>
            </a:extLst>
          </p:cNvPr>
          <p:cNvSpPr>
            <a:spLocks noGrp="1"/>
          </p:cNvSpPr>
          <p:nvPr>
            <p:ph type="title"/>
          </p:nvPr>
        </p:nvSpPr>
        <p:spPr>
          <a:xfrm>
            <a:off x="838200" y="365125"/>
            <a:ext cx="10515600" cy="152111"/>
          </a:xfrm>
        </p:spPr>
        <p:txBody>
          <a:bodyPr>
            <a:normAutofit fontScale="90000"/>
          </a:bodyPr>
          <a:lstStyle/>
          <a:p>
            <a:endParaRPr lang="en-US" dirty="0"/>
          </a:p>
        </p:txBody>
      </p:sp>
      <p:sp>
        <p:nvSpPr>
          <p:cNvPr id="19459" name="Rectangle 3">
            <a:extLst>
              <a:ext uri="{FF2B5EF4-FFF2-40B4-BE49-F238E27FC236}">
                <a16:creationId xmlns:a16="http://schemas.microsoft.com/office/drawing/2014/main" id="{0CA7C52F-DC29-42EB-9533-D4086EA1E80C}"/>
              </a:ext>
            </a:extLst>
          </p:cNvPr>
          <p:cNvSpPr>
            <a:spLocks noGrp="1" noChangeArrowheads="1"/>
          </p:cNvSpPr>
          <p:nvPr>
            <p:ph idx="1"/>
          </p:nvPr>
        </p:nvSpPr>
        <p:spPr>
          <a:xfrm>
            <a:off x="838200" y="812800"/>
            <a:ext cx="10515600" cy="5364163"/>
          </a:xfrm>
        </p:spPr>
        <p:txBody>
          <a:bodyPr/>
          <a:lstStyle/>
          <a:p>
            <a:pPr algn="ctr" eaLnBrk="1" hangingPunct="1">
              <a:lnSpc>
                <a:spcPct val="90000"/>
              </a:lnSpc>
              <a:buFontTx/>
              <a:buNone/>
            </a:pPr>
            <a:endParaRPr lang="en-US" altLang="en-US" dirty="0"/>
          </a:p>
          <a:p>
            <a:pPr algn="ctr" eaLnBrk="1" hangingPunct="1">
              <a:lnSpc>
                <a:spcPct val="90000"/>
              </a:lnSpc>
              <a:buFontTx/>
              <a:buNone/>
            </a:pPr>
            <a:endParaRPr lang="en-US" altLang="en-US" dirty="0"/>
          </a:p>
          <a:p>
            <a:pPr eaLnBrk="1" hangingPunct="1">
              <a:lnSpc>
                <a:spcPct val="90000"/>
              </a:lnSpc>
              <a:buFontTx/>
              <a:buNone/>
            </a:pPr>
            <a:r>
              <a:rPr lang="en-US" altLang="en-US" sz="3200" dirty="0"/>
              <a:t>I mean, being a disciple is challenging and exciting, and I want</a:t>
            </a:r>
          </a:p>
          <a:p>
            <a:pPr eaLnBrk="1" hangingPunct="1">
              <a:lnSpc>
                <a:spcPct val="90000"/>
              </a:lnSpc>
              <a:buFontTx/>
              <a:buNone/>
            </a:pPr>
            <a:r>
              <a:rPr lang="en-US" altLang="en-US" sz="3200" dirty="0"/>
              <a:t>to do it, </a:t>
            </a:r>
          </a:p>
          <a:p>
            <a:pPr eaLnBrk="1" hangingPunct="1">
              <a:lnSpc>
                <a:spcPct val="90000"/>
              </a:lnSpc>
              <a:buFontTx/>
              <a:buNone/>
            </a:pPr>
            <a:r>
              <a:rPr lang="en-US" altLang="en-US" sz="3200" dirty="0"/>
              <a:t>but I do have some individual rights, </a:t>
            </a:r>
          </a:p>
          <a:p>
            <a:pPr eaLnBrk="1" hangingPunct="1">
              <a:lnSpc>
                <a:spcPct val="90000"/>
              </a:lnSpc>
              <a:buFontTx/>
              <a:buNone/>
            </a:pPr>
            <a:r>
              <a:rPr lang="en-US" altLang="en-US" sz="3200" dirty="0"/>
              <a:t>You know! Like, no blood, OK? </a:t>
            </a:r>
          </a:p>
          <a:p>
            <a:pPr eaLnBrk="1" hangingPunct="1">
              <a:lnSpc>
                <a:spcPct val="90000"/>
              </a:lnSpc>
              <a:buFontTx/>
              <a:buNone/>
            </a:pPr>
            <a:r>
              <a:rPr lang="en-US" altLang="en-US" sz="3200" dirty="0"/>
              <a:t>I just can’t stand the thought of that, Lord.. . . Lord? </a:t>
            </a:r>
            <a:r>
              <a:rPr lang="en-US" altLang="en-US" sz="3200" b="1" i="1" dirty="0"/>
              <a:t>Jesus</a:t>
            </a:r>
            <a:r>
              <a:rPr lang="en-US" altLang="en-US" sz="3200" dirty="0"/>
              <a:t>. . . ?</a:t>
            </a:r>
          </a:p>
          <a:p>
            <a:pPr eaLnBrk="1" hangingPunct="1">
              <a:lnSpc>
                <a:spcPct val="90000"/>
              </a:lnSpc>
              <a:buFontTx/>
              <a:buNone/>
            </a:pPr>
            <a:r>
              <a:rPr lang="en-US" altLang="en-US" sz="3200" dirty="0"/>
              <a:t>Now where do you suppose He went?</a:t>
            </a:r>
          </a:p>
          <a:p>
            <a:pPr eaLnBrk="1" hangingPunct="1">
              <a:lnSpc>
                <a:spcPct val="90000"/>
              </a:lnSpc>
            </a:pPr>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D509D387-186D-49A5-975D-5E1590C1582E}"/>
              </a:ext>
            </a:extLst>
          </p:cNvPr>
          <p:cNvSpPr>
            <a:spLocks noGrp="1" noChangeArrowheads="1"/>
          </p:cNvSpPr>
          <p:nvPr>
            <p:ph type="title"/>
          </p:nvPr>
        </p:nvSpPr>
        <p:spPr>
          <a:xfrm>
            <a:off x="838200" y="365126"/>
            <a:ext cx="10515600" cy="983384"/>
          </a:xfrm>
        </p:spPr>
        <p:txBody>
          <a:bodyPr>
            <a:normAutofit/>
          </a:bodyPr>
          <a:lstStyle/>
          <a:p>
            <a:pPr algn="ctr" eaLnBrk="1" hangingPunct="1"/>
            <a:r>
              <a:rPr lang="en-US" altLang="en-US" sz="4000" dirty="0"/>
              <a:t>Does your cross hurt?</a:t>
            </a:r>
          </a:p>
        </p:txBody>
      </p:sp>
      <p:sp>
        <p:nvSpPr>
          <p:cNvPr id="97283" name="Rectangle 3">
            <a:extLst>
              <a:ext uri="{FF2B5EF4-FFF2-40B4-BE49-F238E27FC236}">
                <a16:creationId xmlns:a16="http://schemas.microsoft.com/office/drawing/2014/main" id="{156E6A8D-9EAD-428E-9234-B2F44D5C5454}"/>
              </a:ext>
            </a:extLst>
          </p:cNvPr>
          <p:cNvSpPr>
            <a:spLocks noGrp="1" noChangeArrowheads="1"/>
          </p:cNvSpPr>
          <p:nvPr>
            <p:ph idx="1"/>
          </p:nvPr>
        </p:nvSpPr>
        <p:spPr>
          <a:xfrm>
            <a:off x="838200" y="1634836"/>
            <a:ext cx="10515600" cy="4542127"/>
          </a:xfrm>
        </p:spPr>
        <p:txBody>
          <a:bodyPr/>
          <a:lstStyle/>
          <a:p>
            <a:pPr algn="ctr" eaLnBrk="1" hangingPunct="1">
              <a:buFontTx/>
              <a:buNone/>
            </a:pPr>
            <a:r>
              <a:rPr lang="en-US" altLang="en-US" sz="3200" dirty="0"/>
              <a:t>The joy a crucifixion can bring</a:t>
            </a:r>
          </a:p>
          <a:p>
            <a:pPr algn="ctr" eaLnBrk="1" hangingPunct="1">
              <a:buFontTx/>
              <a:buNone/>
            </a:pPr>
            <a:r>
              <a:rPr lang="en-US" altLang="en-US" sz="3200" dirty="0">
                <a:solidFill>
                  <a:srgbClr val="FF0000"/>
                </a:solidFill>
              </a:rPr>
              <a:t>Hebrews 12:2</a:t>
            </a:r>
          </a:p>
          <a:p>
            <a:pPr algn="ctr" eaLnBrk="1" hangingPunct="1">
              <a:buFontTx/>
              <a:buNone/>
            </a:pPr>
            <a:r>
              <a:rPr lang="en-US" altLang="en-US" sz="3200" dirty="0"/>
              <a:t> fixing our eyes on Jesus, the author and perfecter of faith, who for the joy set before Him endured the cross, despising the shame, and has sat down at the right hand of the throne of God. </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2000"/>
                                        <p:tgtEl>
                                          <p:spTgt spid="9728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7283"/>
                                        </p:tgtEl>
                                        <p:attrNameLst>
                                          <p:attrName>style.visibility</p:attrName>
                                        </p:attrNameLst>
                                      </p:cBhvr>
                                      <p:to>
                                        <p:strVal val="visible"/>
                                      </p:to>
                                    </p:set>
                                    <p:animEffect transition="in" filter="fade">
                                      <p:cBhvr>
                                        <p:cTn id="10" dur="2000"/>
                                        <p:tgtEl>
                                          <p:spTgt spid="972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643B44-ED7A-4B0D-AD40-00B5146AFC5D}"/>
              </a:ext>
            </a:extLst>
          </p:cNvPr>
          <p:cNvSpPr>
            <a:spLocks noGrp="1"/>
          </p:cNvSpPr>
          <p:nvPr>
            <p:ph type="title"/>
          </p:nvPr>
        </p:nvSpPr>
        <p:spPr/>
        <p:txBody>
          <a:bodyPr/>
          <a:lstStyle/>
          <a:p>
            <a:endParaRPr lang="en-US"/>
          </a:p>
        </p:txBody>
      </p:sp>
      <p:sp>
        <p:nvSpPr>
          <p:cNvPr id="21507" name="Rectangle 3">
            <a:extLst>
              <a:ext uri="{FF2B5EF4-FFF2-40B4-BE49-F238E27FC236}">
                <a16:creationId xmlns:a16="http://schemas.microsoft.com/office/drawing/2014/main" id="{9DE0C186-8A9A-4CE0-A2A7-4F85FDEC6E62}"/>
              </a:ext>
            </a:extLst>
          </p:cNvPr>
          <p:cNvSpPr>
            <a:spLocks noGrp="1" noChangeArrowheads="1"/>
          </p:cNvSpPr>
          <p:nvPr>
            <p:ph idx="1"/>
          </p:nvPr>
        </p:nvSpPr>
        <p:spPr/>
        <p:txBody>
          <a:bodyPr/>
          <a:lstStyle/>
          <a:p>
            <a:pPr algn="ctr" eaLnBrk="1" hangingPunct="1">
              <a:buFontTx/>
              <a:buNone/>
            </a:pPr>
            <a:endParaRPr lang="en-US" altLang="en-US" sz="3600" dirty="0"/>
          </a:p>
          <a:p>
            <a:pPr algn="ctr" eaLnBrk="1" hangingPunct="1">
              <a:buFontTx/>
              <a:buNone/>
            </a:pPr>
            <a:r>
              <a:rPr lang="en-US" altLang="en-US" sz="3600" dirty="0"/>
              <a:t>Do you need to be </a:t>
            </a:r>
          </a:p>
          <a:p>
            <a:pPr algn="ctr" eaLnBrk="1" hangingPunct="1">
              <a:buFontTx/>
              <a:buNone/>
            </a:pPr>
            <a:r>
              <a:rPr lang="en-US" altLang="en-US" sz="3600" dirty="0"/>
              <a:t>crucified with Christ?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331650" y="1066800"/>
            <a:ext cx="957900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Romans 10:17</a:t>
            </a:r>
          </a:p>
          <a:p>
            <a:pPr marL="0" indent="0">
              <a:buNone/>
            </a:pPr>
            <a:r>
              <a:rPr lang="en-US" sz="3200" dirty="0"/>
              <a:t>Believe in the Lord</a:t>
            </a:r>
          </a:p>
          <a:p>
            <a:pPr marL="0" indent="0">
              <a:buNone/>
            </a:pPr>
            <a:r>
              <a:rPr lang="en-US" sz="3200" dirty="0"/>
              <a:t>						</a:t>
            </a:r>
            <a:r>
              <a:rPr lang="en-US" sz="3200" dirty="0">
                <a:solidFill>
                  <a:srgbClr val="FF0000"/>
                </a:solidFill>
              </a:rPr>
              <a:t>John 8:24 </a:t>
            </a:r>
          </a:p>
          <a:p>
            <a:pPr marL="0" indent="0">
              <a:buNone/>
            </a:pPr>
            <a:r>
              <a:rPr lang="en-US" sz="3200" dirty="0"/>
              <a:t>Repent of your sins</a:t>
            </a:r>
          </a:p>
          <a:p>
            <a:pPr marL="0" indent="0">
              <a:buNone/>
            </a:pPr>
            <a:r>
              <a:rPr lang="en-US" sz="3200" dirty="0"/>
              <a:t>						</a:t>
            </a:r>
            <a:r>
              <a:rPr lang="en-US" sz="3200" dirty="0">
                <a:solidFill>
                  <a:srgbClr val="FF0000"/>
                </a:solidFill>
              </a:rPr>
              <a:t>Acts 3:19</a:t>
            </a:r>
          </a:p>
          <a:p>
            <a:pPr marL="0" indent="0">
              <a:buNone/>
            </a:pPr>
            <a:r>
              <a:rPr lang="en-US" sz="3200" dirty="0"/>
              <a:t>Confess your belief</a:t>
            </a:r>
          </a:p>
          <a:p>
            <a:pPr marL="0" indent="0">
              <a:buNone/>
            </a:pPr>
            <a:r>
              <a:rPr lang="en-US" sz="3200" dirty="0"/>
              <a:t>						</a:t>
            </a:r>
            <a:r>
              <a:rPr lang="en-US" sz="3200" dirty="0">
                <a:solidFill>
                  <a:srgbClr val="FF0000"/>
                </a:solidFill>
              </a:rPr>
              <a:t>Acts 8:37</a:t>
            </a:r>
          </a:p>
          <a:p>
            <a:pPr marL="0" indent="0">
              <a:buNone/>
            </a:pPr>
            <a:r>
              <a:rPr lang="en-US" sz="3200" dirty="0"/>
              <a:t>Be baptized for remission of sin</a:t>
            </a:r>
          </a:p>
          <a:p>
            <a:pPr marL="0" indent="0">
              <a:buNone/>
            </a:pPr>
            <a:r>
              <a:rPr lang="en-US" sz="3200" dirty="0"/>
              <a:t>						</a:t>
            </a:r>
            <a:r>
              <a:rPr lang="en-US" sz="3200" dirty="0">
                <a:solidFill>
                  <a:srgbClr val="FF00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BBF99E-21A9-4866-8488-31B49CB8FFCE}"/>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55DB0A75-E9A0-4F86-9A83-BD7859A29C7E}"/>
              </a:ext>
            </a:extLst>
          </p:cNvPr>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34AF275D-9A18-42A5-9CCF-E6D817D6E5B1}"/>
              </a:ext>
            </a:extLst>
          </p:cNvPr>
          <p:cNvSpPr>
            <a:spLocks noGrp="1" noChangeArrowheads="1"/>
          </p:cNvSpPr>
          <p:nvPr>
            <p:ph type="title"/>
          </p:nvPr>
        </p:nvSpPr>
        <p:spPr>
          <a:xfrm>
            <a:off x="838200" y="365126"/>
            <a:ext cx="10515600" cy="1029565"/>
          </a:xfrm>
        </p:spPr>
        <p:txBody>
          <a:bodyPr>
            <a:normAutofit/>
          </a:bodyPr>
          <a:lstStyle/>
          <a:p>
            <a:pPr algn="ctr" eaLnBrk="1" hangingPunct="1"/>
            <a:r>
              <a:rPr lang="en-US" altLang="en-US" sz="4000" dirty="0"/>
              <a:t>Does your cross hurt?</a:t>
            </a:r>
          </a:p>
        </p:txBody>
      </p:sp>
      <p:sp>
        <p:nvSpPr>
          <p:cNvPr id="84995" name="Rectangle 3">
            <a:extLst>
              <a:ext uri="{FF2B5EF4-FFF2-40B4-BE49-F238E27FC236}">
                <a16:creationId xmlns:a16="http://schemas.microsoft.com/office/drawing/2014/main" id="{BCDBA69B-B141-451B-B623-3E65453C0FF3}"/>
              </a:ext>
            </a:extLst>
          </p:cNvPr>
          <p:cNvSpPr>
            <a:spLocks noGrp="1" noChangeArrowheads="1"/>
          </p:cNvSpPr>
          <p:nvPr>
            <p:ph idx="1"/>
          </p:nvPr>
        </p:nvSpPr>
        <p:spPr>
          <a:xfrm>
            <a:off x="838200" y="1662545"/>
            <a:ext cx="10515600" cy="4514418"/>
          </a:xfrm>
        </p:spPr>
        <p:txBody>
          <a:bodyPr/>
          <a:lstStyle/>
          <a:p>
            <a:pPr algn="ctr" eaLnBrk="1" hangingPunct="1">
              <a:buFontTx/>
              <a:buNone/>
            </a:pPr>
            <a:r>
              <a:rPr lang="en-US" altLang="en-US" sz="3200" dirty="0"/>
              <a:t>He who does not take his cross</a:t>
            </a:r>
          </a:p>
          <a:p>
            <a:pPr algn="ctr" eaLnBrk="1" hangingPunct="1">
              <a:buFontTx/>
              <a:buNone/>
            </a:pPr>
            <a:r>
              <a:rPr lang="en-US" altLang="en-US" sz="3200" dirty="0">
                <a:solidFill>
                  <a:srgbClr val="FF0000"/>
                </a:solidFill>
              </a:rPr>
              <a:t>Matthew 10:38</a:t>
            </a:r>
          </a:p>
          <a:p>
            <a:pPr algn="ctr" eaLnBrk="1" hangingPunct="1">
              <a:buFontTx/>
              <a:buNone/>
            </a:pPr>
            <a:r>
              <a:rPr lang="en-US" altLang="en-US" sz="3200" dirty="0"/>
              <a:t>"And he who does not take his cross and follow after Me is not worthy of Me."</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4994"/>
                                        </p:tgtEl>
                                        <p:attrNameLst>
                                          <p:attrName>style.visibility</p:attrName>
                                        </p:attrNameLst>
                                      </p:cBhvr>
                                      <p:to>
                                        <p:strVal val="visible"/>
                                      </p:to>
                                    </p:set>
                                    <p:animEffect transition="in" filter="fade">
                                      <p:cBhvr>
                                        <p:cTn id="7" dur="2000"/>
                                        <p:tgtEl>
                                          <p:spTgt spid="849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4995"/>
                                        </p:tgtEl>
                                        <p:attrNameLst>
                                          <p:attrName>style.visibility</p:attrName>
                                        </p:attrNameLst>
                                      </p:cBhvr>
                                      <p:to>
                                        <p:strVal val="visible"/>
                                      </p:to>
                                    </p:set>
                                    <p:animEffect transition="in" filter="fade">
                                      <p:cBhvr>
                                        <p:cTn id="10" dur="2000"/>
                                        <p:tgtEl>
                                          <p:spTgt spid="849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p:bldP spid="8499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094CD836-FD21-41B9-979C-ACB8FD6AEDBB}"/>
              </a:ext>
            </a:extLst>
          </p:cNvPr>
          <p:cNvSpPr>
            <a:spLocks noGrp="1" noChangeArrowheads="1"/>
          </p:cNvSpPr>
          <p:nvPr>
            <p:ph type="title"/>
          </p:nvPr>
        </p:nvSpPr>
        <p:spPr>
          <a:xfrm>
            <a:off x="838200" y="365125"/>
            <a:ext cx="10515600" cy="1103457"/>
          </a:xfrm>
        </p:spPr>
        <p:txBody>
          <a:bodyPr>
            <a:normAutofit/>
          </a:bodyPr>
          <a:lstStyle/>
          <a:p>
            <a:pPr algn="ctr" eaLnBrk="1" hangingPunct="1"/>
            <a:r>
              <a:rPr lang="en-US" altLang="en-US" sz="4000" dirty="0"/>
              <a:t>Does your cross hurt?</a:t>
            </a:r>
          </a:p>
        </p:txBody>
      </p:sp>
      <p:sp>
        <p:nvSpPr>
          <p:cNvPr id="86019" name="Rectangle 3">
            <a:extLst>
              <a:ext uri="{FF2B5EF4-FFF2-40B4-BE49-F238E27FC236}">
                <a16:creationId xmlns:a16="http://schemas.microsoft.com/office/drawing/2014/main" id="{BF3E45F7-BF23-4D1C-9DAE-28B186317283}"/>
              </a:ext>
            </a:extLst>
          </p:cNvPr>
          <p:cNvSpPr>
            <a:spLocks noGrp="1" noChangeArrowheads="1"/>
          </p:cNvSpPr>
          <p:nvPr>
            <p:ph idx="1"/>
          </p:nvPr>
        </p:nvSpPr>
        <p:spPr>
          <a:xfrm>
            <a:off x="838200" y="1607127"/>
            <a:ext cx="10515600" cy="4569836"/>
          </a:xfrm>
        </p:spPr>
        <p:txBody>
          <a:bodyPr/>
          <a:lstStyle/>
          <a:p>
            <a:pPr algn="ctr" eaLnBrk="1" hangingPunct="1">
              <a:buFontTx/>
              <a:buNone/>
            </a:pPr>
            <a:r>
              <a:rPr lang="en-US" altLang="en-US" sz="3200" dirty="0"/>
              <a:t>Jesus bearing His own cross</a:t>
            </a:r>
          </a:p>
          <a:p>
            <a:pPr algn="ctr" eaLnBrk="1" hangingPunct="1">
              <a:buFontTx/>
              <a:buNone/>
            </a:pPr>
            <a:r>
              <a:rPr lang="en-US" altLang="en-US" sz="3200" dirty="0">
                <a:solidFill>
                  <a:srgbClr val="FF0000"/>
                </a:solidFill>
              </a:rPr>
              <a:t>John 19:17-18</a:t>
            </a:r>
          </a:p>
          <a:p>
            <a:pPr algn="ctr" eaLnBrk="1" hangingPunct="1">
              <a:buFontTx/>
              <a:buNone/>
            </a:pPr>
            <a:r>
              <a:rPr lang="en-US" altLang="en-US" sz="3200" dirty="0"/>
              <a:t>They took Jesus, therefore, and He went out, bearing His own cross, to the place called the Place of a Skull, which is called in Hebrew, Golgotha.  There they crucified Him, and with Him two other men, one on either side, and Jesus in between.</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fade">
                                      <p:cBhvr>
                                        <p:cTn id="7" dur="2000"/>
                                        <p:tgtEl>
                                          <p:spTgt spid="860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6019"/>
                                        </p:tgtEl>
                                        <p:attrNameLst>
                                          <p:attrName>style.visibility</p:attrName>
                                        </p:attrNameLst>
                                      </p:cBhvr>
                                      <p:to>
                                        <p:strVal val="visible"/>
                                      </p:to>
                                    </p:set>
                                    <p:animEffect transition="in" filter="fade">
                                      <p:cBhvr>
                                        <p:cTn id="10" dur="2000"/>
                                        <p:tgtEl>
                                          <p:spTgt spid="86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E0D51-3FA1-4D74-BE7A-BAC07FDA8ACA}"/>
              </a:ext>
            </a:extLst>
          </p:cNvPr>
          <p:cNvSpPr>
            <a:spLocks noGrp="1"/>
          </p:cNvSpPr>
          <p:nvPr>
            <p:ph type="title"/>
          </p:nvPr>
        </p:nvSpPr>
        <p:spPr>
          <a:xfrm>
            <a:off x="838200" y="193964"/>
            <a:ext cx="10515600" cy="979054"/>
          </a:xfrm>
        </p:spPr>
        <p:txBody>
          <a:bodyPr>
            <a:normAutofit/>
          </a:bodyPr>
          <a:lstStyle/>
          <a:p>
            <a:pPr algn="ctr"/>
            <a:r>
              <a:rPr lang="en-US" sz="3600" dirty="0"/>
              <a:t>Josephus, “Wars of the Jews” book 5 chapter 11</a:t>
            </a:r>
          </a:p>
        </p:txBody>
      </p:sp>
      <p:sp>
        <p:nvSpPr>
          <p:cNvPr id="3" name="Content Placeholder 2">
            <a:extLst>
              <a:ext uri="{FF2B5EF4-FFF2-40B4-BE49-F238E27FC236}">
                <a16:creationId xmlns:a16="http://schemas.microsoft.com/office/drawing/2014/main" id="{E2C53E0B-A023-48EF-B85A-4C2759303819}"/>
              </a:ext>
            </a:extLst>
          </p:cNvPr>
          <p:cNvSpPr>
            <a:spLocks noGrp="1"/>
          </p:cNvSpPr>
          <p:nvPr>
            <p:ph idx="1"/>
          </p:nvPr>
        </p:nvSpPr>
        <p:spPr>
          <a:xfrm>
            <a:off x="720436" y="1477354"/>
            <a:ext cx="10714182" cy="5449919"/>
          </a:xfrm>
        </p:spPr>
        <p:txBody>
          <a:bodyPr>
            <a:normAutofit/>
          </a:bodyPr>
          <a:lstStyle/>
          <a:p>
            <a:pPr marL="0" indent="0">
              <a:buNone/>
            </a:pPr>
            <a:r>
              <a:rPr lang="en-US" sz="3200" dirty="0"/>
              <a:t>the severity of the famine made them bold in thus going out; so nothing remained but that, when they were concealed from the robbers, they should be taken by the enemy; and when they were going to be taken, they were forced to defend themselves for fear of being punished; as after they had fought, they thought it too late to make any supplications for mercy; so they were first whipped, and then tormented with all sorts of tortures, before they died, and were then crucified before the wall of the city. </a:t>
            </a:r>
          </a:p>
        </p:txBody>
      </p:sp>
    </p:spTree>
    <p:extLst>
      <p:ext uri="{BB962C8B-B14F-4D97-AF65-F5344CB8AC3E}">
        <p14:creationId xmlns:p14="http://schemas.microsoft.com/office/powerpoint/2010/main" val="134492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E0D51-3FA1-4D74-BE7A-BAC07FDA8ACA}"/>
              </a:ext>
            </a:extLst>
          </p:cNvPr>
          <p:cNvSpPr>
            <a:spLocks noGrp="1"/>
          </p:cNvSpPr>
          <p:nvPr>
            <p:ph type="title"/>
          </p:nvPr>
        </p:nvSpPr>
        <p:spPr>
          <a:xfrm>
            <a:off x="838200" y="193964"/>
            <a:ext cx="10515600" cy="193502"/>
          </a:xfrm>
        </p:spPr>
        <p:txBody>
          <a:bodyPr>
            <a:normAutofit fontScale="90000"/>
          </a:bodyPr>
          <a:lstStyle/>
          <a:p>
            <a:endParaRPr lang="en-US" sz="2800" dirty="0"/>
          </a:p>
        </p:txBody>
      </p:sp>
      <p:sp>
        <p:nvSpPr>
          <p:cNvPr id="3" name="Content Placeholder 2">
            <a:extLst>
              <a:ext uri="{FF2B5EF4-FFF2-40B4-BE49-F238E27FC236}">
                <a16:creationId xmlns:a16="http://schemas.microsoft.com/office/drawing/2014/main" id="{E2C53E0B-A023-48EF-B85A-4C2759303819}"/>
              </a:ext>
            </a:extLst>
          </p:cNvPr>
          <p:cNvSpPr>
            <a:spLocks noGrp="1"/>
          </p:cNvSpPr>
          <p:nvPr>
            <p:ph idx="1"/>
          </p:nvPr>
        </p:nvSpPr>
        <p:spPr>
          <a:xfrm>
            <a:off x="720436" y="775854"/>
            <a:ext cx="10714182" cy="6151419"/>
          </a:xfrm>
        </p:spPr>
        <p:txBody>
          <a:bodyPr>
            <a:normAutofit/>
          </a:bodyPr>
          <a:lstStyle/>
          <a:p>
            <a:pPr marL="0" indent="0">
              <a:buNone/>
            </a:pPr>
            <a:r>
              <a:rPr lang="en-US" sz="3200" dirty="0"/>
              <a:t>This miserable procedure made Titus greatly to pity them, while they caught every day five hundred Jews; nay, some days they caught more: yet it did not appear to be safe for him to let those that were taken by force go their way, and to set a guard over so many he saw would be to make such as great deal them useless to him. The main reason why he did not forbid that cruelty was this, that he hoped the Jews might perhaps yield at that sight, out of fear lest they might themselves afterwards be liable to the same cruel treatment. So the soldiers, out of the wrath and hatred they bore the Jews, nailed those they caught, one after one way, and another after another, to the crosses, by way of jest, when their multitude was so great, that room was wanting for the crosses, and crosses wanting for the bodies. </a:t>
            </a:r>
          </a:p>
        </p:txBody>
      </p:sp>
    </p:spTree>
    <p:extLst>
      <p:ext uri="{BB962C8B-B14F-4D97-AF65-F5344CB8AC3E}">
        <p14:creationId xmlns:p14="http://schemas.microsoft.com/office/powerpoint/2010/main" val="74081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A0B17A36-79D8-4590-B5EC-4219EA376B7C}"/>
              </a:ext>
            </a:extLst>
          </p:cNvPr>
          <p:cNvSpPr>
            <a:spLocks noGrp="1" noChangeArrowheads="1"/>
          </p:cNvSpPr>
          <p:nvPr>
            <p:ph type="title"/>
          </p:nvPr>
        </p:nvSpPr>
        <p:spPr>
          <a:xfrm>
            <a:off x="838200" y="365125"/>
            <a:ext cx="10515600" cy="1158875"/>
          </a:xfrm>
        </p:spPr>
        <p:txBody>
          <a:bodyPr>
            <a:normAutofit/>
          </a:bodyPr>
          <a:lstStyle/>
          <a:p>
            <a:pPr algn="ctr" eaLnBrk="1" hangingPunct="1"/>
            <a:r>
              <a:rPr lang="en-US" altLang="en-US" sz="4000" dirty="0"/>
              <a:t>Does your cross hurt?</a:t>
            </a:r>
          </a:p>
        </p:txBody>
      </p:sp>
      <p:sp>
        <p:nvSpPr>
          <p:cNvPr id="87043" name="Rectangle 3">
            <a:extLst>
              <a:ext uri="{FF2B5EF4-FFF2-40B4-BE49-F238E27FC236}">
                <a16:creationId xmlns:a16="http://schemas.microsoft.com/office/drawing/2014/main" id="{C70C703F-F159-45BD-96A2-F928568AAEF3}"/>
              </a:ext>
            </a:extLst>
          </p:cNvPr>
          <p:cNvSpPr>
            <a:spLocks noGrp="1" noChangeArrowheads="1"/>
          </p:cNvSpPr>
          <p:nvPr>
            <p:ph idx="1"/>
          </p:nvPr>
        </p:nvSpPr>
        <p:spPr>
          <a:xfrm>
            <a:off x="838200" y="1625600"/>
            <a:ext cx="10515600" cy="4551363"/>
          </a:xfrm>
        </p:spPr>
        <p:txBody>
          <a:bodyPr/>
          <a:lstStyle/>
          <a:p>
            <a:pPr algn="ctr" eaLnBrk="1" hangingPunct="1">
              <a:buFontTx/>
              <a:buNone/>
            </a:pPr>
            <a:r>
              <a:rPr lang="en-US" altLang="en-US" sz="3200" dirty="0"/>
              <a:t>The first one to bear the cross of Jesus</a:t>
            </a:r>
          </a:p>
          <a:p>
            <a:pPr algn="ctr" eaLnBrk="1" hangingPunct="1">
              <a:buFontTx/>
              <a:buNone/>
            </a:pPr>
            <a:r>
              <a:rPr lang="en-US" altLang="en-US" sz="3200" dirty="0">
                <a:solidFill>
                  <a:srgbClr val="FF0000"/>
                </a:solidFill>
              </a:rPr>
              <a:t>Mark 15:21</a:t>
            </a:r>
          </a:p>
          <a:p>
            <a:pPr algn="ctr" eaLnBrk="1" hangingPunct="1">
              <a:buFontTx/>
              <a:buNone/>
            </a:pPr>
            <a:r>
              <a:rPr lang="en-US" altLang="en-US" sz="3200" dirty="0"/>
              <a:t> They pressed into service a passer-by coming from the country, Simon of Cyrene (the father of Alexander and Rufus), to bear His cross. </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7042"/>
                                        </p:tgtEl>
                                        <p:attrNameLst>
                                          <p:attrName>style.visibility</p:attrName>
                                        </p:attrNameLst>
                                      </p:cBhvr>
                                      <p:to>
                                        <p:strVal val="visible"/>
                                      </p:to>
                                    </p:set>
                                    <p:animEffect transition="in" filter="fade">
                                      <p:cBhvr>
                                        <p:cTn id="7" dur="2000"/>
                                        <p:tgtEl>
                                          <p:spTgt spid="870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7043"/>
                                        </p:tgtEl>
                                        <p:attrNameLst>
                                          <p:attrName>style.visibility</p:attrName>
                                        </p:attrNameLst>
                                      </p:cBhvr>
                                      <p:to>
                                        <p:strVal val="visible"/>
                                      </p:to>
                                    </p:set>
                                    <p:animEffect transition="in" filter="fade">
                                      <p:cBhvr>
                                        <p:cTn id="10" dur="2000"/>
                                        <p:tgtEl>
                                          <p:spTgt spid="87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9E23C095-ACBF-46AC-8FB1-62395D948A60}"/>
              </a:ext>
            </a:extLst>
          </p:cNvPr>
          <p:cNvSpPr>
            <a:spLocks noGrp="1" noChangeArrowheads="1"/>
          </p:cNvSpPr>
          <p:nvPr>
            <p:ph type="title"/>
          </p:nvPr>
        </p:nvSpPr>
        <p:spPr>
          <a:xfrm>
            <a:off x="838200" y="365125"/>
            <a:ext cx="10515600" cy="1112693"/>
          </a:xfrm>
        </p:spPr>
        <p:txBody>
          <a:bodyPr>
            <a:normAutofit/>
          </a:bodyPr>
          <a:lstStyle/>
          <a:p>
            <a:pPr algn="ctr" eaLnBrk="1" hangingPunct="1"/>
            <a:r>
              <a:rPr lang="en-US" altLang="en-US" sz="4000" dirty="0"/>
              <a:t>Does your cross hurt?</a:t>
            </a:r>
          </a:p>
        </p:txBody>
      </p:sp>
      <p:sp>
        <p:nvSpPr>
          <p:cNvPr id="88067" name="Rectangle 3">
            <a:extLst>
              <a:ext uri="{FF2B5EF4-FFF2-40B4-BE49-F238E27FC236}">
                <a16:creationId xmlns:a16="http://schemas.microsoft.com/office/drawing/2014/main" id="{D45BB365-B7F9-438B-BD87-CA3BF7776113}"/>
              </a:ext>
            </a:extLst>
          </p:cNvPr>
          <p:cNvSpPr>
            <a:spLocks noGrp="1" noChangeArrowheads="1"/>
          </p:cNvSpPr>
          <p:nvPr>
            <p:ph idx="1"/>
          </p:nvPr>
        </p:nvSpPr>
        <p:spPr>
          <a:xfrm>
            <a:off x="838200" y="1644073"/>
            <a:ext cx="10515600" cy="4532890"/>
          </a:xfrm>
        </p:spPr>
        <p:txBody>
          <a:bodyPr/>
          <a:lstStyle/>
          <a:p>
            <a:pPr algn="ctr" eaLnBrk="1" hangingPunct="1">
              <a:buFontTx/>
              <a:buNone/>
            </a:pPr>
            <a:r>
              <a:rPr lang="en-US" altLang="en-US" sz="3200" dirty="0"/>
              <a:t>The pain of crucifying the old self</a:t>
            </a:r>
          </a:p>
          <a:p>
            <a:pPr algn="ctr" eaLnBrk="1" hangingPunct="1">
              <a:buFontTx/>
              <a:buNone/>
            </a:pPr>
            <a:r>
              <a:rPr lang="en-US" altLang="en-US" sz="3200" dirty="0">
                <a:solidFill>
                  <a:srgbClr val="FF0000"/>
                </a:solidFill>
              </a:rPr>
              <a:t>Romans 6:4-6</a:t>
            </a:r>
          </a:p>
          <a:p>
            <a:pPr algn="ctr" eaLnBrk="1" hangingPunct="1">
              <a:buFontTx/>
              <a:buNone/>
            </a:pPr>
            <a:r>
              <a:rPr lang="en-US" altLang="en-US" sz="3200" dirty="0"/>
              <a:t>For if we have become united with Him in the likeness of His death, certainly we shall also be in the likeness of His resurrection, knowing this, that our old self was crucified with Him, in order that our body of sin might be done away with, so that we would no longer be slaves to sin; </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Effect transition="in" filter="fade">
                                      <p:cBhvr>
                                        <p:cTn id="7" dur="2000"/>
                                        <p:tgtEl>
                                          <p:spTgt spid="880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8067"/>
                                        </p:tgtEl>
                                        <p:attrNameLst>
                                          <p:attrName>style.visibility</p:attrName>
                                        </p:attrNameLst>
                                      </p:cBhvr>
                                      <p:to>
                                        <p:strVal val="visible"/>
                                      </p:to>
                                    </p:set>
                                    <p:animEffect transition="in" filter="fade">
                                      <p:cBhvr>
                                        <p:cTn id="10" dur="20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p:bldP spid="8806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C529A0B0-1F10-4460-95F8-6A856E295F08}"/>
              </a:ext>
            </a:extLst>
          </p:cNvPr>
          <p:cNvSpPr>
            <a:spLocks noGrp="1" noChangeArrowheads="1"/>
          </p:cNvSpPr>
          <p:nvPr>
            <p:ph type="title"/>
          </p:nvPr>
        </p:nvSpPr>
        <p:spPr>
          <a:xfrm>
            <a:off x="838200" y="365125"/>
            <a:ext cx="10515600" cy="1103457"/>
          </a:xfrm>
        </p:spPr>
        <p:txBody>
          <a:bodyPr>
            <a:normAutofit/>
          </a:bodyPr>
          <a:lstStyle/>
          <a:p>
            <a:pPr algn="ctr" eaLnBrk="1" hangingPunct="1"/>
            <a:r>
              <a:rPr lang="en-US" altLang="en-US" sz="4000" dirty="0"/>
              <a:t>Does your cross hurt?</a:t>
            </a:r>
          </a:p>
        </p:txBody>
      </p:sp>
      <p:sp>
        <p:nvSpPr>
          <p:cNvPr id="89091" name="Rectangle 3">
            <a:extLst>
              <a:ext uri="{FF2B5EF4-FFF2-40B4-BE49-F238E27FC236}">
                <a16:creationId xmlns:a16="http://schemas.microsoft.com/office/drawing/2014/main" id="{E1346E1D-2A9D-4123-A657-4AEDE64FACCF}"/>
              </a:ext>
            </a:extLst>
          </p:cNvPr>
          <p:cNvSpPr>
            <a:spLocks noGrp="1" noChangeArrowheads="1"/>
          </p:cNvSpPr>
          <p:nvPr>
            <p:ph idx="1"/>
          </p:nvPr>
        </p:nvSpPr>
        <p:spPr>
          <a:xfrm>
            <a:off x="838200" y="1662545"/>
            <a:ext cx="10515600" cy="4514418"/>
          </a:xfrm>
        </p:spPr>
        <p:txBody>
          <a:bodyPr/>
          <a:lstStyle/>
          <a:p>
            <a:pPr algn="ctr" eaLnBrk="1" hangingPunct="1">
              <a:buFontTx/>
              <a:buNone/>
            </a:pPr>
            <a:r>
              <a:rPr lang="en-US" altLang="en-US" sz="3200" dirty="0"/>
              <a:t>To live with Him we must die</a:t>
            </a:r>
          </a:p>
          <a:p>
            <a:pPr algn="ctr" eaLnBrk="1" hangingPunct="1">
              <a:buFontTx/>
              <a:buNone/>
            </a:pPr>
            <a:r>
              <a:rPr lang="en-US" altLang="en-US" sz="3200" dirty="0">
                <a:solidFill>
                  <a:srgbClr val="FF0000"/>
                </a:solidFill>
              </a:rPr>
              <a:t>Romans 6:8</a:t>
            </a:r>
          </a:p>
          <a:p>
            <a:pPr algn="ctr" eaLnBrk="1" hangingPunct="1">
              <a:buFontTx/>
              <a:buNone/>
            </a:pPr>
            <a:r>
              <a:rPr lang="en-US" altLang="en-US" sz="3200" dirty="0"/>
              <a:t>Now if we have died with Christ, we believe that we shall also live with Him, </a:t>
            </a:r>
          </a:p>
          <a:p>
            <a:pPr algn="ctr" eaLnBrk="1" hangingPunct="1">
              <a:buFontTx/>
              <a:buNone/>
            </a:pPr>
            <a:endParaRPr lang="en-US" altLang="en-US" sz="3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9090"/>
                                        </p:tgtEl>
                                        <p:attrNameLst>
                                          <p:attrName>style.visibility</p:attrName>
                                        </p:attrNameLst>
                                      </p:cBhvr>
                                      <p:to>
                                        <p:strVal val="visible"/>
                                      </p:to>
                                    </p:set>
                                    <p:animEffect transition="in" filter="fade">
                                      <p:cBhvr>
                                        <p:cTn id="7" dur="2000"/>
                                        <p:tgtEl>
                                          <p:spTgt spid="8909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9091"/>
                                        </p:tgtEl>
                                        <p:attrNameLst>
                                          <p:attrName>style.visibility</p:attrName>
                                        </p:attrNameLst>
                                      </p:cBhvr>
                                      <p:to>
                                        <p:strVal val="visible"/>
                                      </p:to>
                                    </p:set>
                                    <p:animEffect transition="in" filter="fade">
                                      <p:cBhvr>
                                        <p:cTn id="10" dur="2000"/>
                                        <p:tgtEl>
                                          <p:spTgt spid="89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0" grpId="0"/>
      <p:bldP spid="8909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1314</TotalTime>
  <Words>1428</Words>
  <Application>Microsoft Office PowerPoint</Application>
  <PresentationFormat>Widescreen</PresentationFormat>
  <Paragraphs>108</Paragraphs>
  <Slides>24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24</vt:i4>
      </vt:variant>
    </vt:vector>
  </HeadingPairs>
  <TitlesOfParts>
    <vt:vector size="29" baseType="lpstr">
      <vt:lpstr>Arial</vt:lpstr>
      <vt:lpstr>Calibri</vt:lpstr>
      <vt:lpstr>Calibri Light</vt:lpstr>
      <vt:lpstr>Office Theme</vt:lpstr>
      <vt:lpstr>1_Office Theme</vt:lpstr>
      <vt:lpstr>PowerPoint Presentation</vt:lpstr>
      <vt:lpstr>Does your cross hurt?</vt:lpstr>
      <vt:lpstr>Does your cross hurt?</vt:lpstr>
      <vt:lpstr>Does your cross hurt?</vt:lpstr>
      <vt:lpstr>Josephus, “Wars of the Jews” book 5 chapter 11</vt:lpstr>
      <vt:lpstr>PowerPoint Presentation</vt:lpstr>
      <vt:lpstr>Does your cross hurt?</vt:lpstr>
      <vt:lpstr>Does your cross hurt?</vt:lpstr>
      <vt:lpstr>Does your cross hurt?</vt:lpstr>
      <vt:lpstr>Does your cross hurt?</vt:lpstr>
      <vt:lpstr>Does your cross hurt?</vt:lpstr>
      <vt:lpstr>Does your cross hurt?</vt:lpstr>
      <vt:lpstr>Does your cross hurt?</vt:lpstr>
      <vt:lpstr>Does your cross hurt?</vt:lpstr>
      <vt:lpstr>Does your cross hurt?</vt:lpstr>
      <vt:lpstr> The Padded Cross  Well, here I am, Lord. you said, “Take up your cross,” and I’m   here to do it.  It’s not easy, You know, this self-denial thing. I mean to go through with it though, yes, Sir! I’ll bet You wish more people were willing disciples like me. I’ve counted the cost and surrendered my life even though, like the song says, “It’s not an easy road . . .” </vt:lpstr>
      <vt:lpstr>PowerPoint Presentation</vt:lpstr>
      <vt:lpstr>PowerPoint Presentation</vt:lpstr>
      <vt:lpstr>PowerPoint Presentation</vt:lpstr>
      <vt:lpstr>PowerPoint Presentation</vt:lpstr>
      <vt:lpstr>Does your cross hurt?</vt:lpstr>
      <vt:lpstr>PowerPoint Presentation</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11</cp:revision>
  <dcterms:created xsi:type="dcterms:W3CDTF">2018-11-23T17:37:30Z</dcterms:created>
  <dcterms:modified xsi:type="dcterms:W3CDTF">2018-11-24T15:31:44Z</dcterms:modified>
</cp:coreProperties>
</file>