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4" r:id="rId7"/>
    <p:sldId id="265" r:id="rId8"/>
    <p:sldId id="266" r:id="rId9"/>
    <p:sldId id="269" r:id="rId10"/>
    <p:sldId id="267" r:id="rId11"/>
    <p:sldId id="268" r:id="rId12"/>
    <p:sldId id="260" r:id="rId13"/>
    <p:sldId id="270" r:id="rId14"/>
    <p:sldId id="279" r:id="rId15"/>
    <p:sldId id="271" r:id="rId16"/>
    <p:sldId id="272" r:id="rId17"/>
    <p:sldId id="261" r:id="rId18"/>
    <p:sldId id="273" r:id="rId19"/>
    <p:sldId id="278" r:id="rId20"/>
    <p:sldId id="274" r:id="rId21"/>
    <p:sldId id="275" r:id="rId22"/>
    <p:sldId id="276" r:id="rId23"/>
    <p:sldId id="277" r:id="rId24"/>
    <p:sldId id="26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F774B-58C8-4510-B039-0A69B13528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9BCA68-BDA5-48B4-A15D-B88DE1FD38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C5EAC4-F985-4BD5-8212-5514C18C3835}"/>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a:extLst>
              <a:ext uri="{FF2B5EF4-FFF2-40B4-BE49-F238E27FC236}">
                <a16:creationId xmlns:a16="http://schemas.microsoft.com/office/drawing/2014/main" id="{085B4719-6123-4A0C-8EBE-D7A1AD34B6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62948-755D-4485-8C50-829F917EB506}"/>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427532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01E0B-8007-4707-A54E-8C4187DA29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B0883-AB67-402D-AAD3-70513041EF8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D4AFB-3D02-4FE9-8943-02BCE74621C6}"/>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a:extLst>
              <a:ext uri="{FF2B5EF4-FFF2-40B4-BE49-F238E27FC236}">
                <a16:creationId xmlns:a16="http://schemas.microsoft.com/office/drawing/2014/main" id="{4A9B7FDA-95FB-41E0-BFC8-8EA3FC255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E56DB-932F-48EC-96C9-8B5AB5F6A86A}"/>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694930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71970E-E4B7-442D-9325-5B189075D2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9522EC-91EF-44F3-BFEA-96E20D83A76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B848CA-7293-4FC5-B22E-18D8C82620DB}"/>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a:extLst>
              <a:ext uri="{FF2B5EF4-FFF2-40B4-BE49-F238E27FC236}">
                <a16:creationId xmlns:a16="http://schemas.microsoft.com/office/drawing/2014/main" id="{8A9375F4-A85B-4B3E-8310-801BBA95B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AF2395-0FFD-41BF-9CAB-BFDA41CF2D6A}"/>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268984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0503938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836594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95868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8525F1-DE12-4B5E-B503-BB73AE5800DB}"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2742383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8525F1-DE12-4B5E-B503-BB73AE5800DB}" type="datetimeFigureOut">
              <a:rPr lang="en-US" smtClean="0"/>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1309850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8525F1-DE12-4B5E-B503-BB73AE5800DB}" type="datetimeFigureOut">
              <a:rPr lang="en-US" smtClean="0"/>
              <a:t>12/15/2018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2950619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8525F1-DE12-4B5E-B503-BB73AE5800DB}" type="datetimeFigureOut">
              <a:rPr lang="en-US" smtClean="0"/>
              <a:t>12/15/2018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17601163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8525F1-DE12-4B5E-B503-BB73AE5800DB}"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82591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CB603-2567-4B4B-B3F6-C9DE65F19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C7A27E-2E04-4BA8-B13B-A6A8BE022D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116E5-C8B2-4F8D-8DC6-41C9147BEF86}"/>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a:extLst>
              <a:ext uri="{FF2B5EF4-FFF2-40B4-BE49-F238E27FC236}">
                <a16:creationId xmlns:a16="http://schemas.microsoft.com/office/drawing/2014/main" id="{1EE09720-FA56-4CDE-BC2A-E9D9D424F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87EF7-2950-42AA-839B-924CDE99067E}"/>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899682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8525F1-DE12-4B5E-B503-BB73AE5800DB}"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1104905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26857471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138295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7A6D-59B1-47F3-ACC3-D19920B026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85AEA4-42F4-44D3-9996-92A1946883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D3DDEFB-E36F-4295-84EA-4DA1140307FB}"/>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5" name="Footer Placeholder 4">
            <a:extLst>
              <a:ext uri="{FF2B5EF4-FFF2-40B4-BE49-F238E27FC236}">
                <a16:creationId xmlns:a16="http://schemas.microsoft.com/office/drawing/2014/main" id="{D08F17FD-EAEA-40F6-A015-F098952CF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C54C42-6507-4AB8-9D03-D057A4097457}"/>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256532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E2103-B644-4200-AAE8-42D60F644A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DB5E39-9F77-4476-A66B-B2D3E3070A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CF6A99-D0E2-4C9E-A004-0D15A25965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EB78D1-1CC7-4C28-A4F0-FA9F4D702182}"/>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6" name="Footer Placeholder 5">
            <a:extLst>
              <a:ext uri="{FF2B5EF4-FFF2-40B4-BE49-F238E27FC236}">
                <a16:creationId xmlns:a16="http://schemas.microsoft.com/office/drawing/2014/main" id="{97B843F5-8314-4580-8A3D-47957574D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10808F-D3F4-4620-A757-DC364B8508DF}"/>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694476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41C3A-69EF-47D2-AAEF-FB0FEB166D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64E676A-59BA-466A-8C32-1487725717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90A7FE-FE4C-4EDD-AEEF-B223D7D0501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9C7BB8-7DCF-4095-B43D-8C7370AD7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7DBAF2C-D3AE-4998-9C99-6E8C948FCD6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EEE7A90-395F-4EBB-AC13-EB54072E1F1C}"/>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8" name="Footer Placeholder 7">
            <a:extLst>
              <a:ext uri="{FF2B5EF4-FFF2-40B4-BE49-F238E27FC236}">
                <a16:creationId xmlns:a16="http://schemas.microsoft.com/office/drawing/2014/main" id="{91D74958-D87B-4941-BDD2-9DC1107F96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24EA45-95D3-4DF4-8BC5-38148E35F01F}"/>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1845178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8213-C54F-4A2C-8CF8-2524EF113E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FBB6F3-2EBD-471E-8D58-FE69E67E43B0}"/>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4" name="Footer Placeholder 3">
            <a:extLst>
              <a:ext uri="{FF2B5EF4-FFF2-40B4-BE49-F238E27FC236}">
                <a16:creationId xmlns:a16="http://schemas.microsoft.com/office/drawing/2014/main" id="{386BC4E0-2FDE-4F47-BF91-35B5756011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0ED36E-9952-48F7-90B8-E2420A467AB0}"/>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710597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23AB5C-8A0A-4516-A3B9-EF975D103D49}"/>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3" name="Footer Placeholder 2">
            <a:extLst>
              <a:ext uri="{FF2B5EF4-FFF2-40B4-BE49-F238E27FC236}">
                <a16:creationId xmlns:a16="http://schemas.microsoft.com/office/drawing/2014/main" id="{79BC2C1E-5D8E-4A10-9FE0-6025DFF51C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E2FD94-BB2A-4210-B6AC-95877EE7D7A2}"/>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140867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CA635-9CDD-456A-ACC5-0B6145FE23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247D6A-B46B-4EC4-8896-14CF3DDC27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80CEC7-5188-4059-9E4D-2E4DEA37E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7A239E-4747-43A6-9630-114BEE3937C3}"/>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6" name="Footer Placeholder 5">
            <a:extLst>
              <a:ext uri="{FF2B5EF4-FFF2-40B4-BE49-F238E27FC236}">
                <a16:creationId xmlns:a16="http://schemas.microsoft.com/office/drawing/2014/main" id="{CE1AB50F-A398-4144-AFB6-416CFDA65E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2EE4B-ADB3-45AB-A949-E21455A28125}"/>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3586882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AF028-B59C-4742-AB5D-D111111882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837F6AA-8B55-4159-929A-26BE83B343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3B0E5-13BE-4D74-822C-59B169BEAC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43F2D6-BE22-4A1A-ABE5-0E5F20D8EB4C}"/>
              </a:ext>
            </a:extLst>
          </p:cNvPr>
          <p:cNvSpPr>
            <a:spLocks noGrp="1"/>
          </p:cNvSpPr>
          <p:nvPr>
            <p:ph type="dt" sz="half" idx="10"/>
          </p:nvPr>
        </p:nvSpPr>
        <p:spPr/>
        <p:txBody>
          <a:bodyPr/>
          <a:lstStyle/>
          <a:p>
            <a:fld id="{FA8525F1-DE12-4B5E-B503-BB73AE5800DB}" type="datetimeFigureOut">
              <a:rPr lang="en-US" smtClean="0"/>
              <a:t>12/15/2018</a:t>
            </a:fld>
            <a:endParaRPr lang="en-US"/>
          </a:p>
        </p:txBody>
      </p:sp>
      <p:sp>
        <p:nvSpPr>
          <p:cNvPr id="6" name="Footer Placeholder 5">
            <a:extLst>
              <a:ext uri="{FF2B5EF4-FFF2-40B4-BE49-F238E27FC236}">
                <a16:creationId xmlns:a16="http://schemas.microsoft.com/office/drawing/2014/main" id="{36A8D839-F695-4DD4-B23D-FC7ACD5B30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1EB491-43F3-4B32-94AE-20D3F31B29D4}"/>
              </a:ext>
            </a:extLst>
          </p:cNvPr>
          <p:cNvSpPr>
            <a:spLocks noGrp="1"/>
          </p:cNvSpPr>
          <p:nvPr>
            <p:ph type="sldNum" sz="quarter" idx="12"/>
          </p:nvPr>
        </p:nvSpPr>
        <p:spPr/>
        <p:txBody>
          <a:bodyPr/>
          <a:lstStyle/>
          <a:p>
            <a:fld id="{B78E7EAA-1FDB-4664-AA36-A96212D3E9F6}" type="slidenum">
              <a:rPr lang="en-US" smtClean="0"/>
              <a:t>‹#›</a:t>
            </a:fld>
            <a:endParaRPr lang="en-US"/>
          </a:p>
        </p:txBody>
      </p:sp>
    </p:spTree>
    <p:extLst>
      <p:ext uri="{BB962C8B-B14F-4D97-AF65-F5344CB8AC3E}">
        <p14:creationId xmlns:p14="http://schemas.microsoft.com/office/powerpoint/2010/main" val="2230545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70420C-A4C2-4774-8CD1-E540D8403A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EFB6B4-EECB-4BD9-84DA-4E9B78FD4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97EE1B-C803-4ABF-9C57-6311A56B8A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525F1-DE12-4B5E-B503-BB73AE5800DB}" type="datetimeFigureOut">
              <a:rPr lang="en-US" smtClean="0"/>
              <a:t>12/15/2018</a:t>
            </a:fld>
            <a:endParaRPr lang="en-US"/>
          </a:p>
        </p:txBody>
      </p:sp>
      <p:sp>
        <p:nvSpPr>
          <p:cNvPr id="5" name="Footer Placeholder 4">
            <a:extLst>
              <a:ext uri="{FF2B5EF4-FFF2-40B4-BE49-F238E27FC236}">
                <a16:creationId xmlns:a16="http://schemas.microsoft.com/office/drawing/2014/main" id="{B870504A-8211-4564-9860-081B5576B0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162D75-2260-4F62-9913-DD834089BA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E7EAA-1FDB-4664-AA36-A96212D3E9F6}" type="slidenum">
              <a:rPr lang="en-US" smtClean="0"/>
              <a:t>‹#›</a:t>
            </a:fld>
            <a:endParaRPr lang="en-US"/>
          </a:p>
        </p:txBody>
      </p:sp>
    </p:spTree>
    <p:extLst>
      <p:ext uri="{BB962C8B-B14F-4D97-AF65-F5344CB8AC3E}">
        <p14:creationId xmlns:p14="http://schemas.microsoft.com/office/powerpoint/2010/main" val="3699978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525F1-DE12-4B5E-B503-BB73AE5800DB}" type="datetimeFigureOut">
              <a:rPr lang="en-US" smtClean="0"/>
              <a:t>12/15/2018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8E7EAA-1FDB-4664-AA36-A96212D3E9F6}" type="slidenum">
              <a:rPr lang="en-US" smtClean="0"/>
              <a:t>‹#›</a:t>
            </a:fld>
            <a:endParaRPr lang="en-US"/>
          </a:p>
        </p:txBody>
      </p:sp>
    </p:spTree>
    <p:extLst>
      <p:ext uri="{BB962C8B-B14F-4D97-AF65-F5344CB8AC3E}">
        <p14:creationId xmlns:p14="http://schemas.microsoft.com/office/powerpoint/2010/main" val="36561053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EDF14-A758-415C-97AD-6AFFFCD3B69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A1DE014-48DF-4C6B-8DC5-7FF402EB8F2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42283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Who is the Lord Christ whom we serve?</a:t>
            </a:r>
          </a:p>
          <a:p>
            <a:pPr marL="0" indent="0" algn="ctr">
              <a:buNone/>
            </a:pPr>
            <a:r>
              <a:rPr lang="en-US" sz="3200" dirty="0">
                <a:solidFill>
                  <a:srgbClr val="FF0000"/>
                </a:solidFill>
              </a:rPr>
              <a:t>Revelation 17:14</a:t>
            </a:r>
          </a:p>
          <a:p>
            <a:pPr marL="0" indent="0" algn="ctr">
              <a:buNone/>
            </a:pPr>
            <a:r>
              <a:rPr lang="en-US" sz="3200" dirty="0"/>
              <a:t>"These will wage war against the Lamb, and the Lamb will overcome them, because He is Lord of lords and King of kings, and those who are with Him are the  called and chosen and faithful." </a:t>
            </a:r>
          </a:p>
          <a:p>
            <a:pPr marL="0" indent="0" algn="ctr">
              <a:buNone/>
            </a:pPr>
            <a:endParaRPr lang="en-US" sz="3200" dirty="0"/>
          </a:p>
        </p:txBody>
      </p:sp>
    </p:spTree>
    <p:extLst>
      <p:ext uri="{BB962C8B-B14F-4D97-AF65-F5344CB8AC3E}">
        <p14:creationId xmlns:p14="http://schemas.microsoft.com/office/powerpoint/2010/main" val="3079054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examples has He left for us in serving?</a:t>
            </a:r>
          </a:p>
          <a:p>
            <a:pPr marL="0" indent="0" algn="ctr">
              <a:buNone/>
            </a:pPr>
            <a:r>
              <a:rPr lang="en-US" sz="3200" dirty="0">
                <a:solidFill>
                  <a:srgbClr val="FF0000"/>
                </a:solidFill>
              </a:rPr>
              <a:t>Isaiah 53:4</a:t>
            </a:r>
          </a:p>
          <a:p>
            <a:pPr marL="0" indent="0">
              <a:buNone/>
            </a:pPr>
            <a:r>
              <a:rPr lang="en-US" sz="3200" dirty="0"/>
              <a:t>4 Surely our griefs He Himself bore,</a:t>
            </a:r>
          </a:p>
          <a:p>
            <a:pPr marL="0" indent="0">
              <a:buNone/>
            </a:pPr>
            <a:r>
              <a:rPr lang="en-US" sz="3200" dirty="0"/>
              <a:t>And our sorrows He carried;</a:t>
            </a:r>
          </a:p>
          <a:p>
            <a:pPr marL="0" indent="0">
              <a:buNone/>
            </a:pPr>
            <a:r>
              <a:rPr lang="en-US" sz="3200" dirty="0"/>
              <a:t>Yet we ourselves esteemed Him stricken,</a:t>
            </a:r>
          </a:p>
          <a:p>
            <a:pPr marL="0" indent="0">
              <a:buNone/>
            </a:pPr>
            <a:r>
              <a:rPr lang="en-US" sz="3200" dirty="0"/>
              <a:t> Smitten of God, and afflicted.</a:t>
            </a:r>
          </a:p>
          <a:p>
            <a:pPr marL="0" indent="0" algn="ctr">
              <a:buNone/>
            </a:pPr>
            <a:endParaRPr lang="en-US" sz="3200" dirty="0"/>
          </a:p>
        </p:txBody>
      </p:sp>
    </p:spTree>
    <p:extLst>
      <p:ext uri="{BB962C8B-B14F-4D97-AF65-F5344CB8AC3E}">
        <p14:creationId xmlns:p14="http://schemas.microsoft.com/office/powerpoint/2010/main" val="833858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examples has He left for us in serving?</a:t>
            </a:r>
          </a:p>
          <a:p>
            <a:pPr marL="0" indent="0" algn="ctr">
              <a:buNone/>
            </a:pPr>
            <a:r>
              <a:rPr lang="en-US" sz="3200" dirty="0">
                <a:solidFill>
                  <a:srgbClr val="FF0000"/>
                </a:solidFill>
              </a:rPr>
              <a:t>John 13:3-17</a:t>
            </a:r>
          </a:p>
          <a:p>
            <a:pPr marL="0" indent="0" algn="ctr">
              <a:buNone/>
            </a:pPr>
            <a:r>
              <a:rPr lang="en-US" sz="3200" dirty="0"/>
              <a:t>3 Jesus,  knowing that the Father had given all things into His hands, and that He had come forth from God and was going back to God, 4 got up from supper, and laid aside His garments; and taking a towel, He girded Himself. 5 Then He poured water into the basin, and began to wash the disciples' feet and to wipe them with the towel with which He was girded. 6 So He came to Simon Peter. He said to Him, "Lord, do You wash my feet?" 7 Jesus answered and said to him, "What I do you do not realize now, but you will understand hereafter." </a:t>
            </a:r>
          </a:p>
          <a:p>
            <a:pPr marL="0" indent="0" algn="ctr">
              <a:buNone/>
            </a:pPr>
            <a:endParaRPr lang="en-US" sz="3200" dirty="0"/>
          </a:p>
        </p:txBody>
      </p:sp>
    </p:spTree>
    <p:extLst>
      <p:ext uri="{BB962C8B-B14F-4D97-AF65-F5344CB8AC3E}">
        <p14:creationId xmlns:p14="http://schemas.microsoft.com/office/powerpoint/2010/main" val="1026400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lnSpcReduction="10000"/>
          </a:bodyPr>
          <a:lstStyle/>
          <a:p>
            <a:pPr marL="0" indent="0" algn="ctr">
              <a:buNone/>
            </a:pPr>
            <a:r>
              <a:rPr lang="en-US" sz="3200" dirty="0"/>
              <a:t>What examples has He left for us in serving?</a:t>
            </a:r>
          </a:p>
          <a:p>
            <a:pPr marL="0" indent="0" algn="ctr">
              <a:buNone/>
            </a:pPr>
            <a:r>
              <a:rPr lang="en-US" sz="3200" dirty="0">
                <a:solidFill>
                  <a:srgbClr val="FF0000"/>
                </a:solidFill>
              </a:rPr>
              <a:t>John 13:3-17</a:t>
            </a:r>
          </a:p>
          <a:p>
            <a:pPr marL="0" indent="0" algn="ctr">
              <a:buNone/>
            </a:pPr>
            <a:r>
              <a:rPr lang="en-US" sz="3200" dirty="0"/>
              <a:t>12 So when He had washed their feet, and taken His garments and reclined at the table again, He said to them, "Do you know what I have done to you?  13 "You call Me Teacher and Lord; and you are right, for so I am.  14 "If I then, the Lord and the Teacher, washed your feet, you also ought to wash one another's feet.  15 "For I gave you an example that you also should do as I did to you.  16 "Truly, truly, I say to you, a slave is not greater than his master, nor is  one who is sent greater than the one who sent him.  17 "If you know these things, you are blessed if you do them. </a:t>
            </a:r>
          </a:p>
          <a:p>
            <a:pPr marL="0" indent="0" algn="ctr">
              <a:buNone/>
            </a:pPr>
            <a:endParaRPr lang="en-US" sz="3200" dirty="0"/>
          </a:p>
        </p:txBody>
      </p:sp>
    </p:spTree>
    <p:extLst>
      <p:ext uri="{BB962C8B-B14F-4D97-AF65-F5344CB8AC3E}">
        <p14:creationId xmlns:p14="http://schemas.microsoft.com/office/powerpoint/2010/main" val="2894265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examples has He left for us in serving?</a:t>
            </a:r>
          </a:p>
          <a:p>
            <a:pPr marL="0" indent="0" algn="ctr">
              <a:buNone/>
            </a:pPr>
            <a:r>
              <a:rPr lang="en-US" sz="3200" dirty="0">
                <a:solidFill>
                  <a:srgbClr val="FF0000"/>
                </a:solidFill>
              </a:rPr>
              <a:t>Matthew 9:20-22</a:t>
            </a:r>
          </a:p>
          <a:p>
            <a:pPr marL="0" indent="0" algn="ctr">
              <a:buNone/>
            </a:pPr>
            <a:r>
              <a:rPr lang="en-US" sz="3200" dirty="0"/>
              <a:t>20 And a woman who had been suffering from a hemorrhage for twelve years, came up behind Him and touched the fringe of His cloak; 21 for she was saying to herself, "If I only touch His garment, I will get well." 22 But Jesus turning and seeing her said, "Daughter, take courage; your faith has made you well."  At once the woman was made well. </a:t>
            </a:r>
          </a:p>
          <a:p>
            <a:pPr marL="0" indent="0" algn="ctr">
              <a:buNone/>
            </a:pPr>
            <a:endParaRPr lang="en-US" sz="3200" dirty="0"/>
          </a:p>
        </p:txBody>
      </p:sp>
    </p:spTree>
    <p:extLst>
      <p:ext uri="{BB962C8B-B14F-4D97-AF65-F5344CB8AC3E}">
        <p14:creationId xmlns:p14="http://schemas.microsoft.com/office/powerpoint/2010/main" val="3311344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examples has He left for us in serving?</a:t>
            </a:r>
          </a:p>
          <a:p>
            <a:pPr marL="0" indent="0" algn="ctr">
              <a:buNone/>
            </a:pPr>
            <a:r>
              <a:rPr lang="en-US" sz="3200" dirty="0">
                <a:solidFill>
                  <a:srgbClr val="FF0000"/>
                </a:solidFill>
              </a:rPr>
              <a:t>Matthew 9:23-26</a:t>
            </a:r>
          </a:p>
          <a:p>
            <a:pPr marL="0" indent="0" algn="ctr">
              <a:buNone/>
            </a:pPr>
            <a:r>
              <a:rPr lang="en-US" sz="3200" dirty="0"/>
              <a:t>23 When Jesus came into the official's house and saw the flute-players and the crowd in noisy disorder, 24 He said, "Leave; for the girl has not died, but is asleep." And they began laughing at Him. 25 But when the crowd had been sent out, He entered and took her by the hand, and the girl got up. 26 This news spread throughout all that land.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363420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can we be doing to serve Him?</a:t>
            </a:r>
          </a:p>
          <a:p>
            <a:pPr marL="0" indent="0" algn="ctr">
              <a:buNone/>
            </a:pPr>
            <a:r>
              <a:rPr lang="en-US" sz="3200" dirty="0">
                <a:solidFill>
                  <a:srgbClr val="FF0000"/>
                </a:solidFill>
              </a:rPr>
              <a:t>Acts 2:41-42</a:t>
            </a:r>
          </a:p>
          <a:p>
            <a:pPr marL="0" indent="0" algn="ctr">
              <a:buNone/>
            </a:pPr>
            <a:r>
              <a:rPr lang="en-US" sz="3200" dirty="0"/>
              <a:t>41 So then, those who had received his word were baptized; and that day there were added about three thousand souls. 42 They were continually devoting themselves to the apostles' teaching and to fellowship, to the breaking of bread and to prayer. </a:t>
            </a:r>
          </a:p>
          <a:p>
            <a:pPr marL="0" indent="0" algn="ctr">
              <a:buNone/>
            </a:pPr>
            <a:endParaRPr lang="en-US" sz="3200" dirty="0"/>
          </a:p>
        </p:txBody>
      </p:sp>
    </p:spTree>
    <p:extLst>
      <p:ext uri="{BB962C8B-B14F-4D97-AF65-F5344CB8AC3E}">
        <p14:creationId xmlns:p14="http://schemas.microsoft.com/office/powerpoint/2010/main" val="133315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lnSpcReduction="10000"/>
          </a:bodyPr>
          <a:lstStyle/>
          <a:p>
            <a:pPr marL="0" indent="0" algn="ctr">
              <a:buNone/>
            </a:pPr>
            <a:r>
              <a:rPr lang="en-US" sz="3200" dirty="0"/>
              <a:t>What can we be doing to serve Him?</a:t>
            </a:r>
          </a:p>
          <a:p>
            <a:pPr marL="0" indent="0" algn="ctr">
              <a:buNone/>
            </a:pPr>
            <a:r>
              <a:rPr lang="en-US" sz="3200" dirty="0">
                <a:solidFill>
                  <a:srgbClr val="FF0000"/>
                </a:solidFill>
              </a:rPr>
              <a:t>Matthew 25:31-46</a:t>
            </a:r>
          </a:p>
          <a:p>
            <a:pPr marL="0" indent="0" algn="ctr">
              <a:buNone/>
            </a:pPr>
            <a:r>
              <a:rPr lang="en-US" sz="3200" dirty="0"/>
              <a:t>31 "But when the Son of Man comes in His glory, and all the angels with Him, then He will sit on His glorious throne.  32 "All the nations will be gathered before Him; and He will separate them from one another, as the shepherd separates the sheep from the goats;  33 and He will put the sheep on His right, and the goats on the left.  34 "Then the King will say to those on His right, 'Come, you who are blessed of My Father, inherit the kingdom prepared for you from the foundation of the world.  35'For I was hungry, and you gave Me something to eat; I was thirsty, and you gave Me something to drink;</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515174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lnSpcReduction="10000"/>
          </a:bodyPr>
          <a:lstStyle/>
          <a:p>
            <a:pPr marL="0" indent="0" algn="ctr">
              <a:buNone/>
            </a:pPr>
            <a:r>
              <a:rPr lang="en-US" sz="3200" dirty="0"/>
              <a:t>What can we be doing to serve Him?</a:t>
            </a:r>
          </a:p>
          <a:p>
            <a:pPr marL="0" indent="0" algn="ctr">
              <a:buNone/>
            </a:pPr>
            <a:r>
              <a:rPr lang="en-US" sz="3200" dirty="0">
                <a:solidFill>
                  <a:srgbClr val="FF0000"/>
                </a:solidFill>
              </a:rPr>
              <a:t>Matthew 25:31-46</a:t>
            </a:r>
            <a:endParaRPr lang="en-US" sz="3200" dirty="0"/>
          </a:p>
          <a:p>
            <a:pPr marL="0" indent="0" algn="ctr">
              <a:buNone/>
            </a:pPr>
            <a:r>
              <a:rPr lang="en-US" sz="3200" dirty="0"/>
              <a:t> I was a stranger, and you invited Me in;  36 naked, and you clothed Me; I was sick, and you visited Me; I was in prison, and you came to Me.'  37 "Then the righteous will answer Him, 'Lord, when did we see You hungry, and feed You, or thirsty, and give You something to drink?  38'And when did we see You a stranger, and invite You in, or naked, and clothe You?  39'When did we see You sick, or in prison, and come to You?'  40 "The King will answer and say to them, 'Truly I say to you, to the extent that you did it to one of these brothers of Mine, even the least of them, you did it to Me.'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413372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can we be doing to serve Him?</a:t>
            </a:r>
          </a:p>
          <a:p>
            <a:pPr marL="0" indent="0" algn="ctr">
              <a:buNone/>
            </a:pPr>
            <a:r>
              <a:rPr lang="en-US" sz="3200" dirty="0">
                <a:solidFill>
                  <a:srgbClr val="FF0000"/>
                </a:solidFill>
              </a:rPr>
              <a:t>Matthew 9:36-37</a:t>
            </a:r>
          </a:p>
          <a:p>
            <a:pPr marL="0" indent="0" algn="ctr">
              <a:buNone/>
            </a:pPr>
            <a:r>
              <a:rPr lang="en-US" sz="3200" dirty="0"/>
              <a:t>36 Seeing the people, He felt compassion for them, because they were distressed and dispirited like sheep without a shepherd. 37 Then He said to His disciples, "The harvest is plentiful, but the workers are few.  38 "Therefore beseech the Lord of the harvest to send out workers into His harvest."</a:t>
            </a:r>
          </a:p>
          <a:p>
            <a:pPr marL="0" indent="0" algn="ctr">
              <a:buNone/>
            </a:pPr>
            <a:endParaRPr lang="en-US" sz="3200" dirty="0"/>
          </a:p>
        </p:txBody>
      </p:sp>
    </p:spTree>
    <p:extLst>
      <p:ext uri="{BB962C8B-B14F-4D97-AF65-F5344CB8AC3E}">
        <p14:creationId xmlns:p14="http://schemas.microsoft.com/office/powerpoint/2010/main" val="343670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endParaRPr lang="en-US" sz="3200" dirty="0"/>
          </a:p>
          <a:p>
            <a:pPr marL="0" indent="0" algn="ctr">
              <a:buNone/>
            </a:pPr>
            <a:r>
              <a:rPr lang="en-US" sz="3200" dirty="0">
                <a:solidFill>
                  <a:srgbClr val="FF0000"/>
                </a:solidFill>
              </a:rPr>
              <a:t>Colossians 3:22-24</a:t>
            </a:r>
          </a:p>
          <a:p>
            <a:pPr marL="0" indent="0" algn="ctr">
              <a:buNone/>
            </a:pPr>
            <a:r>
              <a:rPr lang="en-US" sz="3200" dirty="0"/>
              <a:t>22 Slaves, in all things obey those who are your masters on earth, not with external service, as those who merely please men, but with sincerity of heart, fearing the Lord. 23 Whatever you do, do your work heartily, as for the Lord rather than for men, 24 knowing that from the Lord you will receive the reward of the inheritance. It is the Lord Christ whom you serve. </a:t>
            </a:r>
          </a:p>
          <a:p>
            <a:pPr marL="0" indent="0" algn="ctr">
              <a:buNone/>
            </a:pPr>
            <a:endParaRPr lang="en-US" sz="3200" dirty="0"/>
          </a:p>
        </p:txBody>
      </p:sp>
    </p:spTree>
    <p:extLst>
      <p:ext uri="{BB962C8B-B14F-4D97-AF65-F5344CB8AC3E}">
        <p14:creationId xmlns:p14="http://schemas.microsoft.com/office/powerpoint/2010/main" val="20070332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can we be doing to serve Him?</a:t>
            </a:r>
          </a:p>
          <a:p>
            <a:pPr marL="0" indent="0" algn="ctr">
              <a:buNone/>
            </a:pPr>
            <a:r>
              <a:rPr lang="en-US" sz="3200" dirty="0">
                <a:solidFill>
                  <a:srgbClr val="FF0000"/>
                </a:solidFill>
              </a:rPr>
              <a:t>Luke 19:10</a:t>
            </a:r>
          </a:p>
          <a:p>
            <a:pPr marL="0" indent="0" algn="ctr">
              <a:buNone/>
            </a:pPr>
            <a:r>
              <a:rPr lang="en-US" sz="3200" dirty="0"/>
              <a:t> 10 "For the Son of Man has come to seek and to save that which was lost."  </a:t>
            </a:r>
          </a:p>
          <a:p>
            <a:pPr marL="0" indent="0" algn="ctr">
              <a:buNone/>
            </a:pPr>
            <a:endParaRPr lang="en-US" sz="3200" dirty="0"/>
          </a:p>
        </p:txBody>
      </p:sp>
    </p:spTree>
    <p:extLst>
      <p:ext uri="{BB962C8B-B14F-4D97-AF65-F5344CB8AC3E}">
        <p14:creationId xmlns:p14="http://schemas.microsoft.com/office/powerpoint/2010/main" val="4095358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What can we be doing to serve Him?</a:t>
            </a:r>
          </a:p>
          <a:p>
            <a:pPr marL="0" indent="0" algn="ctr">
              <a:buNone/>
            </a:pPr>
            <a:r>
              <a:rPr lang="en-US" sz="3200" dirty="0">
                <a:solidFill>
                  <a:srgbClr val="FF0000"/>
                </a:solidFill>
              </a:rPr>
              <a:t>Mark 16:15-16</a:t>
            </a:r>
          </a:p>
          <a:p>
            <a:pPr marL="0" indent="0" algn="ctr">
              <a:buNone/>
            </a:pPr>
            <a:r>
              <a:rPr lang="en-US" sz="3200" dirty="0"/>
              <a:t>15 And He said to them, "Go into all the world and preach the gospel to all creation.  16 "He who has believed and has been baptized shall be saved; but he who has disbelieved shall be condemned. </a:t>
            </a:r>
          </a:p>
          <a:p>
            <a:pPr marL="0" indent="0" algn="ctr">
              <a:buNone/>
            </a:pPr>
            <a:endParaRPr lang="en-US" sz="3200" dirty="0"/>
          </a:p>
        </p:txBody>
      </p:sp>
    </p:spTree>
    <p:extLst>
      <p:ext uri="{BB962C8B-B14F-4D97-AF65-F5344CB8AC3E}">
        <p14:creationId xmlns:p14="http://schemas.microsoft.com/office/powerpoint/2010/main" val="3062838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84991-A703-4712-854F-CAE754BAB1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71AB58A-DECB-41AF-89EA-0D79B218362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02185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endParaRPr lang="en-US" sz="3200" dirty="0"/>
          </a:p>
          <a:p>
            <a:pPr marL="0" indent="0" algn="ctr">
              <a:buNone/>
            </a:pPr>
            <a:r>
              <a:rPr lang="en-US" sz="3200" dirty="0"/>
              <a:t>Slave – </a:t>
            </a:r>
            <a:r>
              <a:rPr lang="en-US" sz="3200" dirty="0" err="1"/>
              <a:t>doulos</a:t>
            </a:r>
            <a:r>
              <a:rPr lang="en-US" sz="3200" dirty="0"/>
              <a:t> (doo-los) a slave, voluntary or involuntary</a:t>
            </a:r>
          </a:p>
          <a:p>
            <a:pPr marL="0" indent="0" algn="ctr">
              <a:buNone/>
            </a:pPr>
            <a:r>
              <a:rPr lang="en-US" sz="3200" dirty="0"/>
              <a:t>72 times in the gospels, 54 times in the rest of the NT</a:t>
            </a:r>
          </a:p>
          <a:p>
            <a:pPr marL="0" indent="0" algn="ctr">
              <a:buNone/>
            </a:pPr>
            <a:endParaRPr lang="en-US" sz="3200" dirty="0"/>
          </a:p>
          <a:p>
            <a:pPr marL="0" indent="0" algn="ctr">
              <a:buNone/>
            </a:pPr>
            <a:r>
              <a:rPr lang="en-US" sz="3200" dirty="0"/>
              <a:t>Serve – </a:t>
            </a:r>
            <a:r>
              <a:rPr lang="en-US" sz="3200" dirty="0" err="1"/>
              <a:t>douleuo</a:t>
            </a:r>
            <a:r>
              <a:rPr lang="en-US" sz="3200" dirty="0"/>
              <a:t> (</a:t>
            </a:r>
            <a:r>
              <a:rPr lang="en-US" sz="3200" dirty="0" err="1"/>
              <a:t>dool</a:t>
            </a:r>
            <a:r>
              <a:rPr lang="en-US" sz="3200" dirty="0"/>
              <a:t>-</a:t>
            </a:r>
            <a:r>
              <a:rPr lang="en-US" sz="3200" dirty="0" err="1"/>
              <a:t>yoo</a:t>
            </a:r>
            <a:r>
              <a:rPr lang="en-US" sz="3200" dirty="0"/>
              <a:t>-o) to be a slave to</a:t>
            </a:r>
          </a:p>
          <a:p>
            <a:pPr marL="0" indent="0" algn="ctr">
              <a:buNone/>
            </a:pPr>
            <a:endParaRPr lang="en-US" sz="3200" dirty="0"/>
          </a:p>
        </p:txBody>
      </p:sp>
    </p:spTree>
    <p:extLst>
      <p:ext uri="{BB962C8B-B14F-4D97-AF65-F5344CB8AC3E}">
        <p14:creationId xmlns:p14="http://schemas.microsoft.com/office/powerpoint/2010/main" val="271840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Who is the Lord Christ whom we serve?</a:t>
            </a:r>
          </a:p>
          <a:p>
            <a:pPr marL="0" indent="0" algn="ctr">
              <a:buNone/>
            </a:pPr>
            <a:r>
              <a:rPr lang="en-US" sz="3200" dirty="0"/>
              <a:t>Lord – </a:t>
            </a:r>
            <a:r>
              <a:rPr lang="en-US" sz="3200" dirty="0" err="1"/>
              <a:t>kurios</a:t>
            </a:r>
            <a:r>
              <a:rPr lang="en-US" sz="3200" dirty="0"/>
              <a:t> (</a:t>
            </a:r>
            <a:r>
              <a:rPr lang="en-US" sz="3200" dirty="0" err="1"/>
              <a:t>koo-ree-os</a:t>
            </a:r>
            <a:r>
              <a:rPr lang="en-US" sz="3200" dirty="0"/>
              <a:t>) supreme in authority,</a:t>
            </a:r>
          </a:p>
          <a:p>
            <a:pPr marL="0" indent="0" algn="ctr">
              <a:buNone/>
            </a:pPr>
            <a:r>
              <a:rPr lang="en-US" sz="3200" dirty="0"/>
              <a:t> controller, by implication Master, </a:t>
            </a:r>
          </a:p>
          <a:p>
            <a:pPr marL="0" indent="0" algn="ctr">
              <a:buNone/>
            </a:pPr>
            <a:r>
              <a:rPr lang="en-US" sz="3200" dirty="0"/>
              <a:t>signifying having power or authority</a:t>
            </a:r>
          </a:p>
        </p:txBody>
      </p:sp>
    </p:spTree>
    <p:extLst>
      <p:ext uri="{BB962C8B-B14F-4D97-AF65-F5344CB8AC3E}">
        <p14:creationId xmlns:p14="http://schemas.microsoft.com/office/powerpoint/2010/main" val="641876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Who is the Lord Christ whom we serve?</a:t>
            </a:r>
          </a:p>
          <a:p>
            <a:pPr marL="0" indent="0" algn="ctr">
              <a:buNone/>
            </a:pPr>
            <a:r>
              <a:rPr lang="en-US" sz="3200" dirty="0"/>
              <a:t> Christ – Christos (</a:t>
            </a:r>
            <a:r>
              <a:rPr lang="en-US" sz="3200" dirty="0" err="1"/>
              <a:t>khris-tos</a:t>
            </a:r>
            <a:r>
              <a:rPr lang="en-US" sz="3200" dirty="0"/>
              <a:t>) anointed, </a:t>
            </a:r>
          </a:p>
          <a:p>
            <a:pPr marL="0" indent="0" algn="ctr">
              <a:buNone/>
            </a:pPr>
            <a:r>
              <a:rPr lang="en-US" sz="3200" dirty="0"/>
              <a:t>the Messiah, a title of Jesus</a:t>
            </a:r>
          </a:p>
        </p:txBody>
      </p:sp>
    </p:spTree>
    <p:extLst>
      <p:ext uri="{BB962C8B-B14F-4D97-AF65-F5344CB8AC3E}">
        <p14:creationId xmlns:p14="http://schemas.microsoft.com/office/powerpoint/2010/main" val="353373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Who is the Lord Christ whom we serve?</a:t>
            </a:r>
          </a:p>
          <a:p>
            <a:pPr marL="0" indent="0" algn="ctr">
              <a:buNone/>
            </a:pPr>
            <a:r>
              <a:rPr lang="en-US" sz="3200" dirty="0">
                <a:solidFill>
                  <a:srgbClr val="FF0000"/>
                </a:solidFill>
              </a:rPr>
              <a:t>Matthew 1:21</a:t>
            </a:r>
          </a:p>
          <a:p>
            <a:pPr marL="0" indent="0" algn="ctr">
              <a:buNone/>
            </a:pPr>
            <a:r>
              <a:rPr lang="en-US" sz="3200" dirty="0"/>
              <a:t> 21 "She will bear a Son; and you shall call His name Jesus, for He will save His people from their sins." </a:t>
            </a:r>
          </a:p>
          <a:p>
            <a:pPr marL="0" indent="0" algn="ctr">
              <a:buNone/>
            </a:pPr>
            <a:endParaRPr lang="en-US" sz="3200" dirty="0"/>
          </a:p>
        </p:txBody>
      </p:sp>
    </p:spTree>
    <p:extLst>
      <p:ext uri="{BB962C8B-B14F-4D97-AF65-F5344CB8AC3E}">
        <p14:creationId xmlns:p14="http://schemas.microsoft.com/office/powerpoint/2010/main" val="2694433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Who is the Lord Christ whom we serve?</a:t>
            </a:r>
          </a:p>
          <a:p>
            <a:pPr marL="0" indent="0" algn="ctr">
              <a:buNone/>
            </a:pPr>
            <a:r>
              <a:rPr lang="en-US" sz="3200" dirty="0">
                <a:solidFill>
                  <a:srgbClr val="FF0000"/>
                </a:solidFill>
              </a:rPr>
              <a:t>Acts 2:22-24</a:t>
            </a:r>
          </a:p>
          <a:p>
            <a:pPr marL="0" indent="0" algn="ctr">
              <a:buNone/>
            </a:pPr>
            <a:r>
              <a:rPr lang="en-US" sz="3200" dirty="0"/>
              <a:t>22 "Men of Israel, listen to these words: Jesus the Nazarene, a man attested to you by God with miracles and wonders and signs which God performed through Him in your midst, just as you yourselves know —  23 this Man, delivered over by the predetermined plan and foreknowledge of God, you nailed to a cross by the hands of godless men and put Him to death. 24 "But God raised Him up again, putting an end to the agony of death, since it was impossible for Him to be held in its power.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596174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lnSpcReduction="10000"/>
          </a:bodyPr>
          <a:lstStyle/>
          <a:p>
            <a:pPr marL="0" indent="0" algn="ctr">
              <a:buNone/>
            </a:pPr>
            <a:r>
              <a:rPr lang="en-US" sz="3200" dirty="0"/>
              <a:t>Who is the Lord Christ whom we serve?</a:t>
            </a:r>
          </a:p>
          <a:p>
            <a:pPr marL="0" indent="0" algn="ctr">
              <a:buNone/>
            </a:pPr>
            <a:r>
              <a:rPr lang="en-US" sz="3200" dirty="0">
                <a:solidFill>
                  <a:srgbClr val="FF0000"/>
                </a:solidFill>
              </a:rPr>
              <a:t>Acts 2:32-36</a:t>
            </a:r>
          </a:p>
          <a:p>
            <a:pPr marL="0" indent="0" algn="ctr">
              <a:buNone/>
            </a:pPr>
            <a:r>
              <a:rPr lang="en-US" sz="3200" dirty="0"/>
              <a:t>32 "This Jesus God raised up again, to which we are all witnesses. 33 "Therefore having been exalted to the right hand of God, and having received from the Father the promise of the Holy Spirit, He has poured forth this which you both see and hear. 34 "For it was not David who ascended into heaven, but he himself says: 'THE LORD SAID TO MY LORD, "SIT AT MY RIGHT HAND, 35 UNTIL I MAKE YOUR ENEMIES A FOOTSTOOL FOR YOUR FEET."' 36 "Therefore let all the house of Israel know for certain that God has made Him both Lord and Christ — this Jesus whom you crucified." </a:t>
            </a:r>
          </a:p>
          <a:p>
            <a:pPr marL="0" indent="0" algn="ctr">
              <a:buNone/>
            </a:pPr>
            <a:endParaRPr lang="en-US" sz="3200" dirty="0"/>
          </a:p>
        </p:txBody>
      </p:sp>
    </p:spTree>
    <p:extLst>
      <p:ext uri="{BB962C8B-B14F-4D97-AF65-F5344CB8AC3E}">
        <p14:creationId xmlns:p14="http://schemas.microsoft.com/office/powerpoint/2010/main" val="3617368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66933-3F80-43B9-BB51-358DA60A17D1}"/>
              </a:ext>
            </a:extLst>
          </p:cNvPr>
          <p:cNvSpPr>
            <a:spLocks noGrp="1"/>
          </p:cNvSpPr>
          <p:nvPr>
            <p:ph type="title"/>
          </p:nvPr>
        </p:nvSpPr>
        <p:spPr>
          <a:xfrm>
            <a:off x="838200" y="365126"/>
            <a:ext cx="10515600" cy="735706"/>
          </a:xfrm>
        </p:spPr>
        <p:txBody>
          <a:bodyPr>
            <a:normAutofit/>
          </a:bodyPr>
          <a:lstStyle/>
          <a:p>
            <a:pPr algn="ctr"/>
            <a:r>
              <a:rPr lang="en-US" sz="3600" dirty="0"/>
              <a:t>It is the Lord Christ whom you serve.</a:t>
            </a:r>
          </a:p>
        </p:txBody>
      </p:sp>
      <p:sp>
        <p:nvSpPr>
          <p:cNvPr id="3" name="Content Placeholder 2">
            <a:extLst>
              <a:ext uri="{FF2B5EF4-FFF2-40B4-BE49-F238E27FC236}">
                <a16:creationId xmlns:a16="http://schemas.microsoft.com/office/drawing/2014/main" id="{52988495-9ABF-483B-B1DF-B2130BB61C11}"/>
              </a:ext>
            </a:extLst>
          </p:cNvPr>
          <p:cNvSpPr>
            <a:spLocks noGrp="1"/>
          </p:cNvSpPr>
          <p:nvPr>
            <p:ph idx="1"/>
          </p:nvPr>
        </p:nvSpPr>
        <p:spPr>
          <a:xfrm>
            <a:off x="838200" y="1402672"/>
            <a:ext cx="10515600" cy="5455328"/>
          </a:xfrm>
        </p:spPr>
        <p:txBody>
          <a:bodyPr>
            <a:normAutofit/>
          </a:bodyPr>
          <a:lstStyle/>
          <a:p>
            <a:pPr marL="0" indent="0" algn="ctr">
              <a:buNone/>
            </a:pPr>
            <a:r>
              <a:rPr lang="en-US" sz="3200" dirty="0"/>
              <a:t>Who is the Lord Christ whom we serve?</a:t>
            </a:r>
          </a:p>
          <a:p>
            <a:pPr marL="0" indent="0" algn="ctr">
              <a:buNone/>
            </a:pPr>
            <a:r>
              <a:rPr lang="en-US" sz="3200" dirty="0">
                <a:solidFill>
                  <a:srgbClr val="FF0000"/>
                </a:solidFill>
              </a:rPr>
              <a:t>John 18:36</a:t>
            </a:r>
          </a:p>
          <a:p>
            <a:pPr marL="0" indent="0" algn="ctr">
              <a:buNone/>
            </a:pPr>
            <a:r>
              <a:rPr lang="en-US" sz="3200" dirty="0"/>
              <a:t>36 Jesus answered, "My kingdom is not of this world. If My kingdom were of this world, then My servants would be fighting so that I would not be handed over to the Jews; but as it is, My kingdom is not of this realm."  </a:t>
            </a:r>
          </a:p>
          <a:p>
            <a:pPr marL="0" indent="0" algn="ctr">
              <a:buNone/>
            </a:pPr>
            <a:endParaRPr lang="en-US" sz="3200" dirty="0"/>
          </a:p>
        </p:txBody>
      </p:sp>
    </p:spTree>
    <p:extLst>
      <p:ext uri="{BB962C8B-B14F-4D97-AF65-F5344CB8AC3E}">
        <p14:creationId xmlns:p14="http://schemas.microsoft.com/office/powerpoint/2010/main" val="4119081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otalTime>663</TotalTime>
  <Words>1822</Words>
  <Application>Microsoft Office PowerPoint</Application>
  <PresentationFormat>Widescreen</PresentationFormat>
  <Paragraphs>97</Paragraphs>
  <Slides>23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23</vt:i4>
      </vt:variant>
    </vt:vector>
  </HeadingPairs>
  <TitlesOfParts>
    <vt:vector size="28" baseType="lpstr">
      <vt:lpstr>Arial</vt:lpstr>
      <vt:lpstr>Calibri</vt:lpstr>
      <vt:lpstr>Calibri Light</vt:lpstr>
      <vt:lpstr>Office Theme</vt:lpstr>
      <vt:lpstr>1_Office Theme</vt:lpstr>
      <vt:lpstr>PowerPoint Presentation</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It is the Lord Christ whom you serve.</vt:lpstr>
      <vt:lpstr>What must I do to be saved?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Webb</cp:lastModifiedBy>
  <cp:revision>10</cp:revision>
  <dcterms:created xsi:type="dcterms:W3CDTF">2018-12-15T15:36:28Z</dcterms:created>
  <dcterms:modified xsi:type="dcterms:W3CDTF">2018-12-16T02:39:34Z</dcterms:modified>
</cp:coreProperties>
</file>