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79" r:id="rId6"/>
    <p:sldId id="278" r:id="rId7"/>
    <p:sldId id="258" r:id="rId8"/>
    <p:sldId id="259" r:id="rId9"/>
    <p:sldId id="260" r:id="rId10"/>
    <p:sldId id="261" r:id="rId11"/>
    <p:sldId id="266" r:id="rId12"/>
    <p:sldId id="267" r:id="rId13"/>
    <p:sldId id="262" r:id="rId14"/>
    <p:sldId id="268" r:id="rId15"/>
    <p:sldId id="269" r:id="rId16"/>
    <p:sldId id="263" r:id="rId17"/>
    <p:sldId id="270" r:id="rId18"/>
    <p:sldId id="271" r:id="rId19"/>
    <p:sldId id="264" r:id="rId20"/>
    <p:sldId id="272" r:id="rId21"/>
    <p:sldId id="273" r:id="rId22"/>
    <p:sldId id="265" r:id="rId23"/>
    <p:sldId id="277" r:id="rId24"/>
    <p:sldId id="2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19AF6-8288-43BB-87F9-1675C69E04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AF5D4F-BFF1-4E08-BCC1-64F95EBFFE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6B4931-2555-445F-83F8-858BB239398F}"/>
              </a:ext>
            </a:extLst>
          </p:cNvPr>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a:extLst>
              <a:ext uri="{FF2B5EF4-FFF2-40B4-BE49-F238E27FC236}">
                <a16:creationId xmlns:a16="http://schemas.microsoft.com/office/drawing/2014/main" id="{CD889F1A-719E-47BE-B451-D3EA067271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5FF5AA-EA93-4938-A704-D5530D6CD4B8}"/>
              </a:ext>
            </a:extLst>
          </p:cNvPr>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1506063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1CD49-7866-4013-90D9-E094265957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070308-5E30-4FE5-8803-36EF560601E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81880D-9446-4EAA-AFA3-75A734F2DB63}"/>
              </a:ext>
            </a:extLst>
          </p:cNvPr>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a:extLst>
              <a:ext uri="{FF2B5EF4-FFF2-40B4-BE49-F238E27FC236}">
                <a16:creationId xmlns:a16="http://schemas.microsoft.com/office/drawing/2014/main" id="{B4B2F5D9-9850-489D-958B-F4D7CEEB5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E7BE1B-94AA-48DD-B154-05BFBA01762B}"/>
              </a:ext>
            </a:extLst>
          </p:cNvPr>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206109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67DCC5-7996-4A1E-A144-B2CB26A880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75790A-FF59-44C8-9A13-9EFFDE5C1C8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01AC7D-BE79-47EB-BC3A-1E3D7E1C2A36}"/>
              </a:ext>
            </a:extLst>
          </p:cNvPr>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a:extLst>
              <a:ext uri="{FF2B5EF4-FFF2-40B4-BE49-F238E27FC236}">
                <a16:creationId xmlns:a16="http://schemas.microsoft.com/office/drawing/2014/main" id="{8EDB1DE3-B122-4724-8EDF-FD14B005B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25FD46-60B5-4238-9C07-67CFFA8BCDB1}"/>
              </a:ext>
            </a:extLst>
          </p:cNvPr>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2919742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3655691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3862002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3809997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C5A7BF-5E50-40DF-A53D-BD760427B53C}"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2164035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C5A7BF-5E50-40DF-A53D-BD760427B53C}" type="datetimeFigureOut">
              <a:rPr lang="en-US" smtClean="0"/>
              <a:t>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2462831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C5A7BF-5E50-40DF-A53D-BD760427B53C}" type="datetimeFigureOut">
              <a:rPr lang="en-US" smtClean="0"/>
              <a:t>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3114014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5A7BF-5E50-40DF-A53D-BD760427B53C}" type="datetimeFigureOut">
              <a:rPr lang="en-US" smtClean="0"/>
              <a:t>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3542498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C5A7BF-5E50-40DF-A53D-BD760427B53C}"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842709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FE88F-D277-4B52-B9BA-9149638589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C75C25-EF72-4128-BA3C-0FE3ECD954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6060A-7F09-416F-865E-01403042FDE4}"/>
              </a:ext>
            </a:extLst>
          </p:cNvPr>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a:extLst>
              <a:ext uri="{FF2B5EF4-FFF2-40B4-BE49-F238E27FC236}">
                <a16:creationId xmlns:a16="http://schemas.microsoft.com/office/drawing/2014/main" id="{64A443AE-614F-49C5-86EE-571DC1F3FD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ED76B2-882C-4736-B0D4-4EE499A6F6E0}"/>
              </a:ext>
            </a:extLst>
          </p:cNvPr>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26426484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C5A7BF-5E50-40DF-A53D-BD760427B53C}"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13247048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36932942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39781920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35270771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40136233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18590462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C5A7BF-5E50-40DF-A53D-BD760427B53C}"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31059216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C5A7BF-5E50-40DF-A53D-BD760427B53C}" type="datetimeFigureOut">
              <a:rPr lang="en-US" smtClean="0"/>
              <a:t>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626342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C5A7BF-5E50-40DF-A53D-BD760427B53C}" type="datetimeFigureOut">
              <a:rPr lang="en-US" smtClean="0"/>
              <a:t>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30113104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5A7BF-5E50-40DF-A53D-BD760427B53C}" type="datetimeFigureOut">
              <a:rPr lang="en-US" smtClean="0"/>
              <a:t>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1261696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D287-800A-4354-BEA1-3B9F608D57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BFE8C7-B67C-4025-89DE-281226EAE9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FF89217-3778-44F9-8DDC-C5F2C6B7D618}"/>
              </a:ext>
            </a:extLst>
          </p:cNvPr>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a:extLst>
              <a:ext uri="{FF2B5EF4-FFF2-40B4-BE49-F238E27FC236}">
                <a16:creationId xmlns:a16="http://schemas.microsoft.com/office/drawing/2014/main" id="{D282E556-4B16-4811-9A00-7CA1E7FF52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926764-7965-4E06-BBD3-24C5CAF013DC}"/>
              </a:ext>
            </a:extLst>
          </p:cNvPr>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2248996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C5A7BF-5E50-40DF-A53D-BD760427B53C}"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15027139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C5A7BF-5E50-40DF-A53D-BD760427B53C}"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41444767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9056881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C5A7BF-5E50-40DF-A53D-BD760427B53C}"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2727243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53761-5F8B-4575-BA32-DD63A1A940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20B3BA-54F6-4A2A-A8AF-1EE354B7379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203BAB-969F-46F0-8DDA-E74EF78B1D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D535D7-ECE6-4F0C-8DC6-0AA8FD9F2A0F}"/>
              </a:ext>
            </a:extLst>
          </p:cNvPr>
          <p:cNvSpPr>
            <a:spLocks noGrp="1"/>
          </p:cNvSpPr>
          <p:nvPr>
            <p:ph type="dt" sz="half" idx="10"/>
          </p:nvPr>
        </p:nvSpPr>
        <p:spPr/>
        <p:txBody>
          <a:bodyPr/>
          <a:lstStyle/>
          <a:p>
            <a:fld id="{9DC5A7BF-5E50-40DF-A53D-BD760427B53C}" type="datetimeFigureOut">
              <a:rPr lang="en-US" smtClean="0"/>
              <a:t>12/8/2018</a:t>
            </a:fld>
            <a:endParaRPr lang="en-US"/>
          </a:p>
        </p:txBody>
      </p:sp>
      <p:sp>
        <p:nvSpPr>
          <p:cNvPr id="6" name="Footer Placeholder 5">
            <a:extLst>
              <a:ext uri="{FF2B5EF4-FFF2-40B4-BE49-F238E27FC236}">
                <a16:creationId xmlns:a16="http://schemas.microsoft.com/office/drawing/2014/main" id="{1F583CF5-4A59-4509-9E2E-FE5F11571D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E18B40-D7F8-47F2-8233-98952B27F600}"/>
              </a:ext>
            </a:extLst>
          </p:cNvPr>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1540525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A5BF1-3C7C-4803-AF11-44D4FF133E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C73056-D844-4401-9786-013C84B654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495AA37-1EBD-453A-98E7-53FC9C1F84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3870BD-88D3-4B2E-AE53-759424C1BF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8CA55A-CB45-4236-8783-AA60D0BC09F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864712-F32B-4393-93F4-7296A498ACC6}"/>
              </a:ext>
            </a:extLst>
          </p:cNvPr>
          <p:cNvSpPr>
            <a:spLocks noGrp="1"/>
          </p:cNvSpPr>
          <p:nvPr>
            <p:ph type="dt" sz="half" idx="10"/>
          </p:nvPr>
        </p:nvSpPr>
        <p:spPr/>
        <p:txBody>
          <a:bodyPr/>
          <a:lstStyle/>
          <a:p>
            <a:fld id="{9DC5A7BF-5E50-40DF-A53D-BD760427B53C}" type="datetimeFigureOut">
              <a:rPr lang="en-US" smtClean="0"/>
              <a:t>12/8/2018</a:t>
            </a:fld>
            <a:endParaRPr lang="en-US"/>
          </a:p>
        </p:txBody>
      </p:sp>
      <p:sp>
        <p:nvSpPr>
          <p:cNvPr id="8" name="Footer Placeholder 7">
            <a:extLst>
              <a:ext uri="{FF2B5EF4-FFF2-40B4-BE49-F238E27FC236}">
                <a16:creationId xmlns:a16="http://schemas.microsoft.com/office/drawing/2014/main" id="{50FD1852-42B4-4928-B42D-684266AE90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E6E40D-8FF1-4DB8-B79D-C22DE42E4C1C}"/>
              </a:ext>
            </a:extLst>
          </p:cNvPr>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2715223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3DC5F-029D-4281-8524-0FE7BD81F0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A5E517-7E49-45BD-B66C-0780E858235E}"/>
              </a:ext>
            </a:extLst>
          </p:cNvPr>
          <p:cNvSpPr>
            <a:spLocks noGrp="1"/>
          </p:cNvSpPr>
          <p:nvPr>
            <p:ph type="dt" sz="half" idx="10"/>
          </p:nvPr>
        </p:nvSpPr>
        <p:spPr/>
        <p:txBody>
          <a:bodyPr/>
          <a:lstStyle/>
          <a:p>
            <a:fld id="{9DC5A7BF-5E50-40DF-A53D-BD760427B53C}" type="datetimeFigureOut">
              <a:rPr lang="en-US" smtClean="0"/>
              <a:t>12/8/2018</a:t>
            </a:fld>
            <a:endParaRPr lang="en-US"/>
          </a:p>
        </p:txBody>
      </p:sp>
      <p:sp>
        <p:nvSpPr>
          <p:cNvPr id="4" name="Footer Placeholder 3">
            <a:extLst>
              <a:ext uri="{FF2B5EF4-FFF2-40B4-BE49-F238E27FC236}">
                <a16:creationId xmlns:a16="http://schemas.microsoft.com/office/drawing/2014/main" id="{695B1220-E7DC-431D-859A-055F878F34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CCDB51-E385-4991-A24F-50A478078090}"/>
              </a:ext>
            </a:extLst>
          </p:cNvPr>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4085287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EC15FD-E161-4642-994E-7D1D3C50A882}"/>
              </a:ext>
            </a:extLst>
          </p:cNvPr>
          <p:cNvSpPr>
            <a:spLocks noGrp="1"/>
          </p:cNvSpPr>
          <p:nvPr>
            <p:ph type="dt" sz="half" idx="10"/>
          </p:nvPr>
        </p:nvSpPr>
        <p:spPr/>
        <p:txBody>
          <a:bodyPr/>
          <a:lstStyle/>
          <a:p>
            <a:fld id="{9DC5A7BF-5E50-40DF-A53D-BD760427B53C}" type="datetimeFigureOut">
              <a:rPr lang="en-US" smtClean="0"/>
              <a:t>12/8/2018</a:t>
            </a:fld>
            <a:endParaRPr lang="en-US"/>
          </a:p>
        </p:txBody>
      </p:sp>
      <p:sp>
        <p:nvSpPr>
          <p:cNvPr id="3" name="Footer Placeholder 2">
            <a:extLst>
              <a:ext uri="{FF2B5EF4-FFF2-40B4-BE49-F238E27FC236}">
                <a16:creationId xmlns:a16="http://schemas.microsoft.com/office/drawing/2014/main" id="{ACA47E5F-F8F3-4887-B1DA-ED8D89DBAF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EB65CE-CA6E-4032-B18F-DDFDFC01BF6B}"/>
              </a:ext>
            </a:extLst>
          </p:cNvPr>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1949519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E4F47-182D-4332-8E64-87B62C7F39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051449-2908-4B9E-A035-0E2F8785E2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DC115B-6F44-43E4-B9DC-0811740A4A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334B86-B970-469F-B926-3F309CC81C2C}"/>
              </a:ext>
            </a:extLst>
          </p:cNvPr>
          <p:cNvSpPr>
            <a:spLocks noGrp="1"/>
          </p:cNvSpPr>
          <p:nvPr>
            <p:ph type="dt" sz="half" idx="10"/>
          </p:nvPr>
        </p:nvSpPr>
        <p:spPr/>
        <p:txBody>
          <a:bodyPr/>
          <a:lstStyle/>
          <a:p>
            <a:fld id="{9DC5A7BF-5E50-40DF-A53D-BD760427B53C}" type="datetimeFigureOut">
              <a:rPr lang="en-US" smtClean="0"/>
              <a:t>12/8/2018</a:t>
            </a:fld>
            <a:endParaRPr lang="en-US"/>
          </a:p>
        </p:txBody>
      </p:sp>
      <p:sp>
        <p:nvSpPr>
          <p:cNvPr id="6" name="Footer Placeholder 5">
            <a:extLst>
              <a:ext uri="{FF2B5EF4-FFF2-40B4-BE49-F238E27FC236}">
                <a16:creationId xmlns:a16="http://schemas.microsoft.com/office/drawing/2014/main" id="{06F32B8A-FD10-4B95-AFEA-D69EA3DD72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4F5593-7E42-4BB9-B160-488BCDC50026}"/>
              </a:ext>
            </a:extLst>
          </p:cNvPr>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66246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FB4D9-598C-46E4-BACC-010B94F23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BB57C2-2F65-4DBF-A6D7-3A14FF4885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E81A8E-83E2-44DE-B2B2-735433C736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0F663D-DB15-422A-941B-6E9B1CF0C888}"/>
              </a:ext>
            </a:extLst>
          </p:cNvPr>
          <p:cNvSpPr>
            <a:spLocks noGrp="1"/>
          </p:cNvSpPr>
          <p:nvPr>
            <p:ph type="dt" sz="half" idx="10"/>
          </p:nvPr>
        </p:nvSpPr>
        <p:spPr/>
        <p:txBody>
          <a:bodyPr/>
          <a:lstStyle/>
          <a:p>
            <a:fld id="{9DC5A7BF-5E50-40DF-A53D-BD760427B53C}" type="datetimeFigureOut">
              <a:rPr lang="en-US" smtClean="0"/>
              <a:t>12/8/2018</a:t>
            </a:fld>
            <a:endParaRPr lang="en-US"/>
          </a:p>
        </p:txBody>
      </p:sp>
      <p:sp>
        <p:nvSpPr>
          <p:cNvPr id="6" name="Footer Placeholder 5">
            <a:extLst>
              <a:ext uri="{FF2B5EF4-FFF2-40B4-BE49-F238E27FC236}">
                <a16:creationId xmlns:a16="http://schemas.microsoft.com/office/drawing/2014/main" id="{13F8ED9C-5200-47E5-AFDE-9F86F91256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610291-30BC-4683-AE90-C3620D00FE94}"/>
              </a:ext>
            </a:extLst>
          </p:cNvPr>
          <p:cNvSpPr>
            <a:spLocks noGrp="1"/>
          </p:cNvSpPr>
          <p:nvPr>
            <p:ph type="sldNum" sz="quarter" idx="12"/>
          </p:nvPr>
        </p:nvSpPr>
        <p:spPr/>
        <p:txBody>
          <a:bodyPr/>
          <a:lstStyle/>
          <a:p>
            <a:fld id="{B687CED3-C8DD-4912-9B0A-6086A5D7A16B}" type="slidenum">
              <a:rPr lang="en-US" smtClean="0"/>
              <a:t>‹#›</a:t>
            </a:fld>
            <a:endParaRPr lang="en-US"/>
          </a:p>
        </p:txBody>
      </p:sp>
    </p:spTree>
    <p:extLst>
      <p:ext uri="{BB962C8B-B14F-4D97-AF65-F5344CB8AC3E}">
        <p14:creationId xmlns:p14="http://schemas.microsoft.com/office/powerpoint/2010/main" val="250723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CE3A61-D377-473A-9077-246CBBC922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261809-7EA7-42DF-89EA-6F2A3BF150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B0682-DA23-4A59-B3A9-BC83425420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5A7BF-5E50-40DF-A53D-BD760427B53C}" type="datetimeFigureOut">
              <a:rPr lang="en-US" smtClean="0"/>
              <a:t>12/8/2018</a:t>
            </a:fld>
            <a:endParaRPr lang="en-US"/>
          </a:p>
        </p:txBody>
      </p:sp>
      <p:sp>
        <p:nvSpPr>
          <p:cNvPr id="5" name="Footer Placeholder 4">
            <a:extLst>
              <a:ext uri="{FF2B5EF4-FFF2-40B4-BE49-F238E27FC236}">
                <a16:creationId xmlns:a16="http://schemas.microsoft.com/office/drawing/2014/main" id="{91FFEA40-6AD7-47E6-83B9-ED0B6FCC17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19B80F-7E9A-4EB8-9893-96D1886FF1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7CED3-C8DD-4912-9B0A-6086A5D7A16B}" type="slidenum">
              <a:rPr lang="en-US" smtClean="0"/>
              <a:t>‹#›</a:t>
            </a:fld>
            <a:endParaRPr lang="en-US"/>
          </a:p>
        </p:txBody>
      </p:sp>
    </p:spTree>
    <p:extLst>
      <p:ext uri="{BB962C8B-B14F-4D97-AF65-F5344CB8AC3E}">
        <p14:creationId xmlns:p14="http://schemas.microsoft.com/office/powerpoint/2010/main" val="1770978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5A7BF-5E50-40DF-A53D-BD760427B53C}" type="datetimeFigureOut">
              <a:rPr lang="en-US" smtClean="0"/>
              <a:t>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7CED3-C8DD-4912-9B0A-6086A5D7A16B}" type="slidenum">
              <a:rPr lang="en-US" smtClean="0"/>
              <a:t>‹#›</a:t>
            </a:fld>
            <a:endParaRPr lang="en-US"/>
          </a:p>
        </p:txBody>
      </p:sp>
    </p:spTree>
    <p:extLst>
      <p:ext uri="{BB962C8B-B14F-4D97-AF65-F5344CB8AC3E}">
        <p14:creationId xmlns:p14="http://schemas.microsoft.com/office/powerpoint/2010/main" val="11219084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5A7BF-5E50-40DF-A53D-BD760427B53C}" type="datetimeFigureOut">
              <a:rPr lang="en-US" smtClean="0"/>
              <a:t>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7CED3-C8DD-4912-9B0A-6086A5D7A16B}" type="slidenum">
              <a:rPr lang="en-US" smtClean="0"/>
              <a:t>‹#›</a:t>
            </a:fld>
            <a:endParaRPr lang="en-US"/>
          </a:p>
        </p:txBody>
      </p:sp>
    </p:spTree>
    <p:extLst>
      <p:ext uri="{BB962C8B-B14F-4D97-AF65-F5344CB8AC3E}">
        <p14:creationId xmlns:p14="http://schemas.microsoft.com/office/powerpoint/2010/main" val="412017500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FA1DE-9EFF-4219-AB70-12B33444465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5E5D4E1-3AF4-4605-8E80-AB3C72FC038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38245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r>
              <a:rPr lang="en-US" sz="3200" dirty="0"/>
              <a:t>Having the wrong attitude – will not endure sound doctrine</a:t>
            </a:r>
          </a:p>
          <a:p>
            <a:pPr marL="0" indent="0" algn="ctr">
              <a:buNone/>
            </a:pPr>
            <a:r>
              <a:rPr lang="en-US" sz="3200" dirty="0">
                <a:solidFill>
                  <a:srgbClr val="FF0000"/>
                </a:solidFill>
              </a:rPr>
              <a:t>Matthew 5:6</a:t>
            </a:r>
          </a:p>
          <a:p>
            <a:pPr marL="0" indent="0" algn="ctr">
              <a:buNone/>
            </a:pPr>
            <a:r>
              <a:rPr lang="en-US" sz="3200" dirty="0"/>
              <a:t>6 "Blessed are those who hunger and thirst for righteousness, for they shall be satisfied. </a:t>
            </a:r>
          </a:p>
          <a:p>
            <a:pPr marL="0" indent="0" algn="ctr">
              <a:buNone/>
            </a:pPr>
            <a:endParaRPr lang="en-US" sz="3200" dirty="0"/>
          </a:p>
        </p:txBody>
      </p:sp>
    </p:spTree>
    <p:extLst>
      <p:ext uri="{BB962C8B-B14F-4D97-AF65-F5344CB8AC3E}">
        <p14:creationId xmlns:p14="http://schemas.microsoft.com/office/powerpoint/2010/main" val="469837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r>
              <a:rPr lang="en-US" sz="3200" dirty="0"/>
              <a:t>Seeking desirable teachers – will accumulate for themselves teachers</a:t>
            </a:r>
          </a:p>
          <a:p>
            <a:pPr marL="0" indent="0" algn="ctr">
              <a:buNone/>
            </a:pPr>
            <a:r>
              <a:rPr lang="en-US" sz="3200" dirty="0">
                <a:solidFill>
                  <a:srgbClr val="FF0000"/>
                </a:solidFill>
              </a:rPr>
              <a:t>2 Timothy 4:3</a:t>
            </a:r>
          </a:p>
          <a:p>
            <a:pPr marL="0" indent="0" algn="ctr">
              <a:buNone/>
            </a:pPr>
            <a:r>
              <a:rPr lang="en-US" sz="3200" dirty="0"/>
              <a:t>but wanting to have their ears tickled, they will accumulate for themselves teachers in accordance to their own desires, </a:t>
            </a:r>
          </a:p>
          <a:p>
            <a:pPr marL="0" indent="0" algn="ctr">
              <a:buNone/>
            </a:pPr>
            <a:endParaRPr lang="en-US" sz="3200" dirty="0"/>
          </a:p>
        </p:txBody>
      </p:sp>
    </p:spTree>
    <p:extLst>
      <p:ext uri="{BB962C8B-B14F-4D97-AF65-F5344CB8AC3E}">
        <p14:creationId xmlns:p14="http://schemas.microsoft.com/office/powerpoint/2010/main" val="1602951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r>
              <a:rPr lang="en-US" sz="3200" dirty="0"/>
              <a:t>Seeking desirable teachers – will accumulate for themselves teachers</a:t>
            </a:r>
          </a:p>
          <a:p>
            <a:pPr marL="0" indent="0" algn="ctr">
              <a:buNone/>
            </a:pPr>
            <a:r>
              <a:rPr lang="en-US" sz="3200" dirty="0">
                <a:solidFill>
                  <a:srgbClr val="FF0000"/>
                </a:solidFill>
              </a:rPr>
              <a:t>Matthew 7:15-16</a:t>
            </a:r>
          </a:p>
          <a:p>
            <a:pPr marL="0" indent="0" algn="ctr">
              <a:buNone/>
            </a:pPr>
            <a:r>
              <a:rPr lang="en-US" sz="3200" dirty="0"/>
              <a:t>15 "Beware of the false prophets, who come to you in sheep's clothing, but inwardly are ravenous wolves.  16 "You will know them by their fruits. Grapes are not gathered from thorn bushes nor figs from thistles, are they? </a:t>
            </a:r>
          </a:p>
          <a:p>
            <a:pPr marL="0" indent="0" algn="ctr">
              <a:buNone/>
            </a:pPr>
            <a:endParaRPr lang="en-US" sz="3200" dirty="0"/>
          </a:p>
        </p:txBody>
      </p:sp>
    </p:spTree>
    <p:extLst>
      <p:ext uri="{BB962C8B-B14F-4D97-AF65-F5344CB8AC3E}">
        <p14:creationId xmlns:p14="http://schemas.microsoft.com/office/powerpoint/2010/main" val="289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r>
              <a:rPr lang="en-US" sz="3200" dirty="0"/>
              <a:t>Seeking desirable teachers – will accumulate for themselves teachers</a:t>
            </a:r>
          </a:p>
          <a:p>
            <a:pPr marL="0" indent="0" algn="ctr">
              <a:buNone/>
            </a:pPr>
            <a:r>
              <a:rPr lang="en-US" sz="3200" dirty="0">
                <a:solidFill>
                  <a:srgbClr val="FF0000"/>
                </a:solidFill>
              </a:rPr>
              <a:t>Acts 20:28-30</a:t>
            </a:r>
          </a:p>
          <a:p>
            <a:pPr marL="0" indent="0" algn="ctr">
              <a:buNone/>
            </a:pPr>
            <a:r>
              <a:rPr lang="en-US" sz="3200" dirty="0"/>
              <a:t> 28 "Be on guard for yourselves and for all the flock, among which the Holy Spirit has made you overseers, to shepherd the church of God which He purchased with His own blood. 29 "I know that after my departure savage wolves will come in among you, not sparing the flock; 30 and from among your own selves men will arise, speaking perverse things, to draw away the disciples after them. </a:t>
            </a:r>
          </a:p>
          <a:p>
            <a:pPr marL="0" indent="0" algn="ctr">
              <a:buNone/>
            </a:pPr>
            <a:endParaRPr lang="en-US" sz="3200" dirty="0"/>
          </a:p>
        </p:txBody>
      </p:sp>
    </p:spTree>
    <p:extLst>
      <p:ext uri="{BB962C8B-B14F-4D97-AF65-F5344CB8AC3E}">
        <p14:creationId xmlns:p14="http://schemas.microsoft.com/office/powerpoint/2010/main" val="1621745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r>
              <a:rPr lang="en-US" sz="3200" dirty="0"/>
              <a:t>Turn from the truth – turn away their ears from truth</a:t>
            </a:r>
          </a:p>
          <a:p>
            <a:pPr marL="0" indent="0" algn="ctr">
              <a:buNone/>
            </a:pPr>
            <a:r>
              <a:rPr lang="en-US" sz="3200" dirty="0">
                <a:solidFill>
                  <a:srgbClr val="FF0000"/>
                </a:solidFill>
              </a:rPr>
              <a:t>2 Timothy 4:4</a:t>
            </a:r>
          </a:p>
          <a:p>
            <a:pPr marL="0" indent="0" algn="ctr">
              <a:buNone/>
            </a:pPr>
            <a:r>
              <a:rPr lang="en-US" sz="3200" dirty="0"/>
              <a:t>4 and will turn away their ears from the truth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182921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r>
              <a:rPr lang="en-US" sz="3200" dirty="0"/>
              <a:t>Turn from the truth – turn away their ears from truth</a:t>
            </a:r>
          </a:p>
          <a:p>
            <a:pPr marL="0" indent="0" algn="ctr">
              <a:buNone/>
            </a:pPr>
            <a:r>
              <a:rPr lang="en-US" sz="3200" dirty="0">
                <a:solidFill>
                  <a:srgbClr val="FF0000"/>
                </a:solidFill>
              </a:rPr>
              <a:t>Hebrews 3:12-13</a:t>
            </a:r>
          </a:p>
          <a:p>
            <a:pPr marL="0" indent="0" algn="ctr">
              <a:buNone/>
            </a:pPr>
            <a:r>
              <a:rPr lang="en-US" sz="3200" dirty="0"/>
              <a:t>12 Take care, brethren, that there not be in any one of you an evil, unbelieving heart that falls away from the living God. 13 But encourage one another day after day, as long as it is still called "Today," so that none of you will be hardened by the deceitfulness of sin. </a:t>
            </a:r>
          </a:p>
          <a:p>
            <a:pPr marL="0" indent="0" algn="ctr">
              <a:buNone/>
            </a:pPr>
            <a:endParaRPr lang="en-US" sz="3200" dirty="0"/>
          </a:p>
        </p:txBody>
      </p:sp>
    </p:spTree>
    <p:extLst>
      <p:ext uri="{BB962C8B-B14F-4D97-AF65-F5344CB8AC3E}">
        <p14:creationId xmlns:p14="http://schemas.microsoft.com/office/powerpoint/2010/main" val="2782753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r>
              <a:rPr lang="en-US" sz="3200" dirty="0"/>
              <a:t>Turn from the truth – turn away their ears from truth</a:t>
            </a:r>
          </a:p>
          <a:p>
            <a:pPr marL="0" indent="0" algn="ctr">
              <a:buNone/>
            </a:pPr>
            <a:r>
              <a:rPr lang="en-US" sz="3200" dirty="0">
                <a:solidFill>
                  <a:srgbClr val="FF0000"/>
                </a:solidFill>
              </a:rPr>
              <a:t>Hebrews 10:26</a:t>
            </a:r>
          </a:p>
          <a:p>
            <a:pPr marL="0" indent="0" algn="ctr">
              <a:buNone/>
            </a:pPr>
            <a:r>
              <a:rPr lang="en-US" sz="3200" dirty="0"/>
              <a:t>26 For if we go on sinning willfully after receiving the knowledge of the truth, there no longer remains a sacrifice for sins,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767343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r>
              <a:rPr lang="en-US" sz="3200" dirty="0"/>
              <a:t>Will turn to myths – will turn aside to myths</a:t>
            </a:r>
          </a:p>
          <a:p>
            <a:pPr marL="0" indent="0" algn="ctr">
              <a:buNone/>
            </a:pPr>
            <a:r>
              <a:rPr lang="en-US" sz="3200" dirty="0">
                <a:solidFill>
                  <a:srgbClr val="FF0000"/>
                </a:solidFill>
              </a:rPr>
              <a:t>2 Timothy 4:4</a:t>
            </a:r>
          </a:p>
          <a:p>
            <a:pPr marL="0" indent="0" algn="ctr">
              <a:buNone/>
            </a:pPr>
            <a:r>
              <a:rPr lang="en-US" sz="3200" dirty="0"/>
              <a:t>and will turn aside to myths. </a:t>
            </a:r>
          </a:p>
          <a:p>
            <a:pPr marL="0" indent="0" algn="ctr">
              <a:buNone/>
            </a:pPr>
            <a:endParaRPr lang="en-US" sz="3200" dirty="0"/>
          </a:p>
        </p:txBody>
      </p:sp>
    </p:spTree>
    <p:extLst>
      <p:ext uri="{BB962C8B-B14F-4D97-AF65-F5344CB8AC3E}">
        <p14:creationId xmlns:p14="http://schemas.microsoft.com/office/powerpoint/2010/main" val="3472588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r>
              <a:rPr lang="en-US" sz="3200" dirty="0"/>
              <a:t>Will turn to myths – will turn aside to myths</a:t>
            </a:r>
          </a:p>
          <a:p>
            <a:pPr marL="0" indent="0" algn="ctr">
              <a:buNone/>
            </a:pPr>
            <a:r>
              <a:rPr lang="en-US" sz="3200" dirty="0">
                <a:solidFill>
                  <a:srgbClr val="FF0000"/>
                </a:solidFill>
              </a:rPr>
              <a:t>2 Thessalonians 2:11-12</a:t>
            </a:r>
          </a:p>
          <a:p>
            <a:pPr marL="0" indent="0" algn="ctr">
              <a:buNone/>
            </a:pPr>
            <a:r>
              <a:rPr lang="en-US" sz="3200" dirty="0"/>
              <a:t>11 For this reason God will send upon them a deluding influence so that they will believe what is false, 12 in order that they all may be judged who did not believe the truth, but took pleasure in wickedness. </a:t>
            </a:r>
          </a:p>
          <a:p>
            <a:pPr marL="0" indent="0" algn="ctr">
              <a:buNone/>
            </a:pPr>
            <a:endParaRPr lang="en-US" sz="3200" dirty="0"/>
          </a:p>
        </p:txBody>
      </p:sp>
    </p:spTree>
    <p:extLst>
      <p:ext uri="{BB962C8B-B14F-4D97-AF65-F5344CB8AC3E}">
        <p14:creationId xmlns:p14="http://schemas.microsoft.com/office/powerpoint/2010/main" val="1277078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r>
              <a:rPr lang="en-US" sz="3200" dirty="0"/>
              <a:t>Will turn to myths – will turn aside to myths</a:t>
            </a:r>
          </a:p>
          <a:p>
            <a:pPr marL="0" indent="0" algn="ctr">
              <a:buNone/>
            </a:pPr>
            <a:r>
              <a:rPr lang="en-US" sz="3200" dirty="0">
                <a:solidFill>
                  <a:srgbClr val="FF0000"/>
                </a:solidFill>
              </a:rPr>
              <a:t>1 Timothy 1:3-6</a:t>
            </a:r>
          </a:p>
          <a:p>
            <a:pPr marL="0" indent="0" algn="ctr">
              <a:buNone/>
            </a:pPr>
            <a:r>
              <a:rPr lang="en-US" sz="3200" dirty="0"/>
              <a:t>3 As I urged you upon my departure for Macedonia, remain on at Ephesus so that you may instruct certain men not to teach strange doctrines, 4 nor to pay attention to myths and endless genealogies, which give rise to mere speculation rather than furthering  the administration of God which is by faith. 5 But the goal of our instruction is love from a pure heart and a good conscience and a sincere faith. 6 For some men, straying from these things, have turned aside to fruitless discussion,</a:t>
            </a:r>
          </a:p>
          <a:p>
            <a:pPr marL="0" indent="0" algn="ctr">
              <a:buNone/>
            </a:pPr>
            <a:endParaRPr lang="en-US" sz="3200" dirty="0"/>
          </a:p>
        </p:txBody>
      </p:sp>
    </p:spTree>
    <p:extLst>
      <p:ext uri="{BB962C8B-B14F-4D97-AF65-F5344CB8AC3E}">
        <p14:creationId xmlns:p14="http://schemas.microsoft.com/office/powerpoint/2010/main" val="2819174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endParaRPr lang="en-US" sz="3200" dirty="0"/>
          </a:p>
          <a:p>
            <a:pPr marL="0" indent="0" algn="ctr">
              <a:buNone/>
            </a:pPr>
            <a:r>
              <a:rPr lang="en-US" sz="3200" dirty="0">
                <a:solidFill>
                  <a:srgbClr val="FF0000"/>
                </a:solidFill>
              </a:rPr>
              <a:t>Judges 2:7-8</a:t>
            </a:r>
            <a:endParaRPr lang="en-US" sz="3200" dirty="0"/>
          </a:p>
          <a:p>
            <a:pPr marL="0" indent="0" algn="ctr">
              <a:buNone/>
            </a:pPr>
            <a:r>
              <a:rPr lang="en-US" sz="3200" dirty="0"/>
              <a:t>7 The people served the LORD all the days of Joshua, and all the days of the elders who survived Joshua, who had seen all the great work of the LORD which He had done for Israel. 8 Then Joshua the son of Nun, the servant of the LORD, died at the age of one hundred and ten.</a:t>
            </a:r>
          </a:p>
          <a:p>
            <a:pPr marL="0" indent="0" algn="ctr">
              <a:buNone/>
            </a:pPr>
            <a:endParaRPr lang="en-US" sz="3200" dirty="0"/>
          </a:p>
        </p:txBody>
      </p:sp>
    </p:spTree>
    <p:extLst>
      <p:ext uri="{BB962C8B-B14F-4D97-AF65-F5344CB8AC3E}">
        <p14:creationId xmlns:p14="http://schemas.microsoft.com/office/powerpoint/2010/main" val="3420351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464905"/>
            <a:ext cx="10515600" cy="5504065"/>
          </a:xfrm>
        </p:spPr>
        <p:txBody>
          <a:bodyPr>
            <a:normAutofit fontScale="85000" lnSpcReduction="20000"/>
          </a:bodyPr>
          <a:lstStyle/>
          <a:p>
            <a:pPr marL="0" indent="0" algn="ctr">
              <a:buNone/>
            </a:pPr>
            <a:r>
              <a:rPr lang="en-US" sz="3800" dirty="0"/>
              <a:t>Conclusion – Their soul delights in their abominations</a:t>
            </a:r>
          </a:p>
          <a:p>
            <a:pPr marL="0" indent="0" algn="ctr">
              <a:buNone/>
            </a:pPr>
            <a:r>
              <a:rPr lang="en-US" sz="3800" dirty="0">
                <a:solidFill>
                  <a:srgbClr val="FF0000"/>
                </a:solidFill>
              </a:rPr>
              <a:t>Isaiah 66:3-4</a:t>
            </a:r>
          </a:p>
          <a:p>
            <a:pPr marL="0" indent="0">
              <a:buNone/>
            </a:pPr>
            <a:r>
              <a:rPr lang="en-US" sz="3200" dirty="0"/>
              <a:t>3"But he who kills an ox is like one who slays a man;</a:t>
            </a:r>
          </a:p>
          <a:p>
            <a:pPr marL="0" indent="0">
              <a:buNone/>
            </a:pPr>
            <a:r>
              <a:rPr lang="en-US" sz="3200" dirty="0"/>
              <a:t>He who sacrifices a lamb is like the one who breaks a dog's neck;</a:t>
            </a:r>
          </a:p>
          <a:p>
            <a:pPr marL="0" indent="0">
              <a:buNone/>
            </a:pPr>
            <a:r>
              <a:rPr lang="en-US" sz="3200" dirty="0"/>
              <a:t>He who offers a grain offering is like one who offers  swine's blood;</a:t>
            </a:r>
          </a:p>
          <a:p>
            <a:pPr marL="0" indent="0">
              <a:buNone/>
            </a:pPr>
            <a:r>
              <a:rPr lang="en-US" sz="3200" dirty="0"/>
              <a:t>He who burns incense is like the one who blesses an idol.</a:t>
            </a:r>
          </a:p>
          <a:p>
            <a:pPr marL="0" indent="0">
              <a:buNone/>
            </a:pPr>
            <a:r>
              <a:rPr lang="en-US" sz="3200" dirty="0"/>
              <a:t>As they have chosen their own ways,</a:t>
            </a:r>
          </a:p>
          <a:p>
            <a:pPr marL="0" indent="0">
              <a:buNone/>
            </a:pPr>
            <a:r>
              <a:rPr lang="en-US" sz="3200" dirty="0"/>
              <a:t>And their soul delights in their abominations, </a:t>
            </a:r>
          </a:p>
          <a:p>
            <a:pPr marL="0" indent="0">
              <a:buNone/>
            </a:pPr>
            <a:r>
              <a:rPr lang="en-US" sz="3200" dirty="0"/>
              <a:t>4 So I will choose their punishments </a:t>
            </a:r>
          </a:p>
          <a:p>
            <a:pPr marL="0" indent="0">
              <a:buNone/>
            </a:pPr>
            <a:r>
              <a:rPr lang="en-US" sz="3200" dirty="0"/>
              <a:t>And will bring on them what they dread.</a:t>
            </a:r>
          </a:p>
          <a:p>
            <a:pPr marL="0" indent="0">
              <a:buNone/>
            </a:pPr>
            <a:r>
              <a:rPr lang="en-US" sz="3200" dirty="0"/>
              <a:t>Because I called, but no one answered; I spoke, but they did not listen.</a:t>
            </a:r>
          </a:p>
          <a:p>
            <a:pPr marL="0" indent="0">
              <a:buNone/>
            </a:pPr>
            <a:r>
              <a:rPr lang="en-US" sz="3200" dirty="0"/>
              <a:t>And they did evil in My sight  And chose that in which I did not delight." </a:t>
            </a:r>
          </a:p>
          <a:p>
            <a:pPr marL="0" indent="0" algn="ctr">
              <a:buNone/>
            </a:pPr>
            <a:endParaRPr lang="en-US" sz="3200" dirty="0"/>
          </a:p>
        </p:txBody>
      </p:sp>
    </p:spTree>
    <p:extLst>
      <p:ext uri="{BB962C8B-B14F-4D97-AF65-F5344CB8AC3E}">
        <p14:creationId xmlns:p14="http://schemas.microsoft.com/office/powerpoint/2010/main" val="3879065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1981200" y="1251438"/>
            <a:ext cx="8229600"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Matthew 13:23</a:t>
            </a:r>
          </a:p>
          <a:p>
            <a:pPr marL="0" indent="0">
              <a:buNone/>
            </a:pPr>
            <a:r>
              <a:rPr lang="en-US" sz="3200" dirty="0"/>
              <a:t>Believe in the Lord</a:t>
            </a:r>
          </a:p>
          <a:p>
            <a:pPr marL="0" indent="0">
              <a:buNone/>
            </a:pPr>
            <a:r>
              <a:rPr lang="en-US" sz="3200" dirty="0"/>
              <a:t>						</a:t>
            </a:r>
            <a:r>
              <a:rPr lang="en-US" sz="3200" dirty="0">
                <a:solidFill>
                  <a:srgbClr val="FF0000"/>
                </a:solidFill>
              </a:rPr>
              <a:t>Mark 16:16 </a:t>
            </a:r>
          </a:p>
          <a:p>
            <a:pPr marL="0" indent="0">
              <a:buNone/>
            </a:pPr>
            <a:r>
              <a:rPr lang="en-US" sz="3200" dirty="0"/>
              <a:t>Repent of your sins</a:t>
            </a:r>
          </a:p>
          <a:p>
            <a:pPr marL="0" indent="0">
              <a:buNone/>
            </a:pPr>
            <a:r>
              <a:rPr lang="en-US" sz="3200" dirty="0"/>
              <a:t>						</a:t>
            </a:r>
            <a:r>
              <a:rPr lang="en-US" sz="3200" dirty="0">
                <a:solidFill>
                  <a:srgbClr val="FF0000"/>
                </a:solidFill>
              </a:rPr>
              <a:t>Acts 2:38</a:t>
            </a:r>
          </a:p>
          <a:p>
            <a:pPr marL="0" indent="0">
              <a:buNone/>
            </a:pPr>
            <a:r>
              <a:rPr lang="en-US" sz="3200" dirty="0"/>
              <a:t>Confess your belief</a:t>
            </a:r>
          </a:p>
          <a:p>
            <a:pPr marL="0" indent="0">
              <a:buNone/>
            </a:pPr>
            <a:r>
              <a:rPr lang="en-US" sz="3200" dirty="0"/>
              <a:t>						</a:t>
            </a:r>
            <a:r>
              <a:rPr lang="en-US" sz="3200" dirty="0">
                <a:solidFill>
                  <a:srgbClr val="FF0000"/>
                </a:solidFill>
              </a:rPr>
              <a:t>Romans 10:10</a:t>
            </a:r>
          </a:p>
          <a:p>
            <a:pPr marL="0" indent="0">
              <a:buNone/>
            </a:pPr>
            <a:r>
              <a:rPr lang="en-US" sz="3200" dirty="0"/>
              <a:t>Be baptized for remission of sin</a:t>
            </a:r>
          </a:p>
          <a:p>
            <a:pPr marL="0" indent="0">
              <a:buNone/>
            </a:pPr>
            <a:r>
              <a:rPr lang="en-US" sz="3200" dirty="0"/>
              <a:t>						</a:t>
            </a:r>
            <a:r>
              <a:rPr lang="en-US" sz="3200" dirty="0">
                <a:solidFill>
                  <a:srgbClr val="FF0000"/>
                </a:solidFill>
              </a:rPr>
              <a:t>Acts 22:16</a:t>
            </a:r>
          </a:p>
        </p:txBody>
      </p:sp>
    </p:spTree>
    <p:extLst>
      <p:ext uri="{BB962C8B-B14F-4D97-AF65-F5344CB8AC3E}">
        <p14:creationId xmlns:p14="http://schemas.microsoft.com/office/powerpoint/2010/main" val="3585251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BE687-4820-4496-901D-562950B2F7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EEEF34-AFB6-4DDD-9F33-453F4A8E734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46869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endParaRPr lang="en-US" sz="3200" dirty="0"/>
          </a:p>
          <a:p>
            <a:pPr marL="0" indent="0" algn="ctr">
              <a:buNone/>
            </a:pPr>
            <a:r>
              <a:rPr lang="en-US" sz="3200" dirty="0">
                <a:solidFill>
                  <a:srgbClr val="FF0000"/>
                </a:solidFill>
              </a:rPr>
              <a:t>Judges 2:10-11</a:t>
            </a:r>
            <a:endParaRPr lang="en-US" sz="3200" dirty="0"/>
          </a:p>
          <a:p>
            <a:pPr marL="0" indent="0" algn="ctr">
              <a:buNone/>
            </a:pPr>
            <a:r>
              <a:rPr lang="en-US" sz="3200" dirty="0"/>
              <a:t>10 All that generation also were gathered to their fathers; and there arose another generation after them who did not know the LORD, nor yet the work which He had done for Israel. 11 Then the sons of Israel did evil in the sight of the LORD and served the Baals, </a:t>
            </a:r>
          </a:p>
          <a:p>
            <a:pPr marL="0" indent="0" algn="ctr">
              <a:buNone/>
            </a:pPr>
            <a:endParaRPr lang="en-US" sz="3200" dirty="0"/>
          </a:p>
        </p:txBody>
      </p:sp>
    </p:spTree>
    <p:extLst>
      <p:ext uri="{BB962C8B-B14F-4D97-AF65-F5344CB8AC3E}">
        <p14:creationId xmlns:p14="http://schemas.microsoft.com/office/powerpoint/2010/main" val="30002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endParaRPr lang="en-US" sz="3200" dirty="0"/>
          </a:p>
          <a:p>
            <a:pPr marL="0" indent="0" algn="ctr">
              <a:buNone/>
            </a:pPr>
            <a:r>
              <a:rPr lang="en-US" sz="3200" dirty="0">
                <a:solidFill>
                  <a:srgbClr val="FF0000"/>
                </a:solidFill>
              </a:rPr>
              <a:t>Judges 21:25</a:t>
            </a:r>
          </a:p>
          <a:p>
            <a:pPr marL="0" indent="0" algn="ctr">
              <a:buNone/>
            </a:pPr>
            <a:r>
              <a:rPr lang="en-US" sz="3200" dirty="0"/>
              <a:t>25 In those days there was no king in Israel; everyone did what was right in his own eyes.</a:t>
            </a:r>
          </a:p>
          <a:p>
            <a:pPr marL="0" indent="0" algn="ctr">
              <a:buNone/>
            </a:pPr>
            <a:endParaRPr lang="en-US" sz="3200" dirty="0"/>
          </a:p>
        </p:txBody>
      </p:sp>
    </p:spTree>
    <p:extLst>
      <p:ext uri="{BB962C8B-B14F-4D97-AF65-F5344CB8AC3E}">
        <p14:creationId xmlns:p14="http://schemas.microsoft.com/office/powerpoint/2010/main" val="3805197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endParaRPr lang="en-US" sz="3200" dirty="0"/>
          </a:p>
          <a:p>
            <a:pPr marL="0" indent="0" algn="ctr">
              <a:buNone/>
            </a:pPr>
            <a:r>
              <a:rPr lang="en-US" sz="3200" dirty="0"/>
              <a:t>Apostasy –</a:t>
            </a:r>
          </a:p>
          <a:p>
            <a:pPr marL="0" indent="0" algn="ctr">
              <a:buNone/>
            </a:pPr>
            <a:r>
              <a:rPr lang="en-US" sz="3200" dirty="0"/>
              <a:t>An abandoning of something that one has believed in;</a:t>
            </a:r>
          </a:p>
          <a:p>
            <a:pPr marL="0" indent="0" algn="ctr">
              <a:buNone/>
            </a:pPr>
            <a:r>
              <a:rPr lang="en-US" sz="3200" dirty="0"/>
              <a:t> as a faith or a cause. </a:t>
            </a:r>
          </a:p>
          <a:p>
            <a:pPr marL="0" indent="0" algn="ctr">
              <a:buNone/>
            </a:pPr>
            <a:r>
              <a:rPr lang="en-US" sz="3200" dirty="0"/>
              <a:t>The abandonment or renunciation of a religious </a:t>
            </a:r>
          </a:p>
          <a:p>
            <a:pPr marL="0" indent="0" algn="ctr">
              <a:buNone/>
            </a:pPr>
            <a:r>
              <a:rPr lang="en-US" sz="3200" dirty="0"/>
              <a:t>or political belief.</a:t>
            </a:r>
          </a:p>
          <a:p>
            <a:pPr marL="0" indent="0" algn="ctr">
              <a:buNone/>
            </a:pPr>
            <a:endParaRPr lang="en-US" sz="3200" dirty="0"/>
          </a:p>
        </p:txBody>
      </p:sp>
    </p:spTree>
    <p:extLst>
      <p:ext uri="{BB962C8B-B14F-4D97-AF65-F5344CB8AC3E}">
        <p14:creationId xmlns:p14="http://schemas.microsoft.com/office/powerpoint/2010/main" val="2698389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endParaRPr lang="en-US" sz="3200" dirty="0"/>
          </a:p>
          <a:p>
            <a:pPr marL="0" indent="0" algn="ctr">
              <a:buNone/>
            </a:pPr>
            <a:r>
              <a:rPr lang="en-US" sz="3200" dirty="0">
                <a:solidFill>
                  <a:srgbClr val="FF0000"/>
                </a:solidFill>
              </a:rPr>
              <a:t>1 Timothy 4:1-3</a:t>
            </a:r>
          </a:p>
          <a:p>
            <a:pPr marL="0" indent="0" algn="ctr">
              <a:buNone/>
            </a:pPr>
            <a:r>
              <a:rPr lang="en-US" sz="3200" dirty="0"/>
              <a:t>1 But the Spirit explicitly says that in later times some will fall away from the faith, paying attention to deceitful spirits and doctrines of demons, 2 by means of the hypocrisy of liars seared in their own conscience as with a branding iron, 3 men who forbid marriage and advocate abstaining from foods which God has created to be gratefully shared in by those who believe and know the truth.</a:t>
            </a:r>
          </a:p>
          <a:p>
            <a:pPr marL="0" indent="0" algn="ctr">
              <a:buNone/>
            </a:pPr>
            <a:endParaRPr lang="en-US" sz="3200" dirty="0"/>
          </a:p>
        </p:txBody>
      </p:sp>
    </p:spTree>
    <p:extLst>
      <p:ext uri="{BB962C8B-B14F-4D97-AF65-F5344CB8AC3E}">
        <p14:creationId xmlns:p14="http://schemas.microsoft.com/office/powerpoint/2010/main" val="2561074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endParaRPr lang="en-US" sz="3200" dirty="0"/>
          </a:p>
          <a:p>
            <a:pPr marL="0" indent="0" algn="ctr">
              <a:buNone/>
            </a:pPr>
            <a:r>
              <a:rPr lang="en-US" sz="3200" dirty="0">
                <a:solidFill>
                  <a:srgbClr val="FF0000"/>
                </a:solidFill>
              </a:rPr>
              <a:t>2 Timothy 4:2-4</a:t>
            </a:r>
          </a:p>
          <a:p>
            <a:pPr marL="0" indent="0" algn="ctr">
              <a:buNone/>
            </a:pPr>
            <a:r>
              <a:rPr lang="en-US" sz="3200" dirty="0"/>
              <a:t> 2 preach the word; be ready in season and out of season; reprove, rebuke, exhort, with great patience and instruction. 3 For the time will come when they will not endure sound doctrine; but wanting to have their ears tickled, they will accumulate for themselves teachers in accordance to their own desires, 4 and will turn away their ears from the truth and will turn aside to myths. </a:t>
            </a:r>
          </a:p>
        </p:txBody>
      </p:sp>
    </p:spTree>
    <p:extLst>
      <p:ext uri="{BB962C8B-B14F-4D97-AF65-F5344CB8AC3E}">
        <p14:creationId xmlns:p14="http://schemas.microsoft.com/office/powerpoint/2010/main" val="3279367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r>
              <a:rPr lang="en-US" sz="3200" dirty="0"/>
              <a:t>Having the wrong attitude – will not endure sound doctrine</a:t>
            </a:r>
          </a:p>
          <a:p>
            <a:pPr marL="0" indent="0" algn="ctr">
              <a:buNone/>
            </a:pPr>
            <a:r>
              <a:rPr lang="en-US" sz="3200" dirty="0">
                <a:solidFill>
                  <a:srgbClr val="FF0000"/>
                </a:solidFill>
              </a:rPr>
              <a:t>2 Timothy 4:3</a:t>
            </a:r>
          </a:p>
          <a:p>
            <a:pPr marL="0" indent="0" algn="ctr">
              <a:buNone/>
            </a:pPr>
            <a:r>
              <a:rPr lang="en-US" sz="3200" dirty="0"/>
              <a:t>3 For the time will come when they will not endure sound doctrine; </a:t>
            </a:r>
          </a:p>
          <a:p>
            <a:pPr marL="0" indent="0" algn="ctr">
              <a:buNone/>
            </a:pPr>
            <a:endParaRPr lang="en-US" sz="3200" dirty="0"/>
          </a:p>
        </p:txBody>
      </p:sp>
    </p:spTree>
    <p:extLst>
      <p:ext uri="{BB962C8B-B14F-4D97-AF65-F5344CB8AC3E}">
        <p14:creationId xmlns:p14="http://schemas.microsoft.com/office/powerpoint/2010/main" val="2659242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8E16-45EF-4A1B-9F0A-3D1765E4CA94}"/>
              </a:ext>
            </a:extLst>
          </p:cNvPr>
          <p:cNvSpPr>
            <a:spLocks noGrp="1"/>
          </p:cNvSpPr>
          <p:nvPr>
            <p:ph type="title"/>
          </p:nvPr>
        </p:nvSpPr>
        <p:spPr>
          <a:xfrm>
            <a:off x="838200" y="365126"/>
            <a:ext cx="10515600" cy="826366"/>
          </a:xfrm>
        </p:spPr>
        <p:txBody>
          <a:bodyPr>
            <a:normAutofit/>
          </a:bodyPr>
          <a:lstStyle/>
          <a:p>
            <a:pPr algn="ctr"/>
            <a:r>
              <a:rPr lang="en-US" sz="3600" dirty="0"/>
              <a:t>The progression of apostasy </a:t>
            </a:r>
          </a:p>
        </p:txBody>
      </p:sp>
      <p:sp>
        <p:nvSpPr>
          <p:cNvPr id="3" name="Content Placeholder 2">
            <a:extLst>
              <a:ext uri="{FF2B5EF4-FFF2-40B4-BE49-F238E27FC236}">
                <a16:creationId xmlns:a16="http://schemas.microsoft.com/office/drawing/2014/main" id="{7879CF6D-2600-4305-8146-DD53486934F1}"/>
              </a:ext>
            </a:extLst>
          </p:cNvPr>
          <p:cNvSpPr>
            <a:spLocks noGrp="1"/>
          </p:cNvSpPr>
          <p:nvPr>
            <p:ph idx="1"/>
          </p:nvPr>
        </p:nvSpPr>
        <p:spPr>
          <a:xfrm>
            <a:off x="838200" y="1551708"/>
            <a:ext cx="10515600" cy="5306291"/>
          </a:xfrm>
        </p:spPr>
        <p:txBody>
          <a:bodyPr>
            <a:normAutofit/>
          </a:bodyPr>
          <a:lstStyle/>
          <a:p>
            <a:pPr marL="0" indent="0" algn="ctr">
              <a:buNone/>
            </a:pPr>
            <a:r>
              <a:rPr lang="en-US" sz="3200" dirty="0"/>
              <a:t>Having the wrong attitude – will not endure sound doctrine</a:t>
            </a:r>
          </a:p>
          <a:p>
            <a:pPr marL="0" indent="0" algn="ctr">
              <a:buNone/>
            </a:pPr>
            <a:r>
              <a:rPr lang="en-US" sz="3200" dirty="0">
                <a:solidFill>
                  <a:srgbClr val="FF0000"/>
                </a:solidFill>
              </a:rPr>
              <a:t>2 Thessalonians 2:9-10</a:t>
            </a:r>
          </a:p>
          <a:p>
            <a:pPr marL="0" indent="0" algn="ctr">
              <a:buNone/>
            </a:pPr>
            <a:r>
              <a:rPr lang="en-US" sz="3200" dirty="0"/>
              <a:t>9 that is, the one whose coming is in accord with the activity of Satan, with all power and signs and false wonders, 10 and with all the deception of wickedness for those who perish, because they did not receive the love of the truth so as to be saved. </a:t>
            </a:r>
          </a:p>
          <a:p>
            <a:pPr marL="0" indent="0" algn="ctr">
              <a:buNone/>
            </a:pPr>
            <a:endParaRPr lang="en-US" sz="3200" dirty="0"/>
          </a:p>
        </p:txBody>
      </p:sp>
    </p:spTree>
    <p:extLst>
      <p:ext uri="{BB962C8B-B14F-4D97-AF65-F5344CB8AC3E}">
        <p14:creationId xmlns:p14="http://schemas.microsoft.com/office/powerpoint/2010/main" val="2700272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1656</TotalTime>
  <Words>1189</Words>
  <Application>Microsoft Office PowerPoint</Application>
  <PresentationFormat>Widescreen</PresentationFormat>
  <Paragraphs>99</Paragraphs>
  <Slides>22</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22</vt:i4>
      </vt:variant>
    </vt:vector>
  </HeadingPairs>
  <TitlesOfParts>
    <vt:vector size="28" baseType="lpstr">
      <vt:lpstr>Arial</vt:lpstr>
      <vt:lpstr>Calibri</vt:lpstr>
      <vt:lpstr>Calibri Light</vt:lpstr>
      <vt:lpstr>Office Theme</vt:lpstr>
      <vt:lpstr>1_Office Theme</vt:lpstr>
      <vt:lpstr>2_Office Theme</vt:lpstr>
      <vt:lpstr>PowerPoint Presentation</vt:lpstr>
      <vt:lpstr>The progression of apostasy </vt:lpstr>
      <vt:lpstr>The progression of apostasy </vt:lpstr>
      <vt:lpstr>The progression of apostasy </vt:lpstr>
      <vt:lpstr>The progression of apostasy </vt:lpstr>
      <vt:lpstr>The progression of apostasy </vt:lpstr>
      <vt:lpstr>The progression of apostasy </vt:lpstr>
      <vt:lpstr>The progression of apostasy </vt:lpstr>
      <vt:lpstr>The progression of apostasy </vt:lpstr>
      <vt:lpstr>The progression of apostasy </vt:lpstr>
      <vt:lpstr>The progression of apostasy </vt:lpstr>
      <vt:lpstr>The progression of apostasy </vt:lpstr>
      <vt:lpstr>The progression of apostasy </vt:lpstr>
      <vt:lpstr>The progression of apostasy </vt:lpstr>
      <vt:lpstr>The progression of apostasy </vt:lpstr>
      <vt:lpstr>The progression of apostasy </vt:lpstr>
      <vt:lpstr>The progression of apostasy </vt:lpstr>
      <vt:lpstr>The progression of apostasy </vt:lpstr>
      <vt:lpstr>The progression of apostasy </vt:lpstr>
      <vt:lpstr>The progression of apostasy </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14</cp:revision>
  <dcterms:created xsi:type="dcterms:W3CDTF">2018-12-07T22:15:31Z</dcterms:created>
  <dcterms:modified xsi:type="dcterms:W3CDTF">2018-12-09T04:08:37Z</dcterms:modified>
</cp:coreProperties>
</file>