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8" r:id="rId3"/>
    <p:sldId id="260" r:id="rId4"/>
    <p:sldId id="261" r:id="rId5"/>
    <p:sldId id="262" r:id="rId6"/>
    <p:sldId id="264" r:id="rId7"/>
    <p:sldId id="265" r:id="rId8"/>
    <p:sldId id="266" r:id="rId9"/>
    <p:sldId id="267" r:id="rId10"/>
    <p:sldId id="269" r:id="rId11"/>
    <p:sldId id="270" r:id="rId12"/>
    <p:sldId id="271" r:id="rId13"/>
    <p:sldId id="27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44"/>
    <p:restoredTop sz="94641"/>
  </p:normalViewPr>
  <p:slideViewPr>
    <p:cSldViewPr snapToGrid="0" snapToObjects="1">
      <p:cViewPr varScale="1">
        <p:scale>
          <a:sx n="79" d="100"/>
          <a:sy n="79" d="100"/>
        </p:scale>
        <p:origin x="216" y="1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6DE422D-4B6A-B54C-A8C0-D2DD74FD9F88}" type="datetimeFigureOut">
              <a:rPr lang="en-US" smtClean="0"/>
              <a:t>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202108913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422D-4B6A-B54C-A8C0-D2DD74FD9F88}" type="datetimeFigureOut">
              <a:rPr lang="en-US" smtClean="0"/>
              <a:t>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3419802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DE422D-4B6A-B54C-A8C0-D2DD74FD9F88}" type="datetimeFigureOut">
              <a:rPr lang="en-US" smtClean="0"/>
              <a:t>2/7/19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2649877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DE422D-4B6A-B54C-A8C0-D2DD74FD9F88}" type="datetimeFigureOut">
              <a:rPr lang="en-US" smtClean="0"/>
              <a:t>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3146863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36DE422D-4B6A-B54C-A8C0-D2DD74FD9F88}" type="datetimeFigureOut">
              <a:rPr lang="en-US" smtClean="0"/>
              <a:t>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164227443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6DE422D-4B6A-B54C-A8C0-D2DD74FD9F88}" type="datetimeFigureOut">
              <a:rPr lang="en-US" smtClean="0"/>
              <a:t>2/7/19</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37713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36DE422D-4B6A-B54C-A8C0-D2DD74FD9F88}" type="datetimeFigureOut">
              <a:rPr lang="en-US" smtClean="0"/>
              <a:t>2/7/19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1341BD-B82C-D443-9691-30CC81D50D1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4319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DE422D-4B6A-B54C-A8C0-D2DD74FD9F88}" type="datetimeFigureOut">
              <a:rPr lang="en-US" smtClean="0"/>
              <a:t>2/7/19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1234702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E422D-4B6A-B54C-A8C0-D2DD74FD9F88}" type="datetimeFigureOut">
              <a:rPr lang="en-US" smtClean="0"/>
              <a:t>2/7/19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2671316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36DE422D-4B6A-B54C-A8C0-D2DD74FD9F88}" type="datetimeFigureOut">
              <a:rPr lang="en-US" smtClean="0"/>
              <a:t>2/7/19</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40642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6DE422D-4B6A-B54C-A8C0-D2DD74FD9F88}" type="datetimeFigureOut">
              <a:rPr lang="en-US" smtClean="0"/>
              <a:t>2/7/19</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6C1341BD-B82C-D443-9691-30CC81D50D13}" type="slidenum">
              <a:rPr lang="en-US" smtClean="0"/>
              <a:t>‹#›</a:t>
            </a:fld>
            <a:endParaRPr lang="en-US"/>
          </a:p>
        </p:txBody>
      </p:sp>
    </p:spTree>
    <p:extLst>
      <p:ext uri="{BB962C8B-B14F-4D97-AF65-F5344CB8AC3E}">
        <p14:creationId xmlns:p14="http://schemas.microsoft.com/office/powerpoint/2010/main" val="179678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36DE422D-4B6A-B54C-A8C0-D2DD74FD9F88}" type="datetimeFigureOut">
              <a:rPr lang="en-US" smtClean="0"/>
              <a:t>2/7/19</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6C1341BD-B82C-D443-9691-30CC81D50D13}" type="slidenum">
              <a:rPr lang="en-US" smtClean="0"/>
              <a:t>‹#›</a:t>
            </a:fld>
            <a:endParaRPr lang="en-US"/>
          </a:p>
        </p:txBody>
      </p:sp>
    </p:spTree>
    <p:extLst>
      <p:ext uri="{BB962C8B-B14F-4D97-AF65-F5344CB8AC3E}">
        <p14:creationId xmlns:p14="http://schemas.microsoft.com/office/powerpoint/2010/main" val="217914770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8">
            <a:extLst>
              <a:ext uri="{FF2B5EF4-FFF2-40B4-BE49-F238E27FC236}">
                <a16:creationId xmlns:a16="http://schemas.microsoft.com/office/drawing/2014/main" id="{3EC4DEAD-A0C5-7F49-847B-FAB2BBA9BC8B}"/>
              </a:ext>
            </a:extLst>
          </p:cNvPr>
          <p:cNvPicPr>
            <a:picLocks noChangeAspect="1"/>
          </p:cNvPicPr>
          <p:nvPr/>
        </p:nvPicPr>
        <p:blipFill>
          <a:blip r:embed="rId2">
            <a:alphaModFix/>
            <a:extLst>
              <a:ext uri="{BEBA8EAE-BF5A-486C-A8C5-ECC9F3942E4B}">
                <a14:imgProps xmlns:a14="http://schemas.microsoft.com/office/drawing/2010/main">
                  <a14:imgLayer>
                    <a14:imgEffect>
                      <a14:artisticMarker/>
                    </a14:imgEffect>
                    <a14:imgEffect>
                      <a14:colorTemperature colorTemp="5300"/>
                    </a14:imgEffect>
                  </a14:imgLayer>
                </a14:imgProps>
              </a:ext>
            </a:extLst>
          </a:blip>
          <a:stretch>
            <a:fillRect/>
          </a:stretch>
        </p:blipFill>
        <p:spPr>
          <a:xfrm>
            <a:off x="0" y="1"/>
            <a:ext cx="12192000" cy="6858000"/>
          </a:xfrm>
          <a:prstGeom prst="rect">
            <a:avLst/>
          </a:prstGeom>
          <a:noFill/>
        </p:spPr>
      </p:pic>
      <p:pic>
        <p:nvPicPr>
          <p:cNvPr id="3" name="Picture 2">
            <a:extLst>
              <a:ext uri="{FF2B5EF4-FFF2-40B4-BE49-F238E27FC236}">
                <a16:creationId xmlns:a16="http://schemas.microsoft.com/office/drawing/2014/main" id="{82EF3AB8-3004-9A40-A66C-F9E178D9D507}"/>
              </a:ext>
            </a:extLst>
          </p:cNvPr>
          <p:cNvPicPr>
            <a:picLocks noChangeAspect="1"/>
          </p:cNvPicPr>
          <p:nvPr/>
        </p:nvPicPr>
        <p:blipFill>
          <a:blip r:embed="rId3">
            <a:extLst>
              <a:ext uri="{BEBA8EAE-BF5A-486C-A8C5-ECC9F3942E4B}">
                <a14:imgProps xmlns:a14="http://schemas.microsoft.com/office/drawing/2010/main">
                  <a14:imgLayer>
                    <a14:imgEffect>
                      <a14:artisticPhotocopy trans="0"/>
                    </a14:imgEffect>
                  </a14:imgLayer>
                </a14:imgProps>
              </a:ext>
            </a:extLst>
          </a:blip>
          <a:stretch>
            <a:fillRect/>
          </a:stretch>
        </p:blipFill>
        <p:spPr>
          <a:xfrm>
            <a:off x="3136447" y="-70789"/>
            <a:ext cx="5919106" cy="6999578"/>
          </a:xfrm>
          <a:prstGeom prst="rect">
            <a:avLst/>
          </a:prstGeom>
          <a:effectLst>
            <a:softEdge rad="355600"/>
          </a:effectLst>
        </p:spPr>
      </p:pic>
    </p:spTree>
    <p:extLst>
      <p:ext uri="{BB962C8B-B14F-4D97-AF65-F5344CB8AC3E}">
        <p14:creationId xmlns:p14="http://schemas.microsoft.com/office/powerpoint/2010/main" val="336641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8" y="1878975"/>
            <a:ext cx="10482943" cy="2492990"/>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Wingdings" pitchFamily="2" charset="2"/>
              <a:buChar char="Ø"/>
            </a:pPr>
            <a:r>
              <a:rPr lang="en-US" sz="2400" dirty="0">
                <a:latin typeface="Perpetua Titling MT" panose="02020502060505020804" pitchFamily="18" charset="77"/>
              </a:rPr>
              <a:t>These actions alone are difficult to maintain without true love</a:t>
            </a:r>
          </a:p>
          <a:p>
            <a:br>
              <a:rPr lang="en-US" b="1" dirty="0"/>
            </a:br>
            <a:endParaRPr lang="en-US" dirty="0">
              <a:latin typeface="Perpetua Titling MT" panose="02020502060505020804" pitchFamily="18" charset="77"/>
            </a:endParaRPr>
          </a:p>
          <a:p>
            <a:r>
              <a:rPr lang="en-US" baseline="30000" dirty="0">
                <a:latin typeface="Perpetua Titling MT" panose="02020502060505020804" pitchFamily="18" charset="77"/>
              </a:rPr>
              <a:t>4 </a:t>
            </a:r>
            <a:r>
              <a:rPr lang="en-US" dirty="0">
                <a:latin typeface="Perpetua Titling MT" panose="02020502060505020804" pitchFamily="18" charset="77"/>
              </a:rPr>
              <a:t>“Hear, O Israel: The </a:t>
            </a:r>
            <a:r>
              <a:rPr lang="en-US" cap="small" dirty="0">
                <a:latin typeface="Perpetua Titling MT" panose="02020502060505020804" pitchFamily="18" charset="77"/>
              </a:rPr>
              <a:t>LORD</a:t>
            </a:r>
            <a:r>
              <a:rPr lang="en-US" dirty="0">
                <a:latin typeface="Perpetua Titling MT" panose="02020502060505020804" pitchFamily="18" charset="77"/>
              </a:rPr>
              <a:t> our God, the </a:t>
            </a:r>
            <a:r>
              <a:rPr lang="en-US" cap="small" dirty="0">
                <a:latin typeface="Perpetua Titling MT" panose="02020502060505020804" pitchFamily="18" charset="77"/>
              </a:rPr>
              <a:t>LORD</a:t>
            </a:r>
            <a:r>
              <a:rPr lang="en-US" dirty="0">
                <a:latin typeface="Perpetua Titling MT" panose="02020502060505020804" pitchFamily="18" charset="77"/>
              </a:rPr>
              <a:t> is one! </a:t>
            </a:r>
          </a:p>
          <a:p>
            <a:r>
              <a:rPr lang="en-US" baseline="30000" dirty="0">
                <a:latin typeface="Perpetua Titling MT" panose="02020502060505020804" pitchFamily="18" charset="77"/>
              </a:rPr>
              <a:t>5 </a:t>
            </a:r>
            <a:r>
              <a:rPr lang="en-US" dirty="0">
                <a:latin typeface="Perpetua Titling MT" panose="02020502060505020804" pitchFamily="18" charset="77"/>
              </a:rPr>
              <a:t>You shall love the </a:t>
            </a:r>
            <a:r>
              <a:rPr lang="en-US" cap="small" dirty="0">
                <a:latin typeface="Perpetua Titling MT" panose="02020502060505020804" pitchFamily="18" charset="77"/>
              </a:rPr>
              <a:t>LORD</a:t>
            </a:r>
            <a:r>
              <a:rPr lang="en-US" dirty="0">
                <a:latin typeface="Perpetua Titling MT" panose="02020502060505020804" pitchFamily="18" charset="77"/>
              </a:rPr>
              <a:t> your God with all your heart, with all your soul, and with all your strength.</a:t>
            </a:r>
          </a:p>
          <a:p>
            <a:r>
              <a:rPr lang="en-US" baseline="30000" dirty="0">
                <a:latin typeface="Perpetua Titling MT" panose="02020502060505020804" pitchFamily="18" charset="77"/>
              </a:rPr>
              <a:t>6 </a:t>
            </a:r>
            <a:r>
              <a:rPr lang="en-US" dirty="0">
                <a:latin typeface="Perpetua Titling MT" panose="02020502060505020804" pitchFamily="18" charset="77"/>
              </a:rPr>
              <a:t>“And these words which I command you today shall be in your heart</a:t>
            </a:r>
          </a:p>
        </p:txBody>
      </p:sp>
    </p:spTree>
    <p:extLst>
      <p:ext uri="{BB962C8B-B14F-4D97-AF65-F5344CB8AC3E}">
        <p14:creationId xmlns:p14="http://schemas.microsoft.com/office/powerpoint/2010/main" val="41488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indefinite" fill="remove" nodeType="clickEffect">
                                  <p:stCondLst>
                                    <p:cond delay="0"/>
                                  </p:stCondLst>
                                  <p:iterate type="lt">
                                    <p:tmPct val="0"/>
                                  </p:iterate>
                                  <p:childTnLst>
                                    <p:animClr clrSpc="rgb" dir="cw">
                                      <p:cBhvr override="childStyle">
                                        <p:cTn id="6" dur="250" autoRev="1" fill="remove"/>
                                        <p:tgtEl>
                                          <p:spTgt spid="5">
                                            <p:txEl>
                                              <p:pRg st="3" end="3"/>
                                            </p:txEl>
                                          </p:spTgt>
                                        </p:tgtEl>
                                        <p:attrNameLst>
                                          <p:attrName>style.color</p:attrName>
                                        </p:attrNameLst>
                                      </p:cBhvr>
                                      <p:to>
                                        <a:schemeClr val="bg1"/>
                                      </p:to>
                                    </p:animClr>
                                    <p:animClr clrSpc="rgb" dir="cw">
                                      <p:cBhvr>
                                        <p:cTn id="7" dur="250" autoRev="1" fill="remove"/>
                                        <p:tgtEl>
                                          <p:spTgt spid="5">
                                            <p:txEl>
                                              <p:pRg st="3" end="3"/>
                                            </p:txEl>
                                          </p:spTgt>
                                        </p:tgtEl>
                                        <p:attrNameLst>
                                          <p:attrName>fillcolor</p:attrName>
                                        </p:attrNameLst>
                                      </p:cBhvr>
                                      <p:to>
                                        <a:schemeClr val="bg1"/>
                                      </p:to>
                                    </p:animClr>
                                    <p:set>
                                      <p:cBhvr>
                                        <p:cTn id="8" dur="250" autoRev="1" fill="remove"/>
                                        <p:tgtEl>
                                          <p:spTgt spid="5">
                                            <p:txEl>
                                              <p:pRg st="3" end="3"/>
                                            </p:txEl>
                                          </p:spTgt>
                                        </p:tgtEl>
                                        <p:attrNameLst>
                                          <p:attrName>fill.type</p:attrName>
                                        </p:attrNameLst>
                                      </p:cBhvr>
                                      <p:to>
                                        <p:strVal val="solid"/>
                                      </p:to>
                                    </p:set>
                                    <p:set>
                                      <p:cBhvr>
                                        <p:cTn id="9" dur="250" autoRev="1" fill="remove"/>
                                        <p:tgtEl>
                                          <p:spTgt spid="5">
                                            <p:txEl>
                                              <p:pRg st="3" end="3"/>
                                            </p:txEl>
                                          </p:spTgt>
                                        </p:tgtEl>
                                        <p:attrNameLst>
                                          <p:attrName>fill.on</p:attrName>
                                        </p:attrNameLst>
                                      </p:cBhvr>
                                      <p:to>
                                        <p:strVal val="true"/>
                                      </p:to>
                                    </p:set>
                                  </p:childTnLst>
                                </p:cTn>
                              </p:par>
                              <p:par>
                                <p:cTn id="10" presetID="18" presetClass="emph" presetSubtype="0" repeatCount="indefinite" fill="hold" nodeType="withEffect">
                                  <p:stCondLst>
                                    <p:cond delay="0"/>
                                  </p:stCondLst>
                                  <p:iterate type="lt">
                                    <p:tmPct val="4000"/>
                                  </p:iterate>
                                  <p:childTnLst>
                                    <p:set>
                                      <p:cBhvr override="childStyle">
                                        <p:cTn id="11" dur="5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8" y="1878975"/>
            <a:ext cx="10482943" cy="2677656"/>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Wingdings" pitchFamily="2" charset="2"/>
              <a:buChar char="Ø"/>
            </a:pPr>
            <a:r>
              <a:rPr lang="en-US" sz="2400" dirty="0">
                <a:latin typeface="Perpetua Titling MT" panose="02020502060505020804" pitchFamily="18" charset="77"/>
              </a:rPr>
              <a:t>These actions alone are difficult to maintain without true love</a:t>
            </a:r>
          </a:p>
          <a:p>
            <a:pPr marL="457200" indent="-457200">
              <a:buFont typeface="Wingdings" pitchFamily="2" charset="2"/>
              <a:buChar char="Ø"/>
            </a:pPr>
            <a:endParaRPr lang="en-US" sz="2400" dirty="0">
              <a:latin typeface="Perpetua Titling MT" panose="02020502060505020804" pitchFamily="18" charset="77"/>
            </a:endParaRPr>
          </a:p>
          <a:p>
            <a:pPr marL="457200" indent="-457200">
              <a:buFont typeface="Wingdings" pitchFamily="2" charset="2"/>
              <a:buChar char="Ø"/>
            </a:pPr>
            <a:r>
              <a:rPr lang="en-US" sz="2400" dirty="0">
                <a:latin typeface="Perpetua Titling MT" panose="02020502060505020804" pitchFamily="18" charset="77"/>
              </a:rPr>
              <a:t>If we are not watchful and proactive, our children or grandchildren may not live to see active truth in the church</a:t>
            </a:r>
          </a:p>
          <a:p>
            <a:pPr marL="457200" indent="-457200">
              <a:buFont typeface="Wingdings" pitchFamily="2" charset="2"/>
              <a:buChar char="Ø"/>
            </a:pPr>
            <a:endParaRPr lang="en-US" sz="2400" dirty="0">
              <a:latin typeface="Perpetua Titling MT" panose="02020502060505020804" pitchFamily="18" charset="77"/>
            </a:endParaRPr>
          </a:p>
        </p:txBody>
      </p:sp>
    </p:spTree>
    <p:extLst>
      <p:ext uri="{BB962C8B-B14F-4D97-AF65-F5344CB8AC3E}">
        <p14:creationId xmlns:p14="http://schemas.microsoft.com/office/powerpoint/2010/main" val="368521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What are you doing to pursue truth?</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8" y="1878975"/>
            <a:ext cx="10482943" cy="3970318"/>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Wingdings" pitchFamily="2" charset="2"/>
              <a:buChar char="Ø"/>
            </a:pPr>
            <a:r>
              <a:rPr lang="en-US" sz="2400" dirty="0">
                <a:latin typeface="Perpetua Titling MT" panose="02020502060505020804" pitchFamily="18" charset="77"/>
              </a:rPr>
              <a:t>John 18:1-12</a:t>
            </a:r>
          </a:p>
          <a:p>
            <a:pPr marL="457200" indent="-457200">
              <a:buFont typeface="Wingdings" pitchFamily="2" charset="2"/>
              <a:buChar char="Ø"/>
            </a:pPr>
            <a:endParaRPr lang="en-US" sz="2400" dirty="0">
              <a:latin typeface="Perpetua Titling MT" panose="02020502060505020804" pitchFamily="18" charset="77"/>
            </a:endParaRPr>
          </a:p>
          <a:p>
            <a:r>
              <a:rPr lang="en-US" dirty="0">
                <a:latin typeface="Perpetua Titling MT" panose="02020502060505020804" pitchFamily="18" charset="77"/>
              </a:rPr>
              <a:t>14 “Let not your heart be troubled; you believe in God, believe also in Me. </a:t>
            </a:r>
            <a:r>
              <a:rPr lang="en-US" baseline="30000" dirty="0">
                <a:latin typeface="Perpetua Titling MT" panose="02020502060505020804" pitchFamily="18" charset="77"/>
              </a:rPr>
              <a:t>2 </a:t>
            </a:r>
            <a:r>
              <a:rPr lang="en-US" dirty="0">
                <a:latin typeface="Perpetua Titling MT" panose="02020502060505020804" pitchFamily="18" charset="77"/>
              </a:rPr>
              <a:t>In My Father’s house are many mansions; if it were not so, would have told you. I go to prepare a place for you. </a:t>
            </a:r>
            <a:r>
              <a:rPr lang="en-US" baseline="30000" dirty="0">
                <a:latin typeface="Perpetua Titling MT" panose="02020502060505020804" pitchFamily="18" charset="77"/>
              </a:rPr>
              <a:t>3 </a:t>
            </a:r>
            <a:r>
              <a:rPr lang="en-US" dirty="0">
                <a:latin typeface="Perpetua Titling MT" panose="02020502060505020804" pitchFamily="18" charset="77"/>
              </a:rPr>
              <a:t>And if I go and prepare a place for you, I will come again and receive you to Myself; that where I am, there you may be also. </a:t>
            </a:r>
            <a:r>
              <a:rPr lang="en-US" baseline="30000" dirty="0">
                <a:latin typeface="Perpetua Titling MT" panose="02020502060505020804" pitchFamily="18" charset="77"/>
              </a:rPr>
              <a:t>4 </a:t>
            </a:r>
            <a:r>
              <a:rPr lang="en-US" dirty="0">
                <a:latin typeface="Perpetua Titling MT" panose="02020502060505020804" pitchFamily="18" charset="77"/>
              </a:rPr>
              <a:t>And where I go you know, and the way you know.”</a:t>
            </a:r>
          </a:p>
          <a:p>
            <a:r>
              <a:rPr lang="en-US" baseline="30000" dirty="0">
                <a:latin typeface="Perpetua Titling MT" panose="02020502060505020804" pitchFamily="18" charset="77"/>
              </a:rPr>
              <a:t>5 </a:t>
            </a:r>
            <a:r>
              <a:rPr lang="en-US" dirty="0">
                <a:latin typeface="Perpetua Titling MT" panose="02020502060505020804" pitchFamily="18" charset="77"/>
              </a:rPr>
              <a:t>Thomas said to Him, “Lord, we do not know where You are going, and how can we know the way?”</a:t>
            </a:r>
          </a:p>
          <a:p>
            <a:r>
              <a:rPr lang="en-US" baseline="30000" dirty="0">
                <a:latin typeface="Perpetua Titling MT" panose="02020502060505020804" pitchFamily="18" charset="77"/>
              </a:rPr>
              <a:t>6 </a:t>
            </a:r>
            <a:r>
              <a:rPr lang="en-US" dirty="0">
                <a:latin typeface="Perpetua Titling MT" panose="02020502060505020804" pitchFamily="18" charset="77"/>
              </a:rPr>
              <a:t>Jesus said to him, </a:t>
            </a:r>
          </a:p>
          <a:p>
            <a:r>
              <a:rPr lang="en-US" dirty="0">
                <a:latin typeface="Perpetua Titling MT" panose="02020502060505020804" pitchFamily="18" charset="77"/>
              </a:rPr>
              <a:t>“I am the way, the truth, and the life. No one comes to the Father except through Me.</a:t>
            </a:r>
          </a:p>
          <a:p>
            <a:pPr marL="457200" indent="-457200">
              <a:buFont typeface="Wingdings" pitchFamily="2" charset="2"/>
              <a:buChar char="Ø"/>
            </a:pPr>
            <a:endParaRPr lang="en-US" sz="2400" dirty="0">
              <a:latin typeface="Perpetua Titling MT" panose="02020502060505020804" pitchFamily="18" charset="77"/>
            </a:endParaRPr>
          </a:p>
        </p:txBody>
      </p:sp>
    </p:spTree>
    <p:extLst>
      <p:ext uri="{BB962C8B-B14F-4D97-AF65-F5344CB8AC3E}">
        <p14:creationId xmlns:p14="http://schemas.microsoft.com/office/powerpoint/2010/main" val="114016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arn(inVertical)">
                                      <p:cBhvr>
                                        <p:cTn id="12" dur="500"/>
                                        <p:tgtEl>
                                          <p:spTgt spid="5">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barn(inVertical)">
                                      <p:cBhvr>
                                        <p:cTn id="15" dur="500"/>
                                        <p:tgtEl>
                                          <p:spTgt spid="5">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Effect transition="in" filter="barn(inVertical)">
                                      <p:cBhvr>
                                        <p:cTn id="18" dur="500"/>
                                        <p:tgtEl>
                                          <p:spTgt spid="5">
                                            <p:txEl>
                                              <p:pRg st="4" end="4"/>
                                            </p:txEl>
                                          </p:spTgt>
                                        </p:tgtEl>
                                      </p:cBhvr>
                                    </p:animEffect>
                                  </p:childTnLst>
                                </p:cTn>
                              </p:par>
                              <p:par>
                                <p:cTn id="19" presetID="16" presetClass="entr" presetSubtype="21" fill="hold" nodeType="withEffect">
                                  <p:stCondLst>
                                    <p:cond delay="0"/>
                                  </p:stCondLst>
                                  <p:iterate type="lt">
                                    <p:tmPct val="0"/>
                                  </p:iterate>
                                  <p:childTnLst>
                                    <p:set>
                                      <p:cBhvr>
                                        <p:cTn id="20" dur="1" fill="hold">
                                          <p:stCondLst>
                                            <p:cond delay="0"/>
                                          </p:stCondLst>
                                        </p:cTn>
                                        <p:tgtEl>
                                          <p:spTgt spid="5">
                                            <p:txEl>
                                              <p:pRg st="5" end="5"/>
                                            </p:txEl>
                                          </p:spTgt>
                                        </p:tgtEl>
                                        <p:attrNameLst>
                                          <p:attrName>style.visibility</p:attrName>
                                        </p:attrNameLst>
                                      </p:cBhvr>
                                      <p:to>
                                        <p:strVal val="visible"/>
                                      </p:to>
                                    </p:set>
                                    <p:animEffect transition="in" filter="barn(inVertical)">
                                      <p:cBhvr>
                                        <p:cTn id="21" dur="500"/>
                                        <p:tgtEl>
                                          <p:spTgt spid="5">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mph" presetSubtype="0" repeatCount="indefinite" fill="hold" nodeType="clickEffect">
                                  <p:stCondLst>
                                    <p:cond delay="0"/>
                                  </p:stCondLst>
                                  <p:iterate type="lt">
                                    <p:tmPct val="4000"/>
                                  </p:iterate>
                                  <p:childTnLst>
                                    <p:set>
                                      <p:cBhvr override="childStyle">
                                        <p:cTn id="25" dur="500" fill="hold"/>
                                        <p:tgtEl>
                                          <p:spTgt spid="5">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647ECA-78A1-0F49-BD83-28EF8A5CB6EC}"/>
              </a:ext>
            </a:extLst>
          </p:cNvPr>
          <p:cNvPicPr>
            <a:picLocks noChangeAspect="1"/>
          </p:cNvPicPr>
          <p:nvPr/>
        </p:nvPicPr>
        <p:blipFill rotWithShape="1">
          <a:blip r:embed="rId2">
            <a:duotone>
              <a:prstClr val="black"/>
              <a:srgbClr val="D9C3A5">
                <a:tint val="50000"/>
                <a:satMod val="180000"/>
              </a:srgbClr>
            </a:duotone>
          </a:blip>
          <a:srcRect l="14666" r="-1"/>
          <a:stretch/>
        </p:blipFill>
        <p:spPr>
          <a:xfrm>
            <a:off x="0" y="0"/>
            <a:ext cx="12191998" cy="6858000"/>
          </a:xfrm>
          <a:prstGeom prst="rect">
            <a:avLst/>
          </a:prstGeom>
        </p:spPr>
      </p:pic>
      <p:pic>
        <p:nvPicPr>
          <p:cNvPr id="4" name="Picture 3">
            <a:extLst>
              <a:ext uri="{FF2B5EF4-FFF2-40B4-BE49-F238E27FC236}">
                <a16:creationId xmlns:a16="http://schemas.microsoft.com/office/drawing/2014/main" id="{B3531135-C225-1E4B-B295-EECFA1612B60}"/>
              </a:ext>
            </a:extLst>
          </p:cNvPr>
          <p:cNvPicPr>
            <a:picLocks noChangeAspect="1"/>
          </p:cNvPicPr>
          <p:nvPr/>
        </p:nvPicPr>
        <p:blipFill rotWithShape="1">
          <a:blip r:embed="rId3"/>
          <a:srcRect t="17023" b="7718"/>
          <a:stretch/>
        </p:blipFill>
        <p:spPr>
          <a:xfrm>
            <a:off x="0" y="0"/>
            <a:ext cx="12192000" cy="6858000"/>
          </a:xfrm>
          <a:prstGeom prst="rect">
            <a:avLst/>
          </a:prstGeom>
        </p:spPr>
      </p:pic>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What are you doing to pursue truth?</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8" y="1878975"/>
            <a:ext cx="10482943" cy="3785652"/>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Wingdings" pitchFamily="2" charset="2"/>
              <a:buChar char="Ø"/>
            </a:pPr>
            <a:r>
              <a:rPr lang="en-US" sz="2400" dirty="0">
                <a:latin typeface="Perpetua Titling MT" panose="02020502060505020804" pitchFamily="18" charset="77"/>
              </a:rPr>
              <a:t>Do you know “the truth”?</a:t>
            </a:r>
          </a:p>
          <a:p>
            <a:pPr marL="457200" indent="-457200">
              <a:buFont typeface="Wingdings" pitchFamily="2" charset="2"/>
              <a:buChar char="Ø"/>
            </a:pPr>
            <a:endParaRPr lang="en-US" sz="2400" dirty="0">
              <a:latin typeface="Perpetua Titling MT" panose="02020502060505020804" pitchFamily="18" charset="77"/>
            </a:endParaRPr>
          </a:p>
          <a:p>
            <a:pPr marL="457200" indent="-457200">
              <a:buFont typeface="Wingdings" pitchFamily="2" charset="2"/>
              <a:buChar char="Ø"/>
            </a:pPr>
            <a:r>
              <a:rPr lang="en-US" sz="2400" dirty="0">
                <a:latin typeface="Perpetua Titling MT" panose="02020502060505020804" pitchFamily="18" charset="77"/>
              </a:rPr>
              <a:t>Have you heard his message?</a:t>
            </a:r>
          </a:p>
          <a:p>
            <a:pPr marL="457200" indent="-457200">
              <a:buFont typeface="Wingdings" pitchFamily="2" charset="2"/>
              <a:buChar char="Ø"/>
            </a:pPr>
            <a:endParaRPr lang="en-US" sz="2400" dirty="0">
              <a:latin typeface="Perpetua Titling MT" panose="02020502060505020804" pitchFamily="18" charset="77"/>
            </a:endParaRPr>
          </a:p>
          <a:p>
            <a:pPr marL="457200" indent="-457200">
              <a:buFont typeface="Wingdings" pitchFamily="2" charset="2"/>
              <a:buChar char="Ø"/>
            </a:pPr>
            <a:r>
              <a:rPr lang="en-US" sz="2400" dirty="0">
                <a:latin typeface="Perpetua Titling MT" panose="02020502060505020804" pitchFamily="18" charset="77"/>
              </a:rPr>
              <a:t>Do you fear “the truth”?</a:t>
            </a:r>
          </a:p>
          <a:p>
            <a:pPr marL="457200" indent="-457200">
              <a:buFont typeface="Wingdings" pitchFamily="2" charset="2"/>
              <a:buChar char="Ø"/>
            </a:pPr>
            <a:endParaRPr lang="en-US" sz="2400" dirty="0">
              <a:latin typeface="Perpetua Titling MT" panose="02020502060505020804" pitchFamily="18" charset="77"/>
            </a:endParaRPr>
          </a:p>
          <a:p>
            <a:pPr marL="457200" indent="-457200">
              <a:buFont typeface="Wingdings" pitchFamily="2" charset="2"/>
              <a:buChar char="Ø"/>
            </a:pPr>
            <a:r>
              <a:rPr lang="en-US" sz="2400" dirty="0">
                <a:latin typeface="Perpetua Titling MT" panose="02020502060505020804" pitchFamily="18" charset="77"/>
              </a:rPr>
              <a:t>If you’ve heard the gospel call and you’ve not responded, you owe it to those who love you to answer these questions, before it is too late and truth has already been replaced by worldly pleasures…</a:t>
            </a:r>
          </a:p>
        </p:txBody>
      </p:sp>
    </p:spTree>
    <p:extLst>
      <p:ext uri="{BB962C8B-B14F-4D97-AF65-F5344CB8AC3E}">
        <p14:creationId xmlns:p14="http://schemas.microsoft.com/office/powerpoint/2010/main" val="11776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circle(in)">
                                      <p:cBhvr>
                                        <p:cTn id="17" dur="2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circle(in)">
                                      <p:cBhvr>
                                        <p:cTn id="22" dur="20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0" nodeType="clickEffect">
                                  <p:stCondLst>
                                    <p:cond delay="0"/>
                                  </p:stCondLst>
                                  <p:childTnLst>
                                    <p:animEffect transition="out" filter="dissolve">
                                      <p:cBhvr>
                                        <p:cTn id="26" dur="500"/>
                                        <p:tgtEl>
                                          <p:spTgt spid="5">
                                            <p:txEl>
                                              <p:pRg st="0" end="0"/>
                                            </p:txEl>
                                          </p:spTgt>
                                        </p:tgtEl>
                                      </p:cBhvr>
                                    </p:animEffect>
                                    <p:set>
                                      <p:cBhvr>
                                        <p:cTn id="27" dur="1" fill="hold">
                                          <p:stCondLst>
                                            <p:cond delay="499"/>
                                          </p:stCondLst>
                                        </p:cTn>
                                        <p:tgtEl>
                                          <p:spTgt spid="5">
                                            <p:txEl>
                                              <p:pRg st="0" end="0"/>
                                            </p:txEl>
                                          </p:spTgt>
                                        </p:tgtEl>
                                        <p:attrNameLst>
                                          <p:attrName>style.visibility</p:attrName>
                                        </p:attrNameLst>
                                      </p:cBhvr>
                                      <p:to>
                                        <p:strVal val="hidden"/>
                                      </p:to>
                                    </p:set>
                                  </p:childTnLst>
                                </p:cTn>
                              </p:par>
                              <p:par>
                                <p:cTn id="28" presetID="9" presetClass="exit" presetSubtype="0" fill="hold" grpId="0" nodeType="withEffect">
                                  <p:stCondLst>
                                    <p:cond delay="0"/>
                                  </p:stCondLst>
                                  <p:childTnLst>
                                    <p:animEffect transition="out" filter="dissolve">
                                      <p:cBhvr>
                                        <p:cTn id="29" dur="500"/>
                                        <p:tgtEl>
                                          <p:spTgt spid="5">
                                            <p:txEl>
                                              <p:pRg st="2" end="2"/>
                                            </p:txEl>
                                          </p:spTgt>
                                        </p:tgtEl>
                                      </p:cBhvr>
                                    </p:animEffect>
                                    <p:set>
                                      <p:cBhvr>
                                        <p:cTn id="30" dur="1" fill="hold">
                                          <p:stCondLst>
                                            <p:cond delay="499"/>
                                          </p:stCondLst>
                                        </p:cTn>
                                        <p:tgtEl>
                                          <p:spTgt spid="5">
                                            <p:txEl>
                                              <p:pRg st="2" end="2"/>
                                            </p:txEl>
                                          </p:spTgt>
                                        </p:tgtEl>
                                        <p:attrNameLst>
                                          <p:attrName>style.visibility</p:attrName>
                                        </p:attrNameLst>
                                      </p:cBhvr>
                                      <p:to>
                                        <p:strVal val="hidden"/>
                                      </p:to>
                                    </p:set>
                                  </p:childTnLst>
                                </p:cTn>
                              </p:par>
                              <p:par>
                                <p:cTn id="31" presetID="9" presetClass="exit" presetSubtype="0" fill="hold" grpId="0" nodeType="withEffect">
                                  <p:stCondLst>
                                    <p:cond delay="0"/>
                                  </p:stCondLst>
                                  <p:childTnLst>
                                    <p:animEffect transition="out" filter="dissolve">
                                      <p:cBhvr>
                                        <p:cTn id="32" dur="500"/>
                                        <p:tgtEl>
                                          <p:spTgt spid="5">
                                            <p:txEl>
                                              <p:pRg st="4" end="4"/>
                                            </p:txEl>
                                          </p:spTgt>
                                        </p:tgtEl>
                                      </p:cBhvr>
                                    </p:animEffect>
                                    <p:set>
                                      <p:cBhvr>
                                        <p:cTn id="33" dur="1" fill="hold">
                                          <p:stCondLst>
                                            <p:cond delay="499"/>
                                          </p:stCondLst>
                                        </p:cTn>
                                        <p:tgtEl>
                                          <p:spTgt spid="5">
                                            <p:txEl>
                                              <p:pRg st="4" end="4"/>
                                            </p:txEl>
                                          </p:spTgt>
                                        </p:tgtEl>
                                        <p:attrNameLst>
                                          <p:attrName>style.visibility</p:attrName>
                                        </p:attrNameLst>
                                      </p:cBhvr>
                                      <p:to>
                                        <p:strVal val="hidden"/>
                                      </p:to>
                                    </p:set>
                                  </p:childTnLst>
                                </p:cTn>
                              </p:par>
                              <p:par>
                                <p:cTn id="34" presetID="9" presetClass="exit" presetSubtype="0" fill="hold" grpId="0" nodeType="withEffect">
                                  <p:stCondLst>
                                    <p:cond delay="0"/>
                                  </p:stCondLst>
                                  <p:childTnLst>
                                    <p:animEffect transition="out" filter="dissolve">
                                      <p:cBhvr>
                                        <p:cTn id="35" dur="500"/>
                                        <p:tgtEl>
                                          <p:spTgt spid="5">
                                            <p:txEl>
                                              <p:pRg st="6" end="6"/>
                                            </p:txEl>
                                          </p:spTgt>
                                        </p:tgtEl>
                                      </p:cBhvr>
                                    </p:animEffect>
                                    <p:set>
                                      <p:cBhvr>
                                        <p:cTn id="36" dur="1" fill="hold">
                                          <p:stCondLst>
                                            <p:cond delay="499"/>
                                          </p:stCondLst>
                                        </p:cTn>
                                        <p:tgtEl>
                                          <p:spTgt spid="5">
                                            <p:txEl>
                                              <p:pRg st="6" end="6"/>
                                            </p:txEl>
                                          </p:spTgt>
                                        </p:tgtEl>
                                        <p:attrNameLst>
                                          <p:attrName>style.visibility</p:attrName>
                                        </p:attrNameLst>
                                      </p:cBhvr>
                                      <p:to>
                                        <p:strVal val="hidden"/>
                                      </p:to>
                                    </p:set>
                                  </p:childTnLst>
                                </p:cTn>
                              </p:par>
                              <p:par>
                                <p:cTn id="37" presetID="9" presetClass="exit" presetSubtype="0" fill="hold" grpId="0" nodeType="withEffect">
                                  <p:stCondLst>
                                    <p:cond delay="0"/>
                                  </p:stCondLst>
                                  <p:childTnLst>
                                    <p:animEffect transition="out" filter="dissolve">
                                      <p:cBhvr>
                                        <p:cTn id="38" dur="2000"/>
                                        <p:tgtEl>
                                          <p:spTgt spid="5">
                                            <p:bg/>
                                          </p:spTgt>
                                        </p:tgtEl>
                                      </p:cBhvr>
                                    </p:animEffect>
                                    <p:set>
                                      <p:cBhvr>
                                        <p:cTn id="39" dur="1" fill="hold">
                                          <p:stCondLst>
                                            <p:cond delay="1999"/>
                                          </p:stCondLst>
                                        </p:cTn>
                                        <p:tgtEl>
                                          <p:spTgt spid="5">
                                            <p:bg/>
                                          </p:spTgt>
                                        </p:tgtEl>
                                        <p:attrNameLst>
                                          <p:attrName>style.visibility</p:attrName>
                                        </p:attrNameLst>
                                      </p:cBhvr>
                                      <p:to>
                                        <p:strVal val="hidden"/>
                                      </p:to>
                                    </p:set>
                                  </p:childTnLst>
                                </p:cTn>
                              </p:par>
                              <p:par>
                                <p:cTn id="40" presetID="9" presetClass="exit" presetSubtype="0" fill="hold" grpId="0" nodeType="withEffect">
                                  <p:stCondLst>
                                    <p:cond delay="0"/>
                                  </p:stCondLst>
                                  <p:childTnLst>
                                    <p:animEffect transition="out" filter="dissolve">
                                      <p:cBhvr>
                                        <p:cTn id="41" dur="5000"/>
                                        <p:tgtEl>
                                          <p:spTgt spid="2"/>
                                        </p:tgtEl>
                                      </p:cBhvr>
                                    </p:animEffect>
                                    <p:set>
                                      <p:cBhvr>
                                        <p:cTn id="42" dur="1" fill="hold">
                                          <p:stCondLst>
                                            <p:cond delay="4999"/>
                                          </p:stCondLst>
                                        </p:cTn>
                                        <p:tgtEl>
                                          <p:spTgt spid="2"/>
                                        </p:tgtEl>
                                        <p:attrNameLst>
                                          <p:attrName>style.visibility</p:attrName>
                                        </p:attrNameLst>
                                      </p:cBhvr>
                                      <p:to>
                                        <p:strVal val="hidden"/>
                                      </p:to>
                                    </p:set>
                                  </p:childTnLst>
                                </p:cTn>
                              </p:par>
                            </p:childTnLst>
                          </p:cTn>
                        </p:par>
                        <p:par>
                          <p:cTn id="43" fill="hold">
                            <p:stCondLst>
                              <p:cond delay="5000"/>
                            </p:stCondLst>
                            <p:childTnLst>
                              <p:par>
                                <p:cTn id="44" presetID="9" presetClass="exit" presetSubtype="0" fill="hold" nodeType="afterEffect">
                                  <p:stCondLst>
                                    <p:cond delay="0"/>
                                  </p:stCondLst>
                                  <p:childTnLst>
                                    <p:animEffect transition="out" filter="dissolve">
                                      <p:cBhvr>
                                        <p:cTn id="45" dur="5000"/>
                                        <p:tgtEl>
                                          <p:spTgt spid="4"/>
                                        </p:tgtEl>
                                      </p:cBhvr>
                                    </p:animEffect>
                                    <p:set>
                                      <p:cBhvr>
                                        <p:cTn id="46" dur="1" fill="hold">
                                          <p:stCondLst>
                                            <p:cond delay="4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uiExpand="1"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231136" y="327878"/>
            <a:ext cx="7729728" cy="1188720"/>
          </a:xfrm>
        </p:spPr>
        <p:txBody>
          <a:bodyPr/>
          <a:lstStyle/>
          <a:p>
            <a:r>
              <a:rPr lang="en-US" b="1" dirty="0">
                <a:latin typeface="Perpetua Titling MT" panose="02020502060505020804" pitchFamily="18" charset="77"/>
              </a:rPr>
              <a:t>Identifying truth decay</a:t>
            </a:r>
          </a:p>
        </p:txBody>
      </p:sp>
      <p:pic>
        <p:nvPicPr>
          <p:cNvPr id="6" name="Content Placeholder 5">
            <a:extLst>
              <a:ext uri="{FF2B5EF4-FFF2-40B4-BE49-F238E27FC236}">
                <a16:creationId xmlns:a16="http://schemas.microsoft.com/office/drawing/2014/main" id="{10BF2A75-AA4B-C943-9732-2B6653600FB5}"/>
              </a:ext>
            </a:extLst>
          </p:cNvPr>
          <p:cNvPicPr>
            <a:picLocks noGrp="1" noChangeAspect="1"/>
          </p:cNvPicPr>
          <p:nvPr>
            <p:ph idx="1"/>
          </p:nvPr>
        </p:nvPicPr>
        <p:blipFill>
          <a:blip r:embed="rId2"/>
          <a:stretch>
            <a:fillRect/>
          </a:stretch>
        </p:blipFill>
        <p:spPr>
          <a:xfrm>
            <a:off x="2749340" y="1875826"/>
            <a:ext cx="6693319" cy="4444364"/>
          </a:xfrm>
        </p:spPr>
      </p:pic>
    </p:spTree>
    <p:extLst>
      <p:ext uri="{BB962C8B-B14F-4D97-AF65-F5344CB8AC3E}">
        <p14:creationId xmlns:p14="http://schemas.microsoft.com/office/powerpoint/2010/main" val="3890905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nodeType="clickEffect">
                                  <p:stCondLst>
                                    <p:cond delay="0"/>
                                  </p:stCondLst>
                                  <p:childTnLst>
                                    <p:animEffect transition="out" filter="circle(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231136" y="327878"/>
            <a:ext cx="7729728" cy="1188720"/>
          </a:xfrm>
        </p:spPr>
        <p:txBody>
          <a:bodyPr/>
          <a:lstStyle/>
          <a:p>
            <a:r>
              <a:rPr lang="en-US" b="1" dirty="0">
                <a:latin typeface="Perpetua Titling MT" panose="02020502060505020804" pitchFamily="18" charset="77"/>
              </a:rPr>
              <a:t>Identifying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1905506"/>
            <a:ext cx="10482943" cy="3046988"/>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342900" indent="-342900">
              <a:buFont typeface="Arial" panose="020B0604020202020204" pitchFamily="34" charset="0"/>
              <a:buChar char="•"/>
            </a:pPr>
            <a:r>
              <a:rPr lang="en-US" sz="2400" dirty="0">
                <a:latin typeface="Perpetua Titling MT" panose="02020502060505020804" pitchFamily="18" charset="77"/>
              </a:rPr>
              <a:t>The question of objective truth is not new</a:t>
            </a:r>
          </a:p>
          <a:p>
            <a:r>
              <a:rPr lang="en-US" sz="2400" dirty="0">
                <a:latin typeface="Perpetua Titling MT" panose="02020502060505020804" pitchFamily="18" charset="77"/>
              </a:rPr>
              <a:t>	</a:t>
            </a:r>
          </a:p>
          <a:p>
            <a:pPr marL="342900" indent="-342900">
              <a:buFont typeface="Arial" panose="020B0604020202020204" pitchFamily="34" charset="0"/>
              <a:buChar char="•"/>
            </a:pPr>
            <a:r>
              <a:rPr lang="en-US" sz="2400" dirty="0">
                <a:latin typeface="Perpetua Titling MT" panose="02020502060505020804" pitchFamily="18" charset="77"/>
              </a:rPr>
              <a:t>the Jews struggled identify objective truth because they were were rooted in the traditions of something subjective</a:t>
            </a:r>
          </a:p>
          <a:p>
            <a:pPr marL="342900" indent="-342900">
              <a:buFont typeface="Arial" panose="020B0604020202020204" pitchFamily="34" charset="0"/>
              <a:buChar char="•"/>
            </a:pPr>
            <a:endParaRPr lang="en-US" sz="2400" dirty="0">
              <a:latin typeface="Perpetua Titling MT" panose="02020502060505020804" pitchFamily="18" charset="77"/>
            </a:endParaRPr>
          </a:p>
          <a:p>
            <a:pPr marL="342900" indent="-342900">
              <a:buFont typeface="Arial" panose="020B0604020202020204" pitchFamily="34" charset="0"/>
              <a:buChar char="•"/>
            </a:pPr>
            <a:endParaRPr lang="en-US" sz="2400" dirty="0">
              <a:latin typeface="Perpetua Titling MT" panose="02020502060505020804" pitchFamily="18" charset="77"/>
            </a:endParaRPr>
          </a:p>
          <a:p>
            <a:pPr marL="342900" indent="-342900">
              <a:buFont typeface="Arial" panose="020B0604020202020204" pitchFamily="34" charset="0"/>
              <a:buChar char="•"/>
            </a:pPr>
            <a:r>
              <a:rPr lang="en-US" sz="2400" dirty="0">
                <a:latin typeface="Perpetua Titling MT" panose="02020502060505020804" pitchFamily="18" charset="77"/>
              </a:rPr>
              <a:t>John 8:39-47</a:t>
            </a:r>
          </a:p>
        </p:txBody>
      </p:sp>
    </p:spTree>
    <p:extLst>
      <p:ext uri="{BB962C8B-B14F-4D97-AF65-F5344CB8AC3E}">
        <p14:creationId xmlns:p14="http://schemas.microsoft.com/office/powerpoint/2010/main" val="22668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circle(in)">
                                      <p:cBhvr>
                                        <p:cTn id="1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231136" y="327878"/>
            <a:ext cx="7729728" cy="1188720"/>
          </a:xfrm>
        </p:spPr>
        <p:txBody>
          <a:bodyPr/>
          <a:lstStyle/>
          <a:p>
            <a:r>
              <a:rPr lang="en-US" b="1" dirty="0">
                <a:latin typeface="Perpetua Titling MT" panose="02020502060505020804" pitchFamily="18" charset="77"/>
              </a:rPr>
              <a:t>Identifying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2274838"/>
            <a:ext cx="10482943" cy="4154984"/>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342900" indent="-342900">
              <a:buFont typeface="Arial" panose="020B0604020202020204" pitchFamily="34" charset="0"/>
              <a:buChar char="•"/>
            </a:pPr>
            <a:r>
              <a:rPr lang="en-US" sz="2200" dirty="0">
                <a:latin typeface="Perpetua Titling MT" panose="02020502060505020804" pitchFamily="18" charset="77"/>
              </a:rPr>
              <a:t>When Jesus found himself before Pilate, his curiosity for truth was a Roman philosophical question raised by Greek philosophers that continued for hundreds of years </a:t>
            </a:r>
          </a:p>
          <a:p>
            <a:pPr marL="342900" indent="-342900">
              <a:buFont typeface="Arial" panose="020B0604020202020204" pitchFamily="34" charset="0"/>
              <a:buChar char="•"/>
            </a:pPr>
            <a:endParaRPr lang="en-US" sz="2200" dirty="0">
              <a:latin typeface="Perpetua Titling MT" panose="02020502060505020804" pitchFamily="18" charset="77"/>
            </a:endParaRPr>
          </a:p>
          <a:p>
            <a:pPr marL="342900" indent="-342900">
              <a:buFont typeface="Arial" panose="020B0604020202020204" pitchFamily="34" charset="0"/>
              <a:buChar char="•"/>
            </a:pPr>
            <a:r>
              <a:rPr lang="en-US" sz="2200" dirty="0">
                <a:latin typeface="Perpetua Titling MT" panose="02020502060505020804" pitchFamily="18" charset="77"/>
              </a:rPr>
              <a:t>John 18:33-38</a:t>
            </a:r>
          </a:p>
          <a:p>
            <a:pPr marL="342900" indent="-342900">
              <a:buFont typeface="Arial" panose="020B0604020202020204" pitchFamily="34" charset="0"/>
              <a:buChar char="•"/>
            </a:pPr>
            <a:endParaRPr lang="en-US" sz="2200" dirty="0">
              <a:latin typeface="Perpetua Titling MT" panose="02020502060505020804" pitchFamily="18" charset="77"/>
            </a:endParaRPr>
          </a:p>
          <a:p>
            <a:pPr marL="342900" indent="-342900">
              <a:buFont typeface="Arial" panose="020B0604020202020204" pitchFamily="34" charset="0"/>
              <a:buChar char="•"/>
            </a:pPr>
            <a:r>
              <a:rPr lang="en-US" sz="2200" dirty="0">
                <a:latin typeface="Perpetua Titling MT" panose="02020502060505020804" pitchFamily="18" charset="77"/>
              </a:rPr>
              <a:t>Then, how can we identify truth decay today?</a:t>
            </a:r>
          </a:p>
          <a:p>
            <a:pPr marL="342900" indent="-342900">
              <a:buFont typeface="Arial" panose="020B0604020202020204" pitchFamily="34" charset="0"/>
              <a:buChar char="•"/>
            </a:pPr>
            <a:endParaRPr lang="en-US" sz="2200" dirty="0">
              <a:latin typeface="Perpetua Titling MT" panose="02020502060505020804" pitchFamily="18" charset="77"/>
            </a:endParaRPr>
          </a:p>
          <a:p>
            <a:pPr marL="342900" indent="-342900">
              <a:buFont typeface="Arial" panose="020B0604020202020204" pitchFamily="34" charset="0"/>
              <a:buChar char="•"/>
            </a:pPr>
            <a:r>
              <a:rPr lang="en-US" sz="2200" dirty="0">
                <a:latin typeface="Perpetua Titling MT" panose="02020502060505020804" pitchFamily="18" charset="77"/>
              </a:rPr>
              <a:t>Be on the lookout for teachers who deny the idea of truth</a:t>
            </a:r>
          </a:p>
          <a:p>
            <a:pPr marL="342900" indent="-342900">
              <a:buFont typeface="Arial" panose="020B0604020202020204" pitchFamily="34" charset="0"/>
              <a:buChar char="•"/>
            </a:pPr>
            <a:endParaRPr lang="en-US" sz="2200" dirty="0">
              <a:latin typeface="Perpetua Titling MT" panose="02020502060505020804" pitchFamily="18" charset="77"/>
            </a:endParaRPr>
          </a:p>
          <a:p>
            <a:pPr marL="342900" indent="-342900">
              <a:buFont typeface="Arial" panose="020B0604020202020204" pitchFamily="34" charset="0"/>
              <a:buChar char="•"/>
            </a:pPr>
            <a:r>
              <a:rPr lang="en-US" sz="2200" dirty="0">
                <a:latin typeface="Perpetua Titling MT" panose="02020502060505020804" pitchFamily="18" charset="77"/>
              </a:rPr>
              <a:t>Be watchful for those that preach tolerance over objective truth</a:t>
            </a:r>
          </a:p>
        </p:txBody>
      </p:sp>
    </p:spTree>
    <p:extLst>
      <p:ext uri="{BB962C8B-B14F-4D97-AF65-F5344CB8AC3E}">
        <p14:creationId xmlns:p14="http://schemas.microsoft.com/office/powerpoint/2010/main" val="890112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barn(inVertical)">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barn(inVertical)">
                                      <p:cBhvr>
                                        <p:cTn id="2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2274838"/>
            <a:ext cx="10482943" cy="2769989"/>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342900" indent="-342900">
              <a:buFont typeface="Arial" panose="020B0604020202020204" pitchFamily="34" charset="0"/>
              <a:buChar char="•"/>
            </a:pPr>
            <a:r>
              <a:rPr lang="en-US" sz="2400" dirty="0">
                <a:latin typeface="Perpetua Titling MT" panose="02020502060505020804" pitchFamily="18" charset="77"/>
              </a:rPr>
              <a:t>Deuteronomy 6:1-9</a:t>
            </a:r>
          </a:p>
          <a:p>
            <a:pPr marL="342900" indent="-342900">
              <a:buFont typeface="Arial" panose="020B0604020202020204" pitchFamily="34" charset="0"/>
              <a:buChar char="•"/>
            </a:pPr>
            <a:endParaRPr lang="en-US" sz="2400" dirty="0">
              <a:latin typeface="Perpetua Titling MT" panose="02020502060505020804" pitchFamily="18" charset="77"/>
            </a:endParaRPr>
          </a:p>
          <a:p>
            <a:br>
              <a:rPr lang="en-US" b="1" dirty="0"/>
            </a:br>
            <a:r>
              <a:rPr lang="en-US" dirty="0">
                <a:latin typeface="Perpetua Titling MT" panose="02020502060505020804" pitchFamily="18" charset="77"/>
              </a:rPr>
              <a:t>6 “Now this is the commandment, and these are the statutes and judgments which the </a:t>
            </a:r>
            <a:r>
              <a:rPr lang="en-US" cap="small" dirty="0">
                <a:latin typeface="Perpetua Titling MT" panose="02020502060505020804" pitchFamily="18" charset="77"/>
              </a:rPr>
              <a:t>LORD </a:t>
            </a:r>
            <a:r>
              <a:rPr lang="en-US" dirty="0">
                <a:latin typeface="Perpetua Titling MT" panose="02020502060505020804" pitchFamily="18" charset="77"/>
              </a:rPr>
              <a:t>your God has commanded to teach you, that you may observe them in the land which you are crossing over to possess, </a:t>
            </a:r>
            <a:r>
              <a:rPr lang="en-US" baseline="30000" dirty="0">
                <a:latin typeface="Perpetua Titling MT" panose="02020502060505020804" pitchFamily="18" charset="77"/>
              </a:rPr>
              <a:t>2 </a:t>
            </a:r>
            <a:r>
              <a:rPr lang="en-US" dirty="0">
                <a:latin typeface="Perpetua Titling MT" panose="02020502060505020804" pitchFamily="18" charset="77"/>
              </a:rPr>
              <a:t>that you may fear the </a:t>
            </a:r>
            <a:r>
              <a:rPr lang="en-US" cap="small" dirty="0">
                <a:latin typeface="Perpetua Titling MT" panose="02020502060505020804" pitchFamily="18" charset="77"/>
              </a:rPr>
              <a:t>LORD</a:t>
            </a:r>
            <a:r>
              <a:rPr lang="en-US" dirty="0">
                <a:latin typeface="Perpetua Titling MT" panose="02020502060505020804" pitchFamily="18" charset="77"/>
              </a:rPr>
              <a:t> your God, to keep all His statutes and His commandments which I command you, you and your son and your grandson, all the days of your life, and that your days may be prolonged. </a:t>
            </a:r>
          </a:p>
        </p:txBody>
      </p:sp>
    </p:spTree>
    <p:extLst>
      <p:ext uri="{BB962C8B-B14F-4D97-AF65-F5344CB8AC3E}">
        <p14:creationId xmlns:p14="http://schemas.microsoft.com/office/powerpoint/2010/main" val="294204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16" presetClass="entr" presetSubtype="21"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barn(inVertical)">
                                      <p:cBhvr>
                                        <p:cTn id="1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2274838"/>
            <a:ext cx="10482943" cy="3046988"/>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mj-lt"/>
              <a:buAutoNum type="arabicPeriod"/>
            </a:pPr>
            <a:r>
              <a:rPr lang="en-US" sz="2400" dirty="0">
                <a:latin typeface="Perpetua Titling MT" panose="02020502060505020804" pitchFamily="18" charset="77"/>
              </a:rPr>
              <a:t>Fear God</a:t>
            </a:r>
          </a:p>
          <a:p>
            <a:pPr marL="342900" indent="-342900">
              <a:buFont typeface="Arial" panose="020B0604020202020204" pitchFamily="34" charset="0"/>
              <a:buChar char="•"/>
            </a:pPr>
            <a:endParaRPr lang="en-US" sz="2400" dirty="0">
              <a:latin typeface="Perpetua Titling MT" panose="02020502060505020804" pitchFamily="18" charset="77"/>
            </a:endParaRPr>
          </a:p>
          <a:p>
            <a:br>
              <a:rPr lang="en-US" b="1" dirty="0"/>
            </a:br>
            <a:r>
              <a:rPr lang="en-US" dirty="0">
                <a:latin typeface="Perpetua Titling MT" panose="02020502060505020804" pitchFamily="18" charset="77"/>
              </a:rPr>
              <a:t>6 “Now this is the commandment, and these are the statutes and judgments which the </a:t>
            </a:r>
            <a:r>
              <a:rPr lang="en-US" cap="small" dirty="0">
                <a:latin typeface="Perpetua Titling MT" panose="02020502060505020804" pitchFamily="18" charset="77"/>
              </a:rPr>
              <a:t>LORD </a:t>
            </a:r>
            <a:r>
              <a:rPr lang="en-US" dirty="0">
                <a:latin typeface="Perpetua Titling MT" panose="02020502060505020804" pitchFamily="18" charset="77"/>
              </a:rPr>
              <a:t>your God has commanded to teach you, that you may observe them in the land which you are crossing over to possess, </a:t>
            </a:r>
          </a:p>
          <a:p>
            <a:r>
              <a:rPr lang="en-US" baseline="30000" dirty="0">
                <a:latin typeface="Perpetua Titling MT" panose="02020502060505020804" pitchFamily="18" charset="77"/>
              </a:rPr>
              <a:t>2 </a:t>
            </a:r>
            <a:r>
              <a:rPr lang="en-US" dirty="0">
                <a:latin typeface="Perpetua Titling MT" panose="02020502060505020804" pitchFamily="18" charset="77"/>
              </a:rPr>
              <a:t>that you may fear the </a:t>
            </a:r>
            <a:r>
              <a:rPr lang="en-US" cap="small" dirty="0">
                <a:latin typeface="Perpetua Titling MT" panose="02020502060505020804" pitchFamily="18" charset="77"/>
              </a:rPr>
              <a:t>LORD</a:t>
            </a:r>
            <a:r>
              <a:rPr lang="en-US" dirty="0">
                <a:latin typeface="Perpetua Titling MT" panose="02020502060505020804" pitchFamily="18" charset="77"/>
              </a:rPr>
              <a:t> your God, </a:t>
            </a:r>
          </a:p>
          <a:p>
            <a:r>
              <a:rPr lang="en-US" dirty="0">
                <a:latin typeface="Perpetua Titling MT" panose="02020502060505020804" pitchFamily="18" charset="77"/>
              </a:rPr>
              <a:t>to keep all His statutes and His commandments which I command you, you and your son and your grandson, all the days of your life, and that your days may be prolonged. </a:t>
            </a:r>
          </a:p>
        </p:txBody>
      </p:sp>
    </p:spTree>
    <p:extLst>
      <p:ext uri="{BB962C8B-B14F-4D97-AF65-F5344CB8AC3E}">
        <p14:creationId xmlns:p14="http://schemas.microsoft.com/office/powerpoint/2010/main" val="247822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3000" fill="hold" nodeType="clickEffect">
                                  <p:stCondLst>
                                    <p:cond delay="0"/>
                                  </p:stCondLst>
                                  <p:iterate type="lt">
                                    <p:tmPct val="0"/>
                                  </p:iterate>
                                  <p:childTnLst>
                                    <p:animEffect transition="out" filter="fade">
                                      <p:cBhvr>
                                        <p:cTn id="11" dur="2000" tmFilter="0, 0; .2, .5; .8, .5; 1, 0"/>
                                        <p:tgtEl>
                                          <p:spTgt spid="5">
                                            <p:txEl>
                                              <p:pRg st="3" end="3"/>
                                            </p:txEl>
                                          </p:spTgt>
                                        </p:tgtEl>
                                      </p:cBhvr>
                                    </p:animEffect>
                                    <p:animScale>
                                      <p:cBhvr>
                                        <p:cTn id="12" dur="1000" autoRev="1" fill="hold"/>
                                        <p:tgtEl>
                                          <p:spTgt spid="5">
                                            <p:txEl>
                                              <p:pRg st="3" end="3"/>
                                            </p:txEl>
                                          </p:spTgt>
                                        </p:tgtEl>
                                      </p:cBhvr>
                                      <p:by x="105000" y="105000"/>
                                    </p:animScale>
                                  </p:childTnLst>
                                </p:cTn>
                              </p:par>
                              <p:par>
                                <p:cTn id="13" presetID="18" presetClass="emph" presetSubtype="0" fill="hold" nodeType="withEffect">
                                  <p:stCondLst>
                                    <p:cond delay="500"/>
                                  </p:stCondLst>
                                  <p:iterate type="lt">
                                    <p:tmPct val="4000"/>
                                  </p:iterate>
                                  <p:childTnLst>
                                    <p:set>
                                      <p:cBhvr override="childStyle">
                                        <p:cTn id="14" dur="2000" fill="hold"/>
                                        <p:tgtEl>
                                          <p:spTgt spid="5">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2274838"/>
            <a:ext cx="10482943" cy="3785652"/>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mj-lt"/>
              <a:buAutoNum type="arabicPeriod"/>
            </a:pPr>
            <a:r>
              <a:rPr lang="en-US" sz="2400" dirty="0">
                <a:latin typeface="Perpetua Titling MT" panose="02020502060505020804" pitchFamily="18" charset="77"/>
              </a:rPr>
              <a:t>Fear God</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Keep his statutes</a:t>
            </a:r>
          </a:p>
          <a:p>
            <a:pPr marL="342900" indent="-342900">
              <a:buFont typeface="Arial" panose="020B0604020202020204" pitchFamily="34" charset="0"/>
              <a:buChar char="•"/>
            </a:pPr>
            <a:endParaRPr lang="en-US" sz="2400" dirty="0">
              <a:latin typeface="Perpetua Titling MT" panose="02020502060505020804" pitchFamily="18" charset="77"/>
            </a:endParaRPr>
          </a:p>
          <a:p>
            <a:br>
              <a:rPr lang="en-US" b="1" dirty="0"/>
            </a:br>
            <a:r>
              <a:rPr lang="en-US" dirty="0">
                <a:latin typeface="Perpetua Titling MT" panose="02020502060505020804" pitchFamily="18" charset="77"/>
              </a:rPr>
              <a:t>6 “Now this is the commandment, and these are the statutes and judgments which the </a:t>
            </a:r>
            <a:r>
              <a:rPr lang="en-US" cap="small" dirty="0">
                <a:latin typeface="Perpetua Titling MT" panose="02020502060505020804" pitchFamily="18" charset="77"/>
              </a:rPr>
              <a:t>LORD </a:t>
            </a:r>
            <a:r>
              <a:rPr lang="en-US" dirty="0">
                <a:latin typeface="Perpetua Titling MT" panose="02020502060505020804" pitchFamily="18" charset="77"/>
              </a:rPr>
              <a:t>your God has commanded to teach you, that you may observe them in the land which you are crossing over to possess, </a:t>
            </a:r>
            <a:r>
              <a:rPr lang="en-US" baseline="30000" dirty="0">
                <a:latin typeface="Perpetua Titling MT" panose="02020502060505020804" pitchFamily="18" charset="77"/>
              </a:rPr>
              <a:t>2 </a:t>
            </a:r>
            <a:r>
              <a:rPr lang="en-US" dirty="0">
                <a:latin typeface="Perpetua Titling MT" panose="02020502060505020804" pitchFamily="18" charset="77"/>
              </a:rPr>
              <a:t>that you may fear the </a:t>
            </a:r>
            <a:r>
              <a:rPr lang="en-US" cap="small" dirty="0">
                <a:latin typeface="Perpetua Titling MT" panose="02020502060505020804" pitchFamily="18" charset="77"/>
              </a:rPr>
              <a:t>LORD</a:t>
            </a:r>
            <a:r>
              <a:rPr lang="en-US" dirty="0">
                <a:latin typeface="Perpetua Titling MT" panose="02020502060505020804" pitchFamily="18" charset="77"/>
              </a:rPr>
              <a:t> your God, </a:t>
            </a:r>
          </a:p>
          <a:p>
            <a:r>
              <a:rPr lang="en-US" dirty="0">
                <a:latin typeface="Perpetua Titling MT" panose="02020502060505020804" pitchFamily="18" charset="77"/>
              </a:rPr>
              <a:t>to keep all His statutes and His commandments which I command you, </a:t>
            </a:r>
          </a:p>
          <a:p>
            <a:r>
              <a:rPr lang="en-US" dirty="0">
                <a:latin typeface="Perpetua Titling MT" panose="02020502060505020804" pitchFamily="18" charset="77"/>
              </a:rPr>
              <a:t>you and your son and your grandson, all the days of your life, and that your days may be prolonged. </a:t>
            </a:r>
          </a:p>
        </p:txBody>
      </p:sp>
    </p:spTree>
    <p:extLst>
      <p:ext uri="{BB962C8B-B14F-4D97-AF65-F5344CB8AC3E}">
        <p14:creationId xmlns:p14="http://schemas.microsoft.com/office/powerpoint/2010/main" val="367837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ircle(in)">
                                      <p:cBhvr>
                                        <p:cTn id="7" dur="2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repeatCount="3000" fill="remove" nodeType="clickEffect">
                                  <p:stCondLst>
                                    <p:cond delay="0"/>
                                  </p:stCondLst>
                                  <p:iterate type="lt">
                                    <p:tmPct val="0"/>
                                  </p:iterate>
                                  <p:childTnLst>
                                    <p:animClr clrSpc="rgb" dir="cw">
                                      <p:cBhvr override="childStyle">
                                        <p:cTn id="11" dur="1000" autoRev="1" fill="remove"/>
                                        <p:tgtEl>
                                          <p:spTgt spid="5">
                                            <p:txEl>
                                              <p:pRg st="5" end="5"/>
                                            </p:txEl>
                                          </p:spTgt>
                                        </p:tgtEl>
                                        <p:attrNameLst>
                                          <p:attrName>style.color</p:attrName>
                                        </p:attrNameLst>
                                      </p:cBhvr>
                                      <p:to>
                                        <a:schemeClr val="bg1"/>
                                      </p:to>
                                    </p:animClr>
                                    <p:animClr clrSpc="rgb" dir="cw">
                                      <p:cBhvr>
                                        <p:cTn id="12" dur="1000" autoRev="1" fill="remove"/>
                                        <p:tgtEl>
                                          <p:spTgt spid="5">
                                            <p:txEl>
                                              <p:pRg st="5" end="5"/>
                                            </p:txEl>
                                          </p:spTgt>
                                        </p:tgtEl>
                                        <p:attrNameLst>
                                          <p:attrName>fillcolor</p:attrName>
                                        </p:attrNameLst>
                                      </p:cBhvr>
                                      <p:to>
                                        <a:schemeClr val="bg1"/>
                                      </p:to>
                                    </p:animClr>
                                    <p:set>
                                      <p:cBhvr>
                                        <p:cTn id="13" dur="1000" autoRev="1" fill="remove"/>
                                        <p:tgtEl>
                                          <p:spTgt spid="5">
                                            <p:txEl>
                                              <p:pRg st="5" end="5"/>
                                            </p:txEl>
                                          </p:spTgt>
                                        </p:tgtEl>
                                        <p:attrNameLst>
                                          <p:attrName>fill.type</p:attrName>
                                        </p:attrNameLst>
                                      </p:cBhvr>
                                      <p:to>
                                        <p:strVal val="solid"/>
                                      </p:to>
                                    </p:set>
                                    <p:set>
                                      <p:cBhvr>
                                        <p:cTn id="14" dur="1000" autoRev="1" fill="remove"/>
                                        <p:tgtEl>
                                          <p:spTgt spid="5">
                                            <p:txEl>
                                              <p:pRg st="5" end="5"/>
                                            </p:txEl>
                                          </p:spTgt>
                                        </p:tgtEl>
                                        <p:attrNameLst>
                                          <p:attrName>fill.on</p:attrName>
                                        </p:attrNameLst>
                                      </p:cBhvr>
                                      <p:to>
                                        <p:strVal val="true"/>
                                      </p:to>
                                    </p:set>
                                  </p:childTnLst>
                                </p:cTn>
                              </p:par>
                              <p:par>
                                <p:cTn id="15" presetID="27" presetClass="emph" presetSubtype="0" fill="remove" nodeType="withEffect">
                                  <p:stCondLst>
                                    <p:cond delay="0"/>
                                  </p:stCondLst>
                                  <p:iterate type="lt">
                                    <p:tmPct val="0"/>
                                  </p:iterate>
                                  <p:childTnLst>
                                    <p:animClr clrSpc="rgb" dir="cw">
                                      <p:cBhvr override="childStyle">
                                        <p:cTn id="16" dur="1000" autoRev="1" fill="remove"/>
                                        <p:tgtEl>
                                          <p:spTgt spid="5">
                                            <p:txEl>
                                              <p:pRg st="5" end="5"/>
                                            </p:txEl>
                                          </p:spTgt>
                                        </p:tgtEl>
                                        <p:attrNameLst>
                                          <p:attrName>style.color</p:attrName>
                                        </p:attrNameLst>
                                      </p:cBhvr>
                                      <p:to>
                                        <a:schemeClr val="bg1"/>
                                      </p:to>
                                    </p:animClr>
                                    <p:animClr clrSpc="rgb" dir="cw">
                                      <p:cBhvr>
                                        <p:cTn id="17" dur="1000" autoRev="1" fill="remove"/>
                                        <p:tgtEl>
                                          <p:spTgt spid="5">
                                            <p:txEl>
                                              <p:pRg st="5" end="5"/>
                                            </p:txEl>
                                          </p:spTgt>
                                        </p:tgtEl>
                                        <p:attrNameLst>
                                          <p:attrName>fillcolor</p:attrName>
                                        </p:attrNameLst>
                                      </p:cBhvr>
                                      <p:to>
                                        <a:schemeClr val="bg1"/>
                                      </p:to>
                                    </p:animClr>
                                    <p:set>
                                      <p:cBhvr>
                                        <p:cTn id="18" dur="1000" autoRev="1" fill="remove"/>
                                        <p:tgtEl>
                                          <p:spTgt spid="5">
                                            <p:txEl>
                                              <p:pRg st="5" end="5"/>
                                            </p:txEl>
                                          </p:spTgt>
                                        </p:tgtEl>
                                        <p:attrNameLst>
                                          <p:attrName>fill.type</p:attrName>
                                        </p:attrNameLst>
                                      </p:cBhvr>
                                      <p:to>
                                        <p:strVal val="solid"/>
                                      </p:to>
                                    </p:set>
                                    <p:set>
                                      <p:cBhvr>
                                        <p:cTn id="19" dur="1000" autoRev="1" fill="remove"/>
                                        <p:tgtEl>
                                          <p:spTgt spid="5">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9" y="2274838"/>
            <a:ext cx="10482943" cy="3693319"/>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mj-lt"/>
              <a:buAutoNum type="arabicPeriod"/>
            </a:pPr>
            <a:r>
              <a:rPr lang="en-US" sz="2400" dirty="0">
                <a:latin typeface="Perpetua Titling MT" panose="02020502060505020804" pitchFamily="18" charset="77"/>
              </a:rPr>
              <a:t>Fear God</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Keep his statutes</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Teach the bible to your children and to others</a:t>
            </a:r>
          </a:p>
          <a:p>
            <a:pPr marL="342900" indent="-342900">
              <a:buFont typeface="Arial" panose="020B0604020202020204" pitchFamily="34" charset="0"/>
              <a:buChar char="•"/>
            </a:pPr>
            <a:endParaRPr lang="en-US" sz="2400" dirty="0">
              <a:latin typeface="Perpetua Titling MT" panose="02020502060505020804" pitchFamily="18" charset="77"/>
            </a:endParaRPr>
          </a:p>
          <a:p>
            <a:br>
              <a:rPr lang="en-US" b="1" dirty="0"/>
            </a:br>
            <a:r>
              <a:rPr lang="en-US" baseline="30000" dirty="0">
                <a:latin typeface="Perpetua Titling MT" panose="02020502060505020804" pitchFamily="18" charset="77"/>
              </a:rPr>
              <a:t>6 </a:t>
            </a:r>
            <a:r>
              <a:rPr lang="en-US" dirty="0">
                <a:latin typeface="Perpetua Titling MT" panose="02020502060505020804" pitchFamily="18" charset="77"/>
              </a:rPr>
              <a:t>“And these words which I command you today shall be in your heart. </a:t>
            </a:r>
          </a:p>
          <a:p>
            <a:r>
              <a:rPr lang="en-US" baseline="30000" dirty="0">
                <a:latin typeface="Perpetua Titling MT" panose="02020502060505020804" pitchFamily="18" charset="77"/>
              </a:rPr>
              <a:t>7 </a:t>
            </a:r>
            <a:r>
              <a:rPr lang="en-US" dirty="0">
                <a:latin typeface="Perpetua Titling MT" panose="02020502060505020804" pitchFamily="18" charset="77"/>
              </a:rPr>
              <a:t>You shall teach them diligently to your children, </a:t>
            </a:r>
          </a:p>
          <a:p>
            <a:r>
              <a:rPr lang="en-US" dirty="0">
                <a:latin typeface="Perpetua Titling MT" panose="02020502060505020804" pitchFamily="18" charset="77"/>
              </a:rPr>
              <a:t>and shall talk of them when you sit in your house, when you walk by the way, when you lie down, and when you rise up. </a:t>
            </a:r>
          </a:p>
        </p:txBody>
      </p:sp>
    </p:spTree>
    <p:extLst>
      <p:ext uri="{BB962C8B-B14F-4D97-AF65-F5344CB8AC3E}">
        <p14:creationId xmlns:p14="http://schemas.microsoft.com/office/powerpoint/2010/main" val="386833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barn(inVertical)">
                                      <p:cBhvr>
                                        <p:cTn id="7" dur="500"/>
                                        <p:tgtEl>
                                          <p:spTgt spid="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repeatCount="3000" fill="remove" nodeType="clickEffect">
                                  <p:stCondLst>
                                    <p:cond delay="0"/>
                                  </p:stCondLst>
                                  <p:iterate type="lt">
                                    <p:tmPct val="0"/>
                                  </p:iterate>
                                  <p:childTnLst>
                                    <p:animClr clrSpc="rgb" dir="cw">
                                      <p:cBhvr override="childStyle">
                                        <p:cTn id="11" dur="500" autoRev="1" fill="remove"/>
                                        <p:tgtEl>
                                          <p:spTgt spid="5">
                                            <p:txEl>
                                              <p:pRg st="7" end="7"/>
                                            </p:txEl>
                                          </p:spTgt>
                                        </p:tgtEl>
                                        <p:attrNameLst>
                                          <p:attrName>style.color</p:attrName>
                                        </p:attrNameLst>
                                      </p:cBhvr>
                                      <p:to>
                                        <a:schemeClr val="bg1"/>
                                      </p:to>
                                    </p:animClr>
                                    <p:animClr clrSpc="rgb" dir="cw">
                                      <p:cBhvr>
                                        <p:cTn id="12" dur="500" autoRev="1" fill="remove"/>
                                        <p:tgtEl>
                                          <p:spTgt spid="5">
                                            <p:txEl>
                                              <p:pRg st="7" end="7"/>
                                            </p:txEl>
                                          </p:spTgt>
                                        </p:tgtEl>
                                        <p:attrNameLst>
                                          <p:attrName>fillcolor</p:attrName>
                                        </p:attrNameLst>
                                      </p:cBhvr>
                                      <p:to>
                                        <a:schemeClr val="bg1"/>
                                      </p:to>
                                    </p:animClr>
                                    <p:set>
                                      <p:cBhvr>
                                        <p:cTn id="13" dur="500" autoRev="1" fill="remove"/>
                                        <p:tgtEl>
                                          <p:spTgt spid="5">
                                            <p:txEl>
                                              <p:pRg st="7" end="7"/>
                                            </p:txEl>
                                          </p:spTgt>
                                        </p:tgtEl>
                                        <p:attrNameLst>
                                          <p:attrName>fill.type</p:attrName>
                                        </p:attrNameLst>
                                      </p:cBhvr>
                                      <p:to>
                                        <p:strVal val="solid"/>
                                      </p:to>
                                    </p:set>
                                    <p:set>
                                      <p:cBhvr>
                                        <p:cTn id="14" dur="500" autoRev="1" fill="remove"/>
                                        <p:tgtEl>
                                          <p:spTgt spid="5">
                                            <p:txEl>
                                              <p:pRg st="7" end="7"/>
                                            </p:txEl>
                                          </p:spTgt>
                                        </p:tgtEl>
                                        <p:attrNameLst>
                                          <p:attrName>fill.on</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2000" fill="hold"/>
                                        <p:tgtEl>
                                          <p:spTgt spid="5">
                                            <p:txEl>
                                              <p:pRg st="7" end="7"/>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10BA4-94B2-CE45-BEED-E56002B05534}"/>
              </a:ext>
            </a:extLst>
          </p:cNvPr>
          <p:cNvSpPr>
            <a:spLocks noGrp="1"/>
          </p:cNvSpPr>
          <p:nvPr>
            <p:ph type="title"/>
          </p:nvPr>
        </p:nvSpPr>
        <p:spPr>
          <a:xfrm>
            <a:off x="2029968" y="327878"/>
            <a:ext cx="8132064" cy="1188720"/>
          </a:xfrm>
        </p:spPr>
        <p:txBody>
          <a:bodyPr/>
          <a:lstStyle/>
          <a:p>
            <a:r>
              <a:rPr lang="en-US" b="1" dirty="0">
                <a:latin typeface="Perpetua Titling MT" panose="02020502060505020804" pitchFamily="18" charset="77"/>
              </a:rPr>
              <a:t>How does one stop truth decay?</a:t>
            </a:r>
          </a:p>
        </p:txBody>
      </p:sp>
      <p:sp>
        <p:nvSpPr>
          <p:cNvPr id="5" name="TextBox 4">
            <a:extLst>
              <a:ext uri="{FF2B5EF4-FFF2-40B4-BE49-F238E27FC236}">
                <a16:creationId xmlns:a16="http://schemas.microsoft.com/office/drawing/2014/main" id="{71F2DC44-360C-FA44-AC2D-9D8C90839418}"/>
              </a:ext>
            </a:extLst>
          </p:cNvPr>
          <p:cNvSpPr txBox="1"/>
          <p:nvPr/>
        </p:nvSpPr>
        <p:spPr>
          <a:xfrm>
            <a:off x="854528" y="1878975"/>
            <a:ext cx="10482943" cy="4616648"/>
          </a:xfrm>
          <a:prstGeom prst="rect">
            <a:avLst/>
          </a:prstGeom>
          <a:solidFill>
            <a:schemeClr val="bg1"/>
          </a:solidFill>
          <a:ln w="12700">
            <a:solidFill>
              <a:srgbClr val="404040"/>
            </a:solidFill>
          </a:ln>
          <a:effectLst>
            <a:outerShdw blurRad="50800" dist="38100" dir="2700000" algn="tl" rotWithShape="0">
              <a:prstClr val="black">
                <a:alpha val="40000"/>
              </a:prstClr>
            </a:outerShdw>
            <a:reflection blurRad="6350" stA="50000" endA="300" endPos="38500" dist="50800" dir="5400000" sy="-100000" algn="bl" rotWithShape="0"/>
          </a:effectLst>
        </p:spPr>
        <p:txBody>
          <a:bodyPr wrap="square" rtlCol="0">
            <a:spAutoFit/>
          </a:bodyPr>
          <a:lstStyle/>
          <a:p>
            <a:pPr marL="457200" indent="-457200">
              <a:buFont typeface="+mj-lt"/>
              <a:buAutoNum type="arabicPeriod"/>
            </a:pPr>
            <a:r>
              <a:rPr lang="en-US" sz="2400" dirty="0">
                <a:latin typeface="Perpetua Titling MT" panose="02020502060505020804" pitchFamily="18" charset="77"/>
              </a:rPr>
              <a:t>Fear God</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Keep his statutes</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Teach the bible to your children and to others</a:t>
            </a:r>
          </a:p>
          <a:p>
            <a:pPr marL="457200" indent="-457200">
              <a:buFont typeface="+mj-lt"/>
              <a:buAutoNum type="arabicPeriod"/>
            </a:pPr>
            <a:endParaRPr lang="en-US" sz="2400" dirty="0">
              <a:latin typeface="Perpetua Titling MT" panose="02020502060505020804" pitchFamily="18" charset="77"/>
            </a:endParaRPr>
          </a:p>
          <a:p>
            <a:pPr marL="457200" indent="-457200">
              <a:buFont typeface="+mj-lt"/>
              <a:buAutoNum type="arabicPeriod"/>
            </a:pPr>
            <a:r>
              <a:rPr lang="en-US" sz="2400" dirty="0">
                <a:latin typeface="Perpetua Titling MT" panose="02020502060505020804" pitchFamily="18" charset="77"/>
              </a:rPr>
              <a:t>Repeat daily</a:t>
            </a:r>
          </a:p>
          <a:p>
            <a:br>
              <a:rPr lang="en-US" b="1" dirty="0"/>
            </a:br>
            <a:r>
              <a:rPr lang="en-US" baseline="30000" dirty="0">
                <a:latin typeface="Perpetua Titling MT" panose="02020502060505020804" pitchFamily="18" charset="77"/>
              </a:rPr>
              <a:t>6 </a:t>
            </a:r>
            <a:r>
              <a:rPr lang="en-US" dirty="0">
                <a:latin typeface="Perpetua Titling MT" panose="02020502060505020804" pitchFamily="18" charset="77"/>
              </a:rPr>
              <a:t>“And these words which I command you today shall be in your heart. </a:t>
            </a:r>
            <a:r>
              <a:rPr lang="en-US" baseline="30000" dirty="0">
                <a:latin typeface="Perpetua Titling MT" panose="02020502060505020804" pitchFamily="18" charset="77"/>
              </a:rPr>
              <a:t>7 </a:t>
            </a:r>
            <a:r>
              <a:rPr lang="en-US" dirty="0">
                <a:latin typeface="Perpetua Titling MT" panose="02020502060505020804" pitchFamily="18" charset="77"/>
              </a:rPr>
              <a:t>You shall teach them diligently to your children, and shall talk of them when you sit in your house, when you walk by the way, when you lie down, and when you rise up. </a:t>
            </a:r>
            <a:r>
              <a:rPr lang="en-US" baseline="30000" dirty="0">
                <a:latin typeface="Perpetua Titling MT" panose="02020502060505020804" pitchFamily="18" charset="77"/>
              </a:rPr>
              <a:t>8 </a:t>
            </a:r>
            <a:r>
              <a:rPr lang="en-US" dirty="0">
                <a:latin typeface="Perpetua Titling MT" panose="02020502060505020804" pitchFamily="18" charset="77"/>
              </a:rPr>
              <a:t>You shall bind them as a sign on your hand, and they shall be as frontlets between your eyes. </a:t>
            </a:r>
            <a:r>
              <a:rPr lang="en-US" baseline="30000" dirty="0">
                <a:latin typeface="Perpetua Titling MT" panose="02020502060505020804" pitchFamily="18" charset="77"/>
              </a:rPr>
              <a:t>9 </a:t>
            </a:r>
            <a:r>
              <a:rPr lang="en-US" dirty="0">
                <a:latin typeface="Perpetua Titling MT" panose="02020502060505020804" pitchFamily="18" charset="77"/>
              </a:rPr>
              <a:t>You shall write them on the doorposts of your house and on your gates.</a:t>
            </a:r>
          </a:p>
        </p:txBody>
      </p:sp>
    </p:spTree>
    <p:extLst>
      <p:ext uri="{BB962C8B-B14F-4D97-AF65-F5344CB8AC3E}">
        <p14:creationId xmlns:p14="http://schemas.microsoft.com/office/powerpoint/2010/main" val="352545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barn(inVertical)">
                                      <p:cBhvr>
                                        <p:cTn id="7" dur="500"/>
                                        <p:tgtEl>
                                          <p:spTgt spid="5">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7" end="7"/>
                                            </p:txEl>
                                          </p:spTgt>
                                        </p:tgtEl>
                                        <p:attrNameLst>
                                          <p:attrName>style.visibility</p:attrName>
                                        </p:attrNameLst>
                                      </p:cBhvr>
                                      <p:to>
                                        <p:strVal val="visible"/>
                                      </p:to>
                                    </p:set>
                                    <p:animEffect transition="in" filter="barn(inVertical)">
                                      <p:cBhvr>
                                        <p:cTn id="1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
  <TotalTime>3119</TotalTime>
  <Words>285</Words>
  <Application>Microsoft Macintosh PowerPoint</Application>
  <PresentationFormat>Widescreen</PresentationFormat>
  <Paragraphs>80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Gill Sans MT</vt:lpstr>
      <vt:lpstr>Perpetua Titling MT</vt:lpstr>
      <vt:lpstr>Wingdings</vt:lpstr>
      <vt:lpstr>Parcel</vt:lpstr>
      <vt:lpstr>PowerPoint Presentation</vt:lpstr>
      <vt:lpstr>Identifying truth decay</vt:lpstr>
      <vt:lpstr>Identifying truth decay</vt:lpstr>
      <vt:lpstr>Identifying truth decay</vt:lpstr>
      <vt:lpstr>How does one stop truth decay?</vt:lpstr>
      <vt:lpstr>How does one stop truth decay?</vt:lpstr>
      <vt:lpstr>How does one stop truth decay?</vt:lpstr>
      <vt:lpstr>How does one stop truth decay?</vt:lpstr>
      <vt:lpstr>How does one stop truth decay?</vt:lpstr>
      <vt:lpstr>How does one stop truth decay?</vt:lpstr>
      <vt:lpstr>How does one stop truth decay?</vt:lpstr>
      <vt:lpstr>What are you doing to pursue truth?</vt:lpstr>
      <vt:lpstr>What are you doing to pursue truth?</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Fielder</dc:creator>
  <cp:lastModifiedBy>Craig Fielder</cp:lastModifiedBy>
  <cp:revision>29</cp:revision>
  <dcterms:created xsi:type="dcterms:W3CDTF">2019-01-16T21:16:46Z</dcterms:created>
  <dcterms:modified xsi:type="dcterms:W3CDTF">2019-02-10T03:29:23Z</dcterms:modified>
</cp:coreProperties>
</file>