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2" r:id="rId3"/>
    <p:sldId id="265" r:id="rId4"/>
    <p:sldId id="266" r:id="rId5"/>
    <p:sldId id="271" r:id="rId6"/>
    <p:sldId id="267" r:id="rId7"/>
    <p:sldId id="268" r:id="rId8"/>
    <p:sldId id="269" r:id="rId9"/>
    <p:sldId id="270" r:id="rId10"/>
    <p:sldId id="272"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37" autoAdjust="0"/>
    <p:restoredTop sz="94660"/>
  </p:normalViewPr>
  <p:slideViewPr>
    <p:cSldViewPr snapToGrid="0">
      <p:cViewPr varScale="1">
        <p:scale>
          <a:sx n="52" d="100"/>
          <a:sy n="52" d="100"/>
        </p:scale>
        <p:origin x="84" y="22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AA4FD7D1-1B49-4572-A4A6-3AD0A4171353}" type="datetimeFigureOut">
              <a:rPr lang="en-US" smtClean="0"/>
              <a:t>3/2/2019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BF131A-8208-4A54-9F3E-9519F9B78B84}" type="slidenum">
              <a:rPr lang="en-US" smtClean="0"/>
              <a:t>‹#›</a:t>
            </a:fld>
            <a:endParaRPr lang="en-US"/>
          </a:p>
        </p:txBody>
      </p:sp>
    </p:spTree>
    <p:extLst>
      <p:ext uri="{BB962C8B-B14F-4D97-AF65-F5344CB8AC3E}">
        <p14:creationId xmlns:p14="http://schemas.microsoft.com/office/powerpoint/2010/main" val="3853635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A4FD7D1-1B49-4572-A4A6-3AD0A4171353}" type="datetimeFigureOut">
              <a:rPr lang="en-US" smtClean="0"/>
              <a:t>3/2/2019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BF131A-8208-4A54-9F3E-9519F9B78B84}" type="slidenum">
              <a:rPr lang="en-US" smtClean="0"/>
              <a:t>‹#›</a:t>
            </a:fld>
            <a:endParaRPr lang="en-US"/>
          </a:p>
        </p:txBody>
      </p:sp>
    </p:spTree>
    <p:extLst>
      <p:ext uri="{BB962C8B-B14F-4D97-AF65-F5344CB8AC3E}">
        <p14:creationId xmlns:p14="http://schemas.microsoft.com/office/powerpoint/2010/main" val="28200472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A4FD7D1-1B49-4572-A4A6-3AD0A4171353}" type="datetimeFigureOut">
              <a:rPr lang="en-US" smtClean="0"/>
              <a:t>3/2/2019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BF131A-8208-4A54-9F3E-9519F9B78B84}" type="slidenum">
              <a:rPr lang="en-US" smtClean="0"/>
              <a:t>‹#›</a:t>
            </a:fld>
            <a:endParaRPr lang="en-US"/>
          </a:p>
        </p:txBody>
      </p:sp>
    </p:spTree>
    <p:extLst>
      <p:ext uri="{BB962C8B-B14F-4D97-AF65-F5344CB8AC3E}">
        <p14:creationId xmlns:p14="http://schemas.microsoft.com/office/powerpoint/2010/main" val="40369128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A4FD7D1-1B49-4572-A4A6-3AD0A4171353}" type="datetimeFigureOut">
              <a:rPr lang="en-US" smtClean="0"/>
              <a:t>3/2/2019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BF131A-8208-4A54-9F3E-9519F9B78B84}" type="slidenum">
              <a:rPr lang="en-US" smtClean="0"/>
              <a:t>‹#›</a:t>
            </a:fld>
            <a:endParaRPr lang="en-US"/>
          </a:p>
        </p:txBody>
      </p:sp>
    </p:spTree>
    <p:extLst>
      <p:ext uri="{BB962C8B-B14F-4D97-AF65-F5344CB8AC3E}">
        <p14:creationId xmlns:p14="http://schemas.microsoft.com/office/powerpoint/2010/main" val="38943901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AA4FD7D1-1B49-4572-A4A6-3AD0A4171353}" type="datetimeFigureOut">
              <a:rPr lang="en-US" smtClean="0"/>
              <a:t>3/2/2019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BF131A-8208-4A54-9F3E-9519F9B78B84}" type="slidenum">
              <a:rPr lang="en-US" smtClean="0"/>
              <a:t>‹#›</a:t>
            </a:fld>
            <a:endParaRPr lang="en-US"/>
          </a:p>
        </p:txBody>
      </p:sp>
    </p:spTree>
    <p:extLst>
      <p:ext uri="{BB962C8B-B14F-4D97-AF65-F5344CB8AC3E}">
        <p14:creationId xmlns:p14="http://schemas.microsoft.com/office/powerpoint/2010/main" val="9358152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A4FD7D1-1B49-4572-A4A6-3AD0A4171353}" type="datetimeFigureOut">
              <a:rPr lang="en-US" smtClean="0"/>
              <a:t>3/2/2019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DBF131A-8208-4A54-9F3E-9519F9B78B84}" type="slidenum">
              <a:rPr lang="en-US" smtClean="0"/>
              <a:t>‹#›</a:t>
            </a:fld>
            <a:endParaRPr lang="en-US"/>
          </a:p>
        </p:txBody>
      </p:sp>
    </p:spTree>
    <p:extLst>
      <p:ext uri="{BB962C8B-B14F-4D97-AF65-F5344CB8AC3E}">
        <p14:creationId xmlns:p14="http://schemas.microsoft.com/office/powerpoint/2010/main" val="18876019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A4FD7D1-1B49-4572-A4A6-3AD0A4171353}" type="datetimeFigureOut">
              <a:rPr lang="en-US" smtClean="0"/>
              <a:t>3/2/2019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DBF131A-8208-4A54-9F3E-9519F9B78B84}" type="slidenum">
              <a:rPr lang="en-US" smtClean="0"/>
              <a:t>‹#›</a:t>
            </a:fld>
            <a:endParaRPr lang="en-US"/>
          </a:p>
        </p:txBody>
      </p:sp>
    </p:spTree>
    <p:extLst>
      <p:ext uri="{BB962C8B-B14F-4D97-AF65-F5344CB8AC3E}">
        <p14:creationId xmlns:p14="http://schemas.microsoft.com/office/powerpoint/2010/main" val="2753631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A4FD7D1-1B49-4572-A4A6-3AD0A4171353}" type="datetimeFigureOut">
              <a:rPr lang="en-US" smtClean="0"/>
              <a:t>3/2/2019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DBF131A-8208-4A54-9F3E-9519F9B78B84}" type="slidenum">
              <a:rPr lang="en-US" smtClean="0"/>
              <a:t>‹#›</a:t>
            </a:fld>
            <a:endParaRPr lang="en-US"/>
          </a:p>
        </p:txBody>
      </p:sp>
    </p:spTree>
    <p:extLst>
      <p:ext uri="{BB962C8B-B14F-4D97-AF65-F5344CB8AC3E}">
        <p14:creationId xmlns:p14="http://schemas.microsoft.com/office/powerpoint/2010/main" val="4045675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A4FD7D1-1B49-4572-A4A6-3AD0A4171353}" type="datetimeFigureOut">
              <a:rPr lang="en-US" smtClean="0"/>
              <a:t>3/2/2019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DBF131A-8208-4A54-9F3E-9519F9B78B84}" type="slidenum">
              <a:rPr lang="en-US" smtClean="0"/>
              <a:t>‹#›</a:t>
            </a:fld>
            <a:endParaRPr lang="en-US"/>
          </a:p>
        </p:txBody>
      </p:sp>
    </p:spTree>
    <p:extLst>
      <p:ext uri="{BB962C8B-B14F-4D97-AF65-F5344CB8AC3E}">
        <p14:creationId xmlns:p14="http://schemas.microsoft.com/office/powerpoint/2010/main" val="22045500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AA4FD7D1-1B49-4572-A4A6-3AD0A4171353}" type="datetimeFigureOut">
              <a:rPr lang="en-US" smtClean="0"/>
              <a:t>3/2/2019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DBF131A-8208-4A54-9F3E-9519F9B78B84}" type="slidenum">
              <a:rPr lang="en-US" smtClean="0"/>
              <a:t>‹#›</a:t>
            </a:fld>
            <a:endParaRPr lang="en-US"/>
          </a:p>
        </p:txBody>
      </p:sp>
    </p:spTree>
    <p:extLst>
      <p:ext uri="{BB962C8B-B14F-4D97-AF65-F5344CB8AC3E}">
        <p14:creationId xmlns:p14="http://schemas.microsoft.com/office/powerpoint/2010/main" val="28560493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AA4FD7D1-1B49-4572-A4A6-3AD0A4171353}" type="datetimeFigureOut">
              <a:rPr lang="en-US" smtClean="0"/>
              <a:t>3/2/2019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DBF131A-8208-4A54-9F3E-9519F9B78B84}" type="slidenum">
              <a:rPr lang="en-US" smtClean="0"/>
              <a:t>‹#›</a:t>
            </a:fld>
            <a:endParaRPr lang="en-US"/>
          </a:p>
        </p:txBody>
      </p:sp>
    </p:spTree>
    <p:extLst>
      <p:ext uri="{BB962C8B-B14F-4D97-AF65-F5344CB8AC3E}">
        <p14:creationId xmlns:p14="http://schemas.microsoft.com/office/powerpoint/2010/main" val="20449006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4FD7D1-1B49-4572-A4A6-3AD0A4171353}" type="datetimeFigureOut">
              <a:rPr lang="en-US" smtClean="0"/>
              <a:t>3/2/2019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DBF131A-8208-4A54-9F3E-9519F9B78B84}" type="slidenum">
              <a:rPr lang="en-US" smtClean="0"/>
              <a:t>‹#›</a:t>
            </a:fld>
            <a:endParaRPr lang="en-US"/>
          </a:p>
        </p:txBody>
      </p:sp>
    </p:spTree>
    <p:extLst>
      <p:ext uri="{BB962C8B-B14F-4D97-AF65-F5344CB8AC3E}">
        <p14:creationId xmlns:p14="http://schemas.microsoft.com/office/powerpoint/2010/main" val="40912502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40792779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C:\Users\Chumbley\AppData\Local\Microsoft\Windows\INetCache\Content.MSO\FA03A52B.tmp">
            <a:extLst>
              <a:ext uri="{FF2B5EF4-FFF2-40B4-BE49-F238E27FC236}">
                <a16:creationId xmlns:a16="http://schemas.microsoft.com/office/drawing/2014/main" id="{EFCCF32F-FA72-47B9-B771-FC1473DB3549}"/>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652310" cy="7112001"/>
          </a:xfrm>
          <a:prstGeom prst="rect">
            <a:avLst/>
          </a:prstGeom>
          <a:noFill/>
          <a:ln>
            <a:noFill/>
          </a:ln>
        </p:spPr>
      </p:pic>
      <p:sp>
        <p:nvSpPr>
          <p:cNvPr id="5" name="TextBox 4">
            <a:extLst>
              <a:ext uri="{FF2B5EF4-FFF2-40B4-BE49-F238E27FC236}">
                <a16:creationId xmlns:a16="http://schemas.microsoft.com/office/drawing/2014/main" id="{D3A388D6-3D56-40B6-AD9A-65A83480A186}"/>
              </a:ext>
            </a:extLst>
          </p:cNvPr>
          <p:cNvSpPr txBox="1"/>
          <p:nvPr/>
        </p:nvSpPr>
        <p:spPr>
          <a:xfrm>
            <a:off x="1063690" y="1866122"/>
            <a:ext cx="10077061" cy="923330"/>
          </a:xfrm>
          <a:prstGeom prst="rect">
            <a:avLst/>
          </a:prstGeom>
          <a:noFill/>
        </p:spPr>
        <p:txBody>
          <a:bodyPr wrap="square" rtlCol="0">
            <a:spAutoFit/>
          </a:bodyPr>
          <a:lstStyle/>
          <a:p>
            <a:pPr algn="ctr"/>
            <a:r>
              <a:rPr lang="en-US" sz="5400" b="1" dirty="0">
                <a:solidFill>
                  <a:schemeClr val="bg1"/>
                </a:solidFill>
                <a:effectLst>
                  <a:outerShdw blurRad="38100" dist="38100" dir="2700000" algn="tl">
                    <a:srgbClr val="000000">
                      <a:alpha val="43137"/>
                    </a:srgbClr>
                  </a:outerShdw>
                </a:effectLst>
                <a:latin typeface="Castellar" panose="020A0402060406010301" pitchFamily="18" charset="0"/>
              </a:rPr>
              <a:t>ARE YOU A HYPOCRITE?</a:t>
            </a:r>
            <a:endParaRPr lang="en-US" b="1" dirty="0">
              <a:solidFill>
                <a:schemeClr val="bg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05158147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0" y="0"/>
            <a:ext cx="12191999" cy="6857999"/>
          </a:xfrm>
          <a:prstGeom prst="rect">
            <a:avLst/>
          </a:prstGeom>
        </p:spPr>
      </p:pic>
    </p:spTree>
    <p:extLst>
      <p:ext uri="{BB962C8B-B14F-4D97-AF65-F5344CB8AC3E}">
        <p14:creationId xmlns:p14="http://schemas.microsoft.com/office/powerpoint/2010/main" val="27565159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C:\Users\Chumbley\AppData\Local\Microsoft\Windows\INetCache\Content.MSO\FA03A52B.tmp">
            <a:extLst>
              <a:ext uri="{FF2B5EF4-FFF2-40B4-BE49-F238E27FC236}">
                <a16:creationId xmlns:a16="http://schemas.microsoft.com/office/drawing/2014/main" id="{EFCCF32F-FA72-47B9-B771-FC1473DB3549}"/>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744450" cy="7315199"/>
          </a:xfrm>
          <a:prstGeom prst="rect">
            <a:avLst/>
          </a:prstGeom>
          <a:noFill/>
          <a:ln>
            <a:noFill/>
          </a:ln>
        </p:spPr>
      </p:pic>
      <p:sp>
        <p:nvSpPr>
          <p:cNvPr id="3" name="TextBox 2">
            <a:extLst>
              <a:ext uri="{FF2B5EF4-FFF2-40B4-BE49-F238E27FC236}">
                <a16:creationId xmlns:a16="http://schemas.microsoft.com/office/drawing/2014/main" id="{C82701AE-CB46-424D-BD2C-8F70A89DA6E0}"/>
              </a:ext>
            </a:extLst>
          </p:cNvPr>
          <p:cNvSpPr txBox="1"/>
          <p:nvPr/>
        </p:nvSpPr>
        <p:spPr>
          <a:xfrm>
            <a:off x="1733550" y="4743450"/>
            <a:ext cx="8763000" cy="923330"/>
          </a:xfrm>
          <a:prstGeom prst="rect">
            <a:avLst/>
          </a:prstGeom>
          <a:noFill/>
        </p:spPr>
        <p:txBody>
          <a:bodyPr wrap="square" rtlCol="0">
            <a:spAutoFit/>
          </a:bodyPr>
          <a:lstStyle/>
          <a:p>
            <a:pPr algn="ctr"/>
            <a:r>
              <a:rPr lang="en-US" sz="5400" b="1" dirty="0">
                <a:solidFill>
                  <a:schemeClr val="bg1"/>
                </a:solidFill>
                <a:latin typeface="Castellar" panose="020A0402060406010301" pitchFamily="18" charset="0"/>
              </a:rPr>
              <a:t>H U P O K R I T E S</a:t>
            </a:r>
          </a:p>
        </p:txBody>
      </p:sp>
    </p:spTree>
    <p:extLst>
      <p:ext uri="{BB962C8B-B14F-4D97-AF65-F5344CB8AC3E}">
        <p14:creationId xmlns:p14="http://schemas.microsoft.com/office/powerpoint/2010/main" val="78450186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C:\Users\Chumbley\AppData\Local\Microsoft\Windows\INetCache\Content.MSO\FA03A52B.tmp">
            <a:extLst>
              <a:ext uri="{FF2B5EF4-FFF2-40B4-BE49-F238E27FC236}">
                <a16:creationId xmlns:a16="http://schemas.microsoft.com/office/drawing/2014/main" id="{EFCCF32F-FA72-47B9-B771-FC1473DB3549}"/>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0" y="2011681"/>
            <a:ext cx="5344160" cy="5100320"/>
          </a:xfrm>
          <a:prstGeom prst="rect">
            <a:avLst/>
          </a:prstGeom>
          <a:noFill/>
          <a:ln>
            <a:noFill/>
          </a:ln>
        </p:spPr>
      </p:pic>
      <p:sp>
        <p:nvSpPr>
          <p:cNvPr id="3" name="TextBox 2">
            <a:extLst>
              <a:ext uri="{FF2B5EF4-FFF2-40B4-BE49-F238E27FC236}">
                <a16:creationId xmlns:a16="http://schemas.microsoft.com/office/drawing/2014/main" id="{C82701AE-CB46-424D-BD2C-8F70A89DA6E0}"/>
              </a:ext>
            </a:extLst>
          </p:cNvPr>
          <p:cNvSpPr txBox="1"/>
          <p:nvPr/>
        </p:nvSpPr>
        <p:spPr>
          <a:xfrm>
            <a:off x="5344160" y="2011680"/>
            <a:ext cx="6380480" cy="4247317"/>
          </a:xfrm>
          <a:prstGeom prst="rect">
            <a:avLst/>
          </a:prstGeom>
          <a:solidFill>
            <a:schemeClr val="accent1">
              <a:lumMod val="50000"/>
            </a:schemeClr>
          </a:solidFill>
        </p:spPr>
        <p:txBody>
          <a:bodyPr wrap="square" rtlCol="0">
            <a:spAutoFit/>
          </a:bodyPr>
          <a:lstStyle/>
          <a:p>
            <a:r>
              <a:rPr lang="en-US" sz="3600" i="1" dirty="0">
                <a:solidFill>
                  <a:srgbClr val="FFFF00"/>
                </a:solidFill>
                <a:latin typeface="Times New Roman" panose="02020603050405020304" pitchFamily="18" charset="0"/>
                <a:cs typeface="Times New Roman" panose="02020603050405020304" pitchFamily="18" charset="0"/>
              </a:rPr>
              <a:t>“Why should I never want to be a Christian; they’re nothing but a bunch of hypocrites.” </a:t>
            </a:r>
          </a:p>
          <a:p>
            <a:r>
              <a:rPr lang="en-US" sz="3600" i="1" dirty="0">
                <a:solidFill>
                  <a:srgbClr val="FFFF00"/>
                </a:solidFill>
                <a:latin typeface="Times New Roman" panose="02020603050405020304" pitchFamily="18" charset="0"/>
                <a:cs typeface="Times New Roman" panose="02020603050405020304" pitchFamily="18" charset="0"/>
              </a:rPr>
              <a:t>“I am not going to have anything to do with church because it is full of hypocrites.”</a:t>
            </a:r>
            <a:endParaRPr lang="en-US" sz="3600" dirty="0">
              <a:solidFill>
                <a:srgbClr val="FFFF00"/>
              </a:solidFill>
              <a:latin typeface="Times New Roman" panose="02020603050405020304" pitchFamily="18" charset="0"/>
              <a:cs typeface="Times New Roman" panose="02020603050405020304" pitchFamily="18" charset="0"/>
            </a:endParaRPr>
          </a:p>
          <a:p>
            <a:endParaRPr lang="en-US" sz="5400" dirty="0">
              <a:effectLst/>
            </a:endParaRPr>
          </a:p>
        </p:txBody>
      </p:sp>
      <p:sp>
        <p:nvSpPr>
          <p:cNvPr id="4" name="Rectangle: Rounded Corners 3">
            <a:extLst>
              <a:ext uri="{FF2B5EF4-FFF2-40B4-BE49-F238E27FC236}">
                <a16:creationId xmlns:a16="http://schemas.microsoft.com/office/drawing/2014/main" id="{05226A45-49AD-4AD6-B9E7-F8C5CE9A4144}"/>
              </a:ext>
            </a:extLst>
          </p:cNvPr>
          <p:cNvSpPr/>
          <p:nvPr/>
        </p:nvSpPr>
        <p:spPr>
          <a:xfrm>
            <a:off x="812800" y="599003"/>
            <a:ext cx="10342880" cy="914400"/>
          </a:xfrm>
          <a:prstGeom prst="round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b="1" dirty="0">
                <a:latin typeface="Castellar" panose="020A0402060406010301" pitchFamily="18" charset="0"/>
              </a:rPr>
              <a:t>HYPOCRITES</a:t>
            </a:r>
          </a:p>
        </p:txBody>
      </p:sp>
    </p:spTree>
    <p:extLst>
      <p:ext uri="{BB962C8B-B14F-4D97-AF65-F5344CB8AC3E}">
        <p14:creationId xmlns:p14="http://schemas.microsoft.com/office/powerpoint/2010/main" val="379664221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C:\Users\Chumbley\AppData\Local\Microsoft\Windows\INetCache\Content.MSO\FA03A52B.tmp">
            <a:extLst>
              <a:ext uri="{FF2B5EF4-FFF2-40B4-BE49-F238E27FC236}">
                <a16:creationId xmlns:a16="http://schemas.microsoft.com/office/drawing/2014/main" id="{EFCCF32F-FA72-47B9-B771-FC1473DB3549}"/>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0" y="2011681"/>
            <a:ext cx="5344160" cy="5100320"/>
          </a:xfrm>
          <a:prstGeom prst="rect">
            <a:avLst/>
          </a:prstGeom>
          <a:noFill/>
          <a:ln>
            <a:noFill/>
          </a:ln>
        </p:spPr>
      </p:pic>
      <p:sp>
        <p:nvSpPr>
          <p:cNvPr id="3" name="TextBox 2">
            <a:extLst>
              <a:ext uri="{FF2B5EF4-FFF2-40B4-BE49-F238E27FC236}">
                <a16:creationId xmlns:a16="http://schemas.microsoft.com/office/drawing/2014/main" id="{C82701AE-CB46-424D-BD2C-8F70A89DA6E0}"/>
              </a:ext>
            </a:extLst>
          </p:cNvPr>
          <p:cNvSpPr txBox="1"/>
          <p:nvPr/>
        </p:nvSpPr>
        <p:spPr>
          <a:xfrm>
            <a:off x="5344160" y="2011680"/>
            <a:ext cx="6543040" cy="1569660"/>
          </a:xfrm>
          <a:prstGeom prst="rect">
            <a:avLst/>
          </a:prstGeom>
          <a:solidFill>
            <a:schemeClr val="accent1">
              <a:lumMod val="50000"/>
            </a:schemeClr>
          </a:solidFill>
        </p:spPr>
        <p:txBody>
          <a:bodyPr wrap="square" rtlCol="0">
            <a:spAutoFit/>
          </a:bodyPr>
          <a:lstStyle/>
          <a:p>
            <a:r>
              <a:rPr lang="en-US" sz="3200" dirty="0">
                <a:solidFill>
                  <a:srgbClr val="FFFF00"/>
                </a:solidFill>
                <a:effectLst/>
                <a:latin typeface="Times New Roman" panose="02020603050405020304" pitchFamily="18" charset="0"/>
                <a:cs typeface="Times New Roman" panose="02020603050405020304" pitchFamily="18" charset="0"/>
              </a:rPr>
              <a:t>How does the Lord define hypocrisy?</a:t>
            </a:r>
          </a:p>
          <a:p>
            <a:r>
              <a:rPr lang="en-US" sz="3200" dirty="0">
                <a:solidFill>
                  <a:srgbClr val="FFFF00"/>
                </a:solidFill>
                <a:latin typeface="Times New Roman" panose="02020603050405020304" pitchFamily="18" charset="0"/>
                <a:cs typeface="Times New Roman" panose="02020603050405020304" pitchFamily="18" charset="0"/>
              </a:rPr>
              <a:t>Are there hypocrites in the church?</a:t>
            </a:r>
          </a:p>
          <a:p>
            <a:r>
              <a:rPr lang="en-US" sz="3200" dirty="0">
                <a:solidFill>
                  <a:srgbClr val="FFFF00"/>
                </a:solidFill>
                <a:effectLst/>
                <a:latin typeface="Times New Roman" panose="02020603050405020304" pitchFamily="18" charset="0"/>
                <a:cs typeface="Times New Roman" panose="02020603050405020304" pitchFamily="18" charset="0"/>
              </a:rPr>
              <a:t>Are you a hypocrite?</a:t>
            </a:r>
          </a:p>
        </p:txBody>
      </p:sp>
      <p:sp>
        <p:nvSpPr>
          <p:cNvPr id="4" name="Rectangle: Rounded Corners 3">
            <a:extLst>
              <a:ext uri="{FF2B5EF4-FFF2-40B4-BE49-F238E27FC236}">
                <a16:creationId xmlns:a16="http://schemas.microsoft.com/office/drawing/2014/main" id="{05226A45-49AD-4AD6-B9E7-F8C5CE9A4144}"/>
              </a:ext>
            </a:extLst>
          </p:cNvPr>
          <p:cNvSpPr/>
          <p:nvPr/>
        </p:nvSpPr>
        <p:spPr>
          <a:xfrm>
            <a:off x="812800" y="599003"/>
            <a:ext cx="10342880" cy="914400"/>
          </a:xfrm>
          <a:prstGeom prst="round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b="1" dirty="0">
                <a:latin typeface="Castellar" panose="020A0402060406010301" pitchFamily="18" charset="0"/>
              </a:rPr>
              <a:t>THREE QUESTIONS</a:t>
            </a:r>
          </a:p>
        </p:txBody>
      </p:sp>
    </p:spTree>
    <p:extLst>
      <p:ext uri="{BB962C8B-B14F-4D97-AF65-F5344CB8AC3E}">
        <p14:creationId xmlns:p14="http://schemas.microsoft.com/office/powerpoint/2010/main" val="1634254571"/>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C:\Users\Chumbley\AppData\Local\Microsoft\Windows\INetCache\Content.MSO\FA03A52B.tmp">
            <a:extLst>
              <a:ext uri="{FF2B5EF4-FFF2-40B4-BE49-F238E27FC236}">
                <a16:creationId xmlns:a16="http://schemas.microsoft.com/office/drawing/2014/main" id="{EFCCF32F-FA72-47B9-B771-FC1473DB3549}"/>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0" y="2011681"/>
            <a:ext cx="5344160" cy="5100320"/>
          </a:xfrm>
          <a:prstGeom prst="rect">
            <a:avLst/>
          </a:prstGeom>
          <a:noFill/>
          <a:ln>
            <a:noFill/>
          </a:ln>
        </p:spPr>
      </p:pic>
      <p:sp>
        <p:nvSpPr>
          <p:cNvPr id="3" name="TextBox 2">
            <a:extLst>
              <a:ext uri="{FF2B5EF4-FFF2-40B4-BE49-F238E27FC236}">
                <a16:creationId xmlns:a16="http://schemas.microsoft.com/office/drawing/2014/main" id="{C82701AE-CB46-424D-BD2C-8F70A89DA6E0}"/>
              </a:ext>
            </a:extLst>
          </p:cNvPr>
          <p:cNvSpPr txBox="1"/>
          <p:nvPr/>
        </p:nvSpPr>
        <p:spPr>
          <a:xfrm>
            <a:off x="5344160" y="2011680"/>
            <a:ext cx="6380480" cy="2400657"/>
          </a:xfrm>
          <a:prstGeom prst="rect">
            <a:avLst/>
          </a:prstGeom>
          <a:solidFill>
            <a:schemeClr val="accent1">
              <a:lumMod val="50000"/>
            </a:schemeClr>
          </a:solidFill>
        </p:spPr>
        <p:txBody>
          <a:bodyPr wrap="square" rtlCol="0">
            <a:spAutoFit/>
          </a:bodyPr>
          <a:lstStyle/>
          <a:p>
            <a:pPr algn="ctr"/>
            <a:r>
              <a:rPr lang="en-US" sz="5400" dirty="0">
                <a:solidFill>
                  <a:schemeClr val="bg1"/>
                </a:solidFill>
                <a:effectLst/>
                <a:latin typeface="Times New Roman" panose="02020603050405020304" pitchFamily="18" charset="0"/>
                <a:cs typeface="Times New Roman" panose="02020603050405020304" pitchFamily="18" charset="0"/>
              </a:rPr>
              <a:t>IDOLATRY</a:t>
            </a:r>
          </a:p>
          <a:p>
            <a:pPr algn="ctr"/>
            <a:r>
              <a:rPr lang="en-US" sz="3200" dirty="0">
                <a:solidFill>
                  <a:srgbClr val="FFC000"/>
                </a:solidFill>
                <a:latin typeface="Times New Roman" panose="02020603050405020304" pitchFamily="18" charset="0"/>
                <a:cs typeface="Times New Roman" panose="02020603050405020304" pitchFamily="18" charset="0"/>
              </a:rPr>
              <a:t>Charitable deeds</a:t>
            </a:r>
          </a:p>
          <a:p>
            <a:pPr algn="ctr"/>
            <a:r>
              <a:rPr lang="en-US" sz="3200" dirty="0">
                <a:solidFill>
                  <a:srgbClr val="FFC000"/>
                </a:solidFill>
                <a:effectLst/>
                <a:latin typeface="Times New Roman" panose="02020603050405020304" pitchFamily="18" charset="0"/>
                <a:cs typeface="Times New Roman" panose="02020603050405020304" pitchFamily="18" charset="0"/>
              </a:rPr>
              <a:t>Public prayers</a:t>
            </a:r>
          </a:p>
          <a:p>
            <a:pPr algn="ctr"/>
            <a:r>
              <a:rPr lang="en-US" sz="3200" dirty="0">
                <a:solidFill>
                  <a:srgbClr val="FFC000"/>
                </a:solidFill>
                <a:latin typeface="Times New Roman" panose="02020603050405020304" pitchFamily="18" charset="0"/>
                <a:cs typeface="Times New Roman" panose="02020603050405020304" pitchFamily="18" charset="0"/>
              </a:rPr>
              <a:t>Fasting</a:t>
            </a:r>
            <a:endParaRPr lang="en-US" sz="3200" dirty="0">
              <a:solidFill>
                <a:srgbClr val="FFC000"/>
              </a:solidFill>
              <a:effectLst/>
              <a:latin typeface="Times New Roman" panose="02020603050405020304" pitchFamily="18" charset="0"/>
              <a:cs typeface="Times New Roman" panose="02020603050405020304" pitchFamily="18" charset="0"/>
            </a:endParaRPr>
          </a:p>
        </p:txBody>
      </p:sp>
      <p:sp>
        <p:nvSpPr>
          <p:cNvPr id="4" name="Rectangle: Rounded Corners 3">
            <a:extLst>
              <a:ext uri="{FF2B5EF4-FFF2-40B4-BE49-F238E27FC236}">
                <a16:creationId xmlns:a16="http://schemas.microsoft.com/office/drawing/2014/main" id="{05226A45-49AD-4AD6-B9E7-F8C5CE9A4144}"/>
              </a:ext>
            </a:extLst>
          </p:cNvPr>
          <p:cNvSpPr/>
          <p:nvPr/>
        </p:nvSpPr>
        <p:spPr>
          <a:xfrm>
            <a:off x="812800" y="599003"/>
            <a:ext cx="10342880" cy="914400"/>
          </a:xfrm>
          <a:prstGeom prst="round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b="1" dirty="0">
                <a:latin typeface="Castellar" panose="020A0402060406010301" pitchFamily="18" charset="0"/>
              </a:rPr>
              <a:t>HYPOCRISY IS…</a:t>
            </a:r>
          </a:p>
        </p:txBody>
      </p:sp>
    </p:spTree>
    <p:extLst>
      <p:ext uri="{BB962C8B-B14F-4D97-AF65-F5344CB8AC3E}">
        <p14:creationId xmlns:p14="http://schemas.microsoft.com/office/powerpoint/2010/main" val="1829656713"/>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C:\Users\Chumbley\AppData\Local\Microsoft\Windows\INetCache\Content.MSO\FA03A52B.tmp">
            <a:extLst>
              <a:ext uri="{FF2B5EF4-FFF2-40B4-BE49-F238E27FC236}">
                <a16:creationId xmlns:a16="http://schemas.microsoft.com/office/drawing/2014/main" id="{EFCCF32F-FA72-47B9-B771-FC1473DB3549}"/>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0" y="2011681"/>
            <a:ext cx="5344160" cy="5100320"/>
          </a:xfrm>
          <a:prstGeom prst="rect">
            <a:avLst/>
          </a:prstGeom>
          <a:noFill/>
          <a:ln>
            <a:noFill/>
          </a:ln>
        </p:spPr>
      </p:pic>
      <p:sp>
        <p:nvSpPr>
          <p:cNvPr id="3" name="TextBox 2">
            <a:extLst>
              <a:ext uri="{FF2B5EF4-FFF2-40B4-BE49-F238E27FC236}">
                <a16:creationId xmlns:a16="http://schemas.microsoft.com/office/drawing/2014/main" id="{C82701AE-CB46-424D-BD2C-8F70A89DA6E0}"/>
              </a:ext>
            </a:extLst>
          </p:cNvPr>
          <p:cNvSpPr txBox="1"/>
          <p:nvPr/>
        </p:nvSpPr>
        <p:spPr>
          <a:xfrm>
            <a:off x="5344160" y="2011680"/>
            <a:ext cx="6380480" cy="3231654"/>
          </a:xfrm>
          <a:prstGeom prst="rect">
            <a:avLst/>
          </a:prstGeom>
          <a:solidFill>
            <a:schemeClr val="accent1">
              <a:lumMod val="50000"/>
            </a:schemeClr>
          </a:solidFill>
        </p:spPr>
        <p:txBody>
          <a:bodyPr wrap="square" rtlCol="0">
            <a:spAutoFit/>
          </a:bodyPr>
          <a:lstStyle/>
          <a:p>
            <a:pPr algn="ctr"/>
            <a:r>
              <a:rPr lang="en-US" sz="5400" dirty="0">
                <a:solidFill>
                  <a:schemeClr val="bg1"/>
                </a:solidFill>
                <a:effectLst/>
                <a:latin typeface="Times New Roman" panose="02020603050405020304" pitchFamily="18" charset="0"/>
                <a:cs typeface="Times New Roman" panose="02020603050405020304" pitchFamily="18" charset="0"/>
              </a:rPr>
              <a:t>IDOLATRY</a:t>
            </a:r>
          </a:p>
          <a:p>
            <a:pPr algn="ctr"/>
            <a:r>
              <a:rPr lang="en-US" sz="5400" dirty="0">
                <a:solidFill>
                  <a:schemeClr val="bg1"/>
                </a:solidFill>
                <a:latin typeface="Times New Roman" panose="02020603050405020304" pitchFamily="18" charset="0"/>
                <a:cs typeface="Times New Roman" panose="02020603050405020304" pitchFamily="18" charset="0"/>
              </a:rPr>
              <a:t>INSINCERE</a:t>
            </a:r>
          </a:p>
          <a:p>
            <a:pPr algn="ctr"/>
            <a:r>
              <a:rPr lang="en-US" sz="3200" dirty="0">
                <a:solidFill>
                  <a:srgbClr val="FFC000"/>
                </a:solidFill>
                <a:latin typeface="Times New Roman" panose="02020603050405020304" pitchFamily="18" charset="0"/>
                <a:cs typeface="Times New Roman" panose="02020603050405020304" pitchFamily="18" charset="0"/>
              </a:rPr>
              <a:t>Judge others</a:t>
            </a:r>
          </a:p>
          <a:p>
            <a:pPr algn="ctr"/>
            <a:r>
              <a:rPr lang="en-US" sz="3200" dirty="0">
                <a:solidFill>
                  <a:srgbClr val="FFC000"/>
                </a:solidFill>
                <a:latin typeface="Times New Roman" panose="02020603050405020304" pitchFamily="18" charset="0"/>
                <a:cs typeface="Times New Roman" panose="02020603050405020304" pitchFamily="18" charset="0"/>
              </a:rPr>
              <a:t>Law bender</a:t>
            </a:r>
          </a:p>
          <a:p>
            <a:pPr algn="ctr"/>
            <a:r>
              <a:rPr lang="en-US" sz="3200" dirty="0">
                <a:solidFill>
                  <a:srgbClr val="FFC000"/>
                </a:solidFill>
                <a:latin typeface="Times New Roman" panose="02020603050405020304" pitchFamily="18" charset="0"/>
                <a:cs typeface="Times New Roman" panose="02020603050405020304" pitchFamily="18" charset="0"/>
              </a:rPr>
              <a:t>Wickedness</a:t>
            </a:r>
          </a:p>
        </p:txBody>
      </p:sp>
      <p:sp>
        <p:nvSpPr>
          <p:cNvPr id="4" name="Rectangle: Rounded Corners 3">
            <a:extLst>
              <a:ext uri="{FF2B5EF4-FFF2-40B4-BE49-F238E27FC236}">
                <a16:creationId xmlns:a16="http://schemas.microsoft.com/office/drawing/2014/main" id="{05226A45-49AD-4AD6-B9E7-F8C5CE9A4144}"/>
              </a:ext>
            </a:extLst>
          </p:cNvPr>
          <p:cNvSpPr/>
          <p:nvPr/>
        </p:nvSpPr>
        <p:spPr>
          <a:xfrm>
            <a:off x="812800" y="599003"/>
            <a:ext cx="10342880" cy="914400"/>
          </a:xfrm>
          <a:prstGeom prst="round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b="1" dirty="0">
                <a:latin typeface="Castellar" panose="020A0402060406010301" pitchFamily="18" charset="0"/>
              </a:rPr>
              <a:t>HYPOCRISY IS…</a:t>
            </a:r>
          </a:p>
        </p:txBody>
      </p:sp>
    </p:spTree>
    <p:extLst>
      <p:ext uri="{BB962C8B-B14F-4D97-AF65-F5344CB8AC3E}">
        <p14:creationId xmlns:p14="http://schemas.microsoft.com/office/powerpoint/2010/main" val="3704866584"/>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C:\Users\Chumbley\AppData\Local\Microsoft\Windows\INetCache\Content.MSO\FA03A52B.tmp">
            <a:extLst>
              <a:ext uri="{FF2B5EF4-FFF2-40B4-BE49-F238E27FC236}">
                <a16:creationId xmlns:a16="http://schemas.microsoft.com/office/drawing/2014/main" id="{EFCCF32F-FA72-47B9-B771-FC1473DB3549}"/>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0" y="2011681"/>
            <a:ext cx="5344160" cy="5100320"/>
          </a:xfrm>
          <a:prstGeom prst="rect">
            <a:avLst/>
          </a:prstGeom>
          <a:noFill/>
          <a:ln>
            <a:noFill/>
          </a:ln>
        </p:spPr>
      </p:pic>
      <p:sp>
        <p:nvSpPr>
          <p:cNvPr id="3" name="TextBox 2">
            <a:extLst>
              <a:ext uri="{FF2B5EF4-FFF2-40B4-BE49-F238E27FC236}">
                <a16:creationId xmlns:a16="http://schemas.microsoft.com/office/drawing/2014/main" id="{C82701AE-CB46-424D-BD2C-8F70A89DA6E0}"/>
              </a:ext>
            </a:extLst>
          </p:cNvPr>
          <p:cNvSpPr txBox="1"/>
          <p:nvPr/>
        </p:nvSpPr>
        <p:spPr>
          <a:xfrm>
            <a:off x="5344160" y="2011680"/>
            <a:ext cx="6380480" cy="2585323"/>
          </a:xfrm>
          <a:prstGeom prst="rect">
            <a:avLst/>
          </a:prstGeom>
          <a:solidFill>
            <a:schemeClr val="accent1">
              <a:lumMod val="50000"/>
            </a:schemeClr>
          </a:solidFill>
        </p:spPr>
        <p:txBody>
          <a:bodyPr wrap="square" rtlCol="0">
            <a:spAutoFit/>
          </a:bodyPr>
          <a:lstStyle/>
          <a:p>
            <a:pPr algn="ctr"/>
            <a:r>
              <a:rPr lang="en-US" sz="5400" dirty="0">
                <a:solidFill>
                  <a:schemeClr val="bg1"/>
                </a:solidFill>
                <a:effectLst/>
                <a:latin typeface="Times New Roman" panose="02020603050405020304" pitchFamily="18" charset="0"/>
                <a:cs typeface="Times New Roman" panose="02020603050405020304" pitchFamily="18" charset="0"/>
              </a:rPr>
              <a:t>IDOLATRY</a:t>
            </a:r>
          </a:p>
          <a:p>
            <a:pPr algn="ctr"/>
            <a:r>
              <a:rPr lang="en-US" sz="5400" dirty="0">
                <a:solidFill>
                  <a:schemeClr val="bg1"/>
                </a:solidFill>
                <a:latin typeface="Times New Roman" panose="02020603050405020304" pitchFamily="18" charset="0"/>
                <a:cs typeface="Times New Roman" panose="02020603050405020304" pitchFamily="18" charset="0"/>
              </a:rPr>
              <a:t>INSINCERE</a:t>
            </a:r>
          </a:p>
          <a:p>
            <a:pPr algn="ctr"/>
            <a:r>
              <a:rPr lang="en-US" sz="5400" dirty="0">
                <a:solidFill>
                  <a:schemeClr val="bg1"/>
                </a:solidFill>
                <a:effectLst/>
                <a:latin typeface="Times New Roman" panose="02020603050405020304" pitchFamily="18" charset="0"/>
                <a:cs typeface="Times New Roman" panose="02020603050405020304" pitchFamily="18" charset="0"/>
              </a:rPr>
              <a:t>INFECTIOUS</a:t>
            </a:r>
          </a:p>
        </p:txBody>
      </p:sp>
      <p:sp>
        <p:nvSpPr>
          <p:cNvPr id="4" name="Rectangle: Rounded Corners 3">
            <a:extLst>
              <a:ext uri="{FF2B5EF4-FFF2-40B4-BE49-F238E27FC236}">
                <a16:creationId xmlns:a16="http://schemas.microsoft.com/office/drawing/2014/main" id="{05226A45-49AD-4AD6-B9E7-F8C5CE9A4144}"/>
              </a:ext>
            </a:extLst>
          </p:cNvPr>
          <p:cNvSpPr/>
          <p:nvPr/>
        </p:nvSpPr>
        <p:spPr>
          <a:xfrm>
            <a:off x="812800" y="599003"/>
            <a:ext cx="10342880" cy="914400"/>
          </a:xfrm>
          <a:prstGeom prst="round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b="1" dirty="0">
                <a:latin typeface="Castellar" panose="020A0402060406010301" pitchFamily="18" charset="0"/>
              </a:rPr>
              <a:t>HYPOCRISY IS…</a:t>
            </a:r>
          </a:p>
        </p:txBody>
      </p:sp>
    </p:spTree>
    <p:extLst>
      <p:ext uri="{BB962C8B-B14F-4D97-AF65-F5344CB8AC3E}">
        <p14:creationId xmlns:p14="http://schemas.microsoft.com/office/powerpoint/2010/main" val="261100569"/>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C:\Users\Chumbley\AppData\Local\Microsoft\Windows\INetCache\Content.MSO\FA03A52B.tmp">
            <a:extLst>
              <a:ext uri="{FF2B5EF4-FFF2-40B4-BE49-F238E27FC236}">
                <a16:creationId xmlns:a16="http://schemas.microsoft.com/office/drawing/2014/main" id="{EFCCF32F-FA72-47B9-B771-FC1473DB3549}"/>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0" y="2011681"/>
            <a:ext cx="5344160" cy="5100320"/>
          </a:xfrm>
          <a:prstGeom prst="rect">
            <a:avLst/>
          </a:prstGeom>
          <a:noFill/>
          <a:ln>
            <a:noFill/>
          </a:ln>
        </p:spPr>
      </p:pic>
      <p:sp>
        <p:nvSpPr>
          <p:cNvPr id="3" name="TextBox 2">
            <a:extLst>
              <a:ext uri="{FF2B5EF4-FFF2-40B4-BE49-F238E27FC236}">
                <a16:creationId xmlns:a16="http://schemas.microsoft.com/office/drawing/2014/main" id="{C82701AE-CB46-424D-BD2C-8F70A89DA6E0}"/>
              </a:ext>
            </a:extLst>
          </p:cNvPr>
          <p:cNvSpPr txBox="1"/>
          <p:nvPr/>
        </p:nvSpPr>
        <p:spPr>
          <a:xfrm>
            <a:off x="5344160" y="2011680"/>
            <a:ext cx="6380480" cy="4370427"/>
          </a:xfrm>
          <a:prstGeom prst="rect">
            <a:avLst/>
          </a:prstGeom>
          <a:solidFill>
            <a:schemeClr val="accent1">
              <a:lumMod val="50000"/>
            </a:schemeClr>
          </a:solidFill>
        </p:spPr>
        <p:txBody>
          <a:bodyPr wrap="square" rtlCol="0">
            <a:spAutoFit/>
          </a:bodyPr>
          <a:lstStyle/>
          <a:p>
            <a:r>
              <a:rPr lang="en-US" sz="3200" dirty="0">
                <a:solidFill>
                  <a:schemeClr val="bg1"/>
                </a:solidFill>
                <a:latin typeface="Times New Roman" panose="02020603050405020304" pitchFamily="18" charset="0"/>
                <a:cs typeface="Times New Roman" panose="02020603050405020304" pitchFamily="18" charset="0"/>
              </a:rPr>
              <a:t>“</a:t>
            </a:r>
            <a:r>
              <a:rPr lang="en-US" sz="3200" i="1" dirty="0">
                <a:solidFill>
                  <a:schemeClr val="bg1"/>
                </a:solidFill>
                <a:latin typeface="Times New Roman" panose="02020603050405020304" pitchFamily="18" charset="0"/>
                <a:cs typeface="Times New Roman" panose="02020603050405020304" pitchFamily="18" charset="0"/>
              </a:rPr>
              <a:t>It's nice to know that God has rounded up all the hypocrites and put them in church buildings, at least on Sunday mornings, so that all the people in the world who have pristine motives and clear consciences don't have to put up with them.”</a:t>
            </a:r>
            <a:r>
              <a:rPr lang="en-US" sz="3200" dirty="0">
                <a:solidFill>
                  <a:schemeClr val="bg1"/>
                </a:solidFill>
                <a:latin typeface="Times New Roman" panose="02020603050405020304" pitchFamily="18" charset="0"/>
                <a:cs typeface="Times New Roman" panose="02020603050405020304" pitchFamily="18" charset="0"/>
              </a:rPr>
              <a:t> </a:t>
            </a:r>
          </a:p>
          <a:p>
            <a:endParaRPr lang="en-US" sz="5400" dirty="0">
              <a:solidFill>
                <a:schemeClr val="bg1"/>
              </a:solidFill>
              <a:effectLst/>
              <a:latin typeface="Times New Roman" panose="02020603050405020304" pitchFamily="18" charset="0"/>
              <a:cs typeface="Times New Roman" panose="02020603050405020304" pitchFamily="18" charset="0"/>
            </a:endParaRPr>
          </a:p>
        </p:txBody>
      </p:sp>
      <p:sp>
        <p:nvSpPr>
          <p:cNvPr id="4" name="Rectangle: Rounded Corners 3">
            <a:extLst>
              <a:ext uri="{FF2B5EF4-FFF2-40B4-BE49-F238E27FC236}">
                <a16:creationId xmlns:a16="http://schemas.microsoft.com/office/drawing/2014/main" id="{05226A45-49AD-4AD6-B9E7-F8C5CE9A4144}"/>
              </a:ext>
            </a:extLst>
          </p:cNvPr>
          <p:cNvSpPr/>
          <p:nvPr/>
        </p:nvSpPr>
        <p:spPr>
          <a:xfrm>
            <a:off x="812800" y="599003"/>
            <a:ext cx="10342880" cy="914400"/>
          </a:xfrm>
          <a:prstGeom prst="round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dirty="0">
                <a:latin typeface="Castellar" panose="020A0402060406010301" pitchFamily="18" charset="0"/>
              </a:rPr>
              <a:t>HYPOCRITES in the church</a:t>
            </a:r>
          </a:p>
        </p:txBody>
      </p:sp>
    </p:spTree>
    <p:extLst>
      <p:ext uri="{BB962C8B-B14F-4D97-AF65-F5344CB8AC3E}">
        <p14:creationId xmlns:p14="http://schemas.microsoft.com/office/powerpoint/2010/main" val="15333370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128</TotalTime>
  <Words>153</Words>
  <Application>Microsoft Office PowerPoint</Application>
  <PresentationFormat>Widescreen</PresentationFormat>
  <Paragraphs>26</Paragraphs>
  <Slides>10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Calibri</vt:lpstr>
      <vt:lpstr>Calibri Light</vt:lpstr>
      <vt:lpstr>Castellar</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Buc Chumbley</dc:creator>
  <cp:lastModifiedBy>Chumbley</cp:lastModifiedBy>
  <cp:revision>17</cp:revision>
  <dcterms:created xsi:type="dcterms:W3CDTF">2017-03-03T04:57:43Z</dcterms:created>
  <dcterms:modified xsi:type="dcterms:W3CDTF">2019-03-02T16:53:50Z</dcterms:modified>
</cp:coreProperties>
</file>