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4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DBA22F-63EB-491D-9442-B4F89956D848}"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186211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BA22F-63EB-491D-9442-B4F89956D848}"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188208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BA22F-63EB-491D-9442-B4F89956D848}"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363083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BA22F-63EB-491D-9442-B4F89956D848}"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111556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BA22F-63EB-491D-9442-B4F89956D848}"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398859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BA22F-63EB-491D-9442-B4F89956D848}"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13281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BA22F-63EB-491D-9442-B4F89956D848}" type="datetimeFigureOut">
              <a:rPr lang="en-US" smtClean="0"/>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271922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BA22F-63EB-491D-9442-B4F89956D848}" type="datetimeFigureOut">
              <a:rPr lang="en-US" smtClean="0"/>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297451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BA22F-63EB-491D-9442-B4F89956D848}" type="datetimeFigureOut">
              <a:rPr lang="en-US" smtClean="0"/>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326088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BA22F-63EB-491D-9442-B4F89956D848}"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29893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BA22F-63EB-491D-9442-B4F89956D848}"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1E7C6-C9EB-438A-B085-E7893E35A9ED}" type="slidenum">
              <a:rPr lang="en-US" smtClean="0"/>
              <a:t>‹#›</a:t>
            </a:fld>
            <a:endParaRPr lang="en-US"/>
          </a:p>
        </p:txBody>
      </p:sp>
    </p:spTree>
    <p:extLst>
      <p:ext uri="{BB962C8B-B14F-4D97-AF65-F5344CB8AC3E}">
        <p14:creationId xmlns:p14="http://schemas.microsoft.com/office/powerpoint/2010/main" val="9684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BA22F-63EB-491D-9442-B4F89956D848}" type="datetimeFigureOut">
              <a:rPr lang="en-US" smtClean="0"/>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1E7C6-C9EB-438A-B085-E7893E35A9ED}" type="slidenum">
              <a:rPr lang="en-US" smtClean="0"/>
              <a:t>‹#›</a:t>
            </a:fld>
            <a:endParaRPr lang="en-US"/>
          </a:p>
        </p:txBody>
      </p:sp>
    </p:spTree>
    <p:extLst>
      <p:ext uri="{BB962C8B-B14F-4D97-AF65-F5344CB8AC3E}">
        <p14:creationId xmlns:p14="http://schemas.microsoft.com/office/powerpoint/2010/main" val="1978168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995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DCBA7-80F7-4C1D-AEE3-536B808430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AF97DE-10D0-453A-97E8-9D757850587E}"/>
              </a:ext>
            </a:extLst>
          </p:cNvPr>
          <p:cNvSpPr>
            <a:spLocks noGrp="1"/>
          </p:cNvSpPr>
          <p:nvPr>
            <p:ph idx="1"/>
          </p:nvPr>
        </p:nvSpPr>
        <p:spPr>
          <a:xfrm>
            <a:off x="152400" y="274638"/>
            <a:ext cx="8763000" cy="5745162"/>
          </a:xfrm>
        </p:spPr>
        <p:txBody>
          <a:bodyPr>
            <a:normAutofit/>
          </a:bodyPr>
          <a:lstStyle/>
          <a:p>
            <a:pPr marL="0" indent="0">
              <a:buNone/>
            </a:pPr>
            <a:r>
              <a:rPr lang="en-US" sz="4000" dirty="0">
                <a:solidFill>
                  <a:schemeClr val="bg1"/>
                </a:solidFill>
                <a:latin typeface="Times New Roman" panose="02020603050405020304" pitchFamily="18" charset="0"/>
                <a:cs typeface="Times New Roman" panose="02020603050405020304" pitchFamily="18" charset="0"/>
              </a:rPr>
              <a:t>“</a:t>
            </a:r>
            <a:r>
              <a:rPr lang="en-US" sz="4000" i="1" dirty="0">
                <a:solidFill>
                  <a:schemeClr val="bg1"/>
                </a:solidFill>
                <a:latin typeface="Times New Roman" panose="02020603050405020304" pitchFamily="18" charset="0"/>
                <a:cs typeface="Times New Roman" panose="02020603050405020304" pitchFamily="18" charset="0"/>
              </a:rPr>
              <a:t>To think of having to give an account of all the souls in the congregation over which he rules is the most serious thought one could have. No greater charge has ever been given to any man. What a tremendous responsibility. Little wonder that God wanted the strongest men in the church to be the overseers of His flock”</a:t>
            </a:r>
            <a:r>
              <a:rPr lang="en-US" sz="4000" dirty="0">
                <a:solidFill>
                  <a:schemeClr val="bg1"/>
                </a:solidFill>
                <a:latin typeface="Times New Roman" panose="02020603050405020304" pitchFamily="18" charset="0"/>
                <a:cs typeface="Times New Roman" panose="02020603050405020304" pitchFamily="18" charset="0"/>
              </a:rPr>
              <a:t>        </a:t>
            </a:r>
          </a:p>
          <a:p>
            <a:pPr marL="0" indent="0">
              <a:buNone/>
            </a:pPr>
            <a:r>
              <a:rPr lang="en-US" sz="2800">
                <a:solidFill>
                  <a:srgbClr val="FFC000"/>
                </a:solidFill>
                <a:latin typeface="Times New Roman" panose="02020603050405020304" pitchFamily="18" charset="0"/>
                <a:cs typeface="Times New Roman" panose="02020603050405020304" pitchFamily="18" charset="0"/>
              </a:rPr>
              <a:t>          (</a:t>
            </a:r>
            <a:r>
              <a:rPr lang="en-US" sz="2800" dirty="0">
                <a:solidFill>
                  <a:srgbClr val="FFC000"/>
                </a:solidFill>
                <a:latin typeface="Times New Roman" panose="02020603050405020304" pitchFamily="18" charset="0"/>
                <a:cs typeface="Times New Roman" panose="02020603050405020304" pitchFamily="18" charset="0"/>
              </a:rPr>
              <a:t>H.E. Phillips, Scriptural Elders and Deacons, p. 211)</a:t>
            </a:r>
          </a:p>
          <a:p>
            <a:pPr marL="0" indent="0">
              <a:buNone/>
            </a:pPr>
            <a:endParaRPr lang="en-US" dirty="0"/>
          </a:p>
        </p:txBody>
      </p:sp>
    </p:spTree>
    <p:extLst>
      <p:ext uri="{BB962C8B-B14F-4D97-AF65-F5344CB8AC3E}">
        <p14:creationId xmlns:p14="http://schemas.microsoft.com/office/powerpoint/2010/main" val="357241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 shepherd">
            <a:extLst>
              <a:ext uri="{FF2B5EF4-FFF2-40B4-BE49-F238E27FC236}">
                <a16:creationId xmlns:a16="http://schemas.microsoft.com/office/drawing/2014/main" id="{72578A2E-5B57-496C-8FCA-CDC4F7A06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2667000"/>
            <a:ext cx="3581399"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07914E53-BEE2-4158-83F1-6148237B0FB8}"/>
              </a:ext>
            </a:extLst>
          </p:cNvPr>
          <p:cNvSpPr/>
          <p:nvPr/>
        </p:nvSpPr>
        <p:spPr>
          <a:xfrm>
            <a:off x="304801" y="914400"/>
            <a:ext cx="8534397" cy="914400"/>
          </a:xfrm>
          <a:prstGeom prst="roundRect">
            <a:avLst/>
          </a:prstGeom>
          <a:solidFill>
            <a:srgbClr val="E046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Castellar" panose="020A0402060406010301" pitchFamily="18" charset="0"/>
              </a:rPr>
              <a:t>OFFICE OF SHEPHERD?</a:t>
            </a:r>
          </a:p>
        </p:txBody>
      </p:sp>
      <p:sp>
        <p:nvSpPr>
          <p:cNvPr id="3" name="Rectangle: Rounded Corners 2">
            <a:extLst>
              <a:ext uri="{FF2B5EF4-FFF2-40B4-BE49-F238E27FC236}">
                <a16:creationId xmlns:a16="http://schemas.microsoft.com/office/drawing/2014/main" id="{AAD2DD14-5637-4D0F-BD9C-1985FA7EDE12}"/>
              </a:ext>
            </a:extLst>
          </p:cNvPr>
          <p:cNvSpPr/>
          <p:nvPr/>
        </p:nvSpPr>
        <p:spPr>
          <a:xfrm>
            <a:off x="4038600" y="2895600"/>
            <a:ext cx="4953000" cy="3352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One who sets a good example</a:t>
            </a:r>
          </a:p>
          <a:p>
            <a:pPr algn="ctr"/>
            <a:r>
              <a:rPr lang="en-US" sz="2800" b="1" dirty="0">
                <a:latin typeface="Times New Roman" panose="02020603050405020304" pitchFamily="18" charset="0"/>
                <a:cs typeface="Times New Roman" panose="02020603050405020304" pitchFamily="18" charset="0"/>
              </a:rPr>
              <a:t>One who watches over us</a:t>
            </a:r>
          </a:p>
          <a:p>
            <a:pPr algn="ctr"/>
            <a:r>
              <a:rPr lang="en-US" sz="2800" i="1" dirty="0">
                <a:solidFill>
                  <a:srgbClr val="FFFF00"/>
                </a:solidFill>
                <a:latin typeface="Times New Roman" panose="02020603050405020304" pitchFamily="18" charset="0"/>
                <a:cs typeface="Times New Roman" panose="02020603050405020304" pitchFamily="18" charset="0"/>
              </a:rPr>
              <a:t>Been around Life</a:t>
            </a:r>
          </a:p>
          <a:p>
            <a:pPr algn="ctr"/>
            <a:r>
              <a:rPr lang="en-US" sz="2800" i="1" dirty="0">
                <a:solidFill>
                  <a:srgbClr val="FFFF00"/>
                </a:solidFill>
                <a:latin typeface="Times New Roman" panose="02020603050405020304" pitchFamily="18" charset="0"/>
                <a:cs typeface="Times New Roman" panose="02020603050405020304" pitchFamily="18" charset="0"/>
              </a:rPr>
              <a:t>Been around the Lord</a:t>
            </a:r>
          </a:p>
          <a:p>
            <a:pPr algn="ctr"/>
            <a:r>
              <a:rPr lang="en-US" sz="2800" i="1" dirty="0">
                <a:solidFill>
                  <a:srgbClr val="FFFF00"/>
                </a:solidFill>
                <a:latin typeface="Times New Roman" panose="02020603050405020304" pitchFamily="18" charset="0"/>
                <a:cs typeface="Times New Roman" panose="02020603050405020304" pitchFamily="18" charset="0"/>
              </a:rPr>
              <a:t>Been around Love</a:t>
            </a:r>
          </a:p>
          <a:p>
            <a:pPr algn="ctr"/>
            <a:r>
              <a:rPr lang="en-US" sz="2800" b="1" dirty="0">
                <a:latin typeface="Times New Roman" panose="02020603050405020304" pitchFamily="18" charset="0"/>
                <a:cs typeface="Times New Roman" panose="02020603050405020304" pitchFamily="18" charset="0"/>
              </a:rPr>
              <a:t>One who equips </a:t>
            </a:r>
            <a:r>
              <a:rPr lang="en-US" sz="2800" b="1">
                <a:latin typeface="Times New Roman" panose="02020603050405020304" pitchFamily="18" charset="0"/>
                <a:cs typeface="Times New Roman" panose="02020603050405020304" pitchFamily="18" charset="0"/>
              </a:rPr>
              <a:t>and edifies </a:t>
            </a:r>
            <a:endParaRPr lang="en-US" sz="2800" b="1" dirty="0">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5949300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 shepherd">
            <a:extLst>
              <a:ext uri="{FF2B5EF4-FFF2-40B4-BE49-F238E27FC236}">
                <a16:creationId xmlns:a16="http://schemas.microsoft.com/office/drawing/2014/main" id="{72578A2E-5B57-496C-8FCA-CDC4F7A06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2667000"/>
            <a:ext cx="3581399"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07914E53-BEE2-4158-83F1-6148237B0FB8}"/>
              </a:ext>
            </a:extLst>
          </p:cNvPr>
          <p:cNvSpPr/>
          <p:nvPr/>
        </p:nvSpPr>
        <p:spPr>
          <a:xfrm>
            <a:off x="304801" y="914400"/>
            <a:ext cx="8534397" cy="914400"/>
          </a:xfrm>
          <a:prstGeom prst="roundRect">
            <a:avLst/>
          </a:prstGeom>
          <a:solidFill>
            <a:srgbClr val="E046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Castellar" panose="020A0402060406010301" pitchFamily="18" charset="0"/>
              </a:rPr>
              <a:t>OFFICE OF SHEPHERD?</a:t>
            </a:r>
          </a:p>
        </p:txBody>
      </p:sp>
      <p:sp>
        <p:nvSpPr>
          <p:cNvPr id="3" name="Rectangle: Rounded Corners 2">
            <a:extLst>
              <a:ext uri="{FF2B5EF4-FFF2-40B4-BE49-F238E27FC236}">
                <a16:creationId xmlns:a16="http://schemas.microsoft.com/office/drawing/2014/main" id="{AAD2DD14-5637-4D0F-BD9C-1985FA7EDE12}"/>
              </a:ext>
            </a:extLst>
          </p:cNvPr>
          <p:cNvSpPr/>
          <p:nvPr/>
        </p:nvSpPr>
        <p:spPr>
          <a:xfrm>
            <a:off x="4038600" y="2895600"/>
            <a:ext cx="4953000" cy="3352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anose="02020603050405020304" pitchFamily="18" charset="0"/>
                <a:cs typeface="Times New Roman" panose="02020603050405020304" pitchFamily="18" charset="0"/>
              </a:rPr>
              <a:t>MAKE TOUGH DECISIONS</a:t>
            </a:r>
          </a:p>
          <a:p>
            <a:pPr algn="ctr"/>
            <a:r>
              <a:rPr lang="en-US" sz="2800" dirty="0">
                <a:latin typeface="Times New Roman" panose="02020603050405020304" pitchFamily="18" charset="0"/>
                <a:cs typeface="Times New Roman" panose="02020603050405020304" pitchFamily="18" charset="0"/>
              </a:rPr>
              <a:t>STAND FOR THE TRUTH</a:t>
            </a:r>
          </a:p>
          <a:p>
            <a:pPr algn="ctr"/>
            <a:r>
              <a:rPr lang="en-US" sz="2800" dirty="0">
                <a:latin typeface="Times New Roman" panose="02020603050405020304" pitchFamily="18" charset="0"/>
                <a:cs typeface="Times New Roman" panose="02020603050405020304" pitchFamily="18" charset="0"/>
              </a:rPr>
              <a:t>WALK BY FAITH</a:t>
            </a:r>
          </a:p>
        </p:txBody>
      </p:sp>
    </p:spTree>
    <p:extLst>
      <p:ext uri="{BB962C8B-B14F-4D97-AF65-F5344CB8AC3E}">
        <p14:creationId xmlns:p14="http://schemas.microsoft.com/office/powerpoint/2010/main" val="36806068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125</Words>
  <Application>Microsoft Office PowerPoint</Application>
  <PresentationFormat>On-screen Show (4:3)</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Castellar</vt:lpstr>
      <vt:lpstr>Times New Roman</vt:lpstr>
      <vt:lpstr>Office Theme</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 Chumbley</dc:creator>
  <cp:lastModifiedBy>Chumbley</cp:lastModifiedBy>
  <cp:revision>17</cp:revision>
  <dcterms:created xsi:type="dcterms:W3CDTF">2012-04-15T01:47:29Z</dcterms:created>
  <dcterms:modified xsi:type="dcterms:W3CDTF">2019-04-07T12:33:21Z</dcterms:modified>
</cp:coreProperties>
</file>