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4/27/2019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86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557" y="0"/>
            <a:ext cx="5080686" cy="1325563"/>
          </a:xfrm>
        </p:spPr>
        <p:txBody>
          <a:bodyPr/>
          <a:lstStyle/>
          <a:p>
            <a:r>
              <a:rPr lang="en-US" dirty="0"/>
              <a:t>Ability to Forgive</a:t>
            </a:r>
          </a:p>
        </p:txBody>
      </p:sp>
      <p:sp>
        <p:nvSpPr>
          <p:cNvPr id="3" name="Content Placeholder 2"/>
          <p:cNvSpPr>
            <a:spLocks noGrp="1"/>
          </p:cNvSpPr>
          <p:nvPr>
            <p:ph idx="1"/>
          </p:nvPr>
        </p:nvSpPr>
        <p:spPr>
          <a:xfrm>
            <a:off x="0" y="976184"/>
            <a:ext cx="12192000" cy="5881816"/>
          </a:xfrm>
        </p:spPr>
        <p:txBody>
          <a:bodyPr/>
          <a:lstStyle/>
          <a:p>
            <a:r>
              <a:rPr lang="en-US" sz="3600" dirty="0" smtClean="0"/>
              <a:t>Must be able to forgive those around us as well!</a:t>
            </a:r>
          </a:p>
          <a:p>
            <a:pPr lvl="1"/>
            <a:r>
              <a:rPr lang="en-US" sz="3600" dirty="0" smtClean="0"/>
              <a:t>Col. 3:12-13</a:t>
            </a:r>
          </a:p>
          <a:p>
            <a:pPr lvl="1"/>
            <a:endParaRPr lang="en-US" sz="3600" dirty="0"/>
          </a:p>
          <a:p>
            <a:pPr lvl="1"/>
            <a:r>
              <a:rPr lang="en-US" sz="3600" dirty="0" smtClean="0"/>
              <a:t>Matt. 6:14-15 – </a:t>
            </a:r>
            <a:r>
              <a:rPr lang="en-US" sz="3600" dirty="0" smtClean="0">
                <a:solidFill>
                  <a:srgbClr val="FFFF00"/>
                </a:solidFill>
              </a:rPr>
              <a:t>“For if you forgive men their trespasses, your heavenly Father will also forgive you. But if you do not forgive men their trespasses, neither will your Father forgive your trespasses.”</a:t>
            </a:r>
          </a:p>
          <a:p>
            <a:pPr lvl="1"/>
            <a:endParaRPr lang="en-US" sz="3600" dirty="0"/>
          </a:p>
          <a:p>
            <a:pPr lvl="1"/>
            <a:r>
              <a:rPr lang="en-US" sz="3600" dirty="0" smtClean="0"/>
              <a:t>We all must have the ability to forgive and forget! We must use it!</a:t>
            </a:r>
          </a:p>
          <a:p>
            <a:pPr lvl="1"/>
            <a:endParaRPr lang="en-US" sz="3600" dirty="0"/>
          </a:p>
          <a:p>
            <a:pPr lvl="1"/>
            <a:endParaRPr lang="en-US" dirty="0" smtClean="0"/>
          </a:p>
          <a:p>
            <a:pPr lvl="1"/>
            <a:endParaRPr lang="en-US" dirty="0"/>
          </a:p>
        </p:txBody>
      </p:sp>
    </p:spTree>
    <p:extLst>
      <p:ext uri="{BB962C8B-B14F-4D97-AF65-F5344CB8AC3E}">
        <p14:creationId xmlns:p14="http://schemas.microsoft.com/office/powerpoint/2010/main" val="187373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8540" y="0"/>
            <a:ext cx="1756719" cy="1325563"/>
          </a:xfrm>
        </p:spPr>
        <p:txBody>
          <a:bodyPr/>
          <a:lstStyle/>
          <a:p>
            <a:r>
              <a:rPr lang="en-US" dirty="0" smtClean="0"/>
              <a:t>Love</a:t>
            </a:r>
            <a:endParaRPr lang="en-US" dirty="0"/>
          </a:p>
        </p:txBody>
      </p:sp>
      <p:sp>
        <p:nvSpPr>
          <p:cNvPr id="3" name="Content Placeholder 2"/>
          <p:cNvSpPr>
            <a:spLocks noGrp="1"/>
          </p:cNvSpPr>
          <p:nvPr>
            <p:ph idx="1"/>
          </p:nvPr>
        </p:nvSpPr>
        <p:spPr>
          <a:xfrm>
            <a:off x="0" y="914400"/>
            <a:ext cx="12192000" cy="5943600"/>
          </a:xfrm>
        </p:spPr>
        <p:txBody>
          <a:bodyPr/>
          <a:lstStyle/>
          <a:p>
            <a:r>
              <a:rPr lang="en-US" sz="4000" dirty="0" smtClean="0"/>
              <a:t>1 Cor. 13</a:t>
            </a:r>
          </a:p>
          <a:p>
            <a:endParaRPr lang="en-US" sz="4000" dirty="0"/>
          </a:p>
          <a:p>
            <a:pPr lvl="1"/>
            <a:r>
              <a:rPr lang="en-US" sz="4000" dirty="0" smtClean="0"/>
              <a:t>What is my reasoning?</a:t>
            </a:r>
          </a:p>
          <a:p>
            <a:pPr lvl="2"/>
            <a:r>
              <a:rPr lang="en-US" sz="4000" dirty="0" smtClean="0"/>
              <a:t>Verse 1-3 – If love isn’t involved, </a:t>
            </a:r>
            <a:r>
              <a:rPr lang="en-US" sz="4000" dirty="0" smtClean="0">
                <a:solidFill>
                  <a:srgbClr val="FFFF00"/>
                </a:solidFill>
              </a:rPr>
              <a:t>“it profits me nothing.”</a:t>
            </a:r>
          </a:p>
          <a:p>
            <a:pPr lvl="2"/>
            <a:endParaRPr lang="en-US" sz="4000" dirty="0">
              <a:solidFill>
                <a:srgbClr val="FFFF00"/>
              </a:solidFill>
            </a:endParaRPr>
          </a:p>
          <a:p>
            <a:pPr lvl="1"/>
            <a:r>
              <a:rPr lang="en-US" sz="4000" dirty="0" smtClean="0">
                <a:solidFill>
                  <a:schemeClr val="tx1"/>
                </a:solidFill>
              </a:rPr>
              <a:t>1 John 4:20-21</a:t>
            </a:r>
          </a:p>
          <a:p>
            <a:pPr lvl="2"/>
            <a:r>
              <a:rPr lang="en-US" sz="4000" dirty="0" smtClean="0">
                <a:solidFill>
                  <a:schemeClr val="tx1"/>
                </a:solidFill>
              </a:rPr>
              <a:t>If we don’t love God, how can we love our brother?</a:t>
            </a:r>
          </a:p>
          <a:p>
            <a:pPr lvl="2"/>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77105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7075" y="0"/>
            <a:ext cx="1719649" cy="1325563"/>
          </a:xfrm>
        </p:spPr>
        <p:txBody>
          <a:bodyPr/>
          <a:lstStyle/>
          <a:p>
            <a:r>
              <a:rPr lang="en-US" dirty="0" smtClean="0"/>
              <a:t>Love</a:t>
            </a:r>
            <a:endParaRPr lang="en-US" dirty="0"/>
          </a:p>
        </p:txBody>
      </p:sp>
      <p:sp>
        <p:nvSpPr>
          <p:cNvPr id="3" name="Content Placeholder 2"/>
          <p:cNvSpPr>
            <a:spLocks noGrp="1"/>
          </p:cNvSpPr>
          <p:nvPr>
            <p:ph idx="1"/>
          </p:nvPr>
        </p:nvSpPr>
        <p:spPr>
          <a:xfrm>
            <a:off x="0" y="951470"/>
            <a:ext cx="12192000" cy="5906530"/>
          </a:xfrm>
        </p:spPr>
        <p:txBody>
          <a:bodyPr>
            <a:normAutofit/>
          </a:bodyPr>
          <a:lstStyle/>
          <a:p>
            <a:r>
              <a:rPr lang="en-US" sz="4000" dirty="0" smtClean="0"/>
              <a:t>To love those we see:</a:t>
            </a:r>
          </a:p>
          <a:p>
            <a:pPr lvl="1"/>
            <a:r>
              <a:rPr lang="en-US" sz="4000" dirty="0" smtClean="0"/>
              <a:t>Care about their well-being </a:t>
            </a:r>
          </a:p>
          <a:p>
            <a:pPr lvl="1"/>
            <a:r>
              <a:rPr lang="en-US" sz="4000" dirty="0" smtClean="0"/>
              <a:t>Always want the best for them</a:t>
            </a:r>
          </a:p>
          <a:p>
            <a:pPr lvl="1"/>
            <a:r>
              <a:rPr lang="en-US" sz="4000" dirty="0" smtClean="0"/>
              <a:t>Ultimately the desire for them to make it to Heaven</a:t>
            </a:r>
          </a:p>
          <a:p>
            <a:pPr lvl="1"/>
            <a:endParaRPr lang="en-US" sz="4000" dirty="0"/>
          </a:p>
          <a:p>
            <a:r>
              <a:rPr lang="en-US" sz="4000" dirty="0" smtClean="0"/>
              <a:t>As brothers and sisters – We should have that desire for each other!</a:t>
            </a:r>
          </a:p>
          <a:p>
            <a:endParaRPr lang="en-US" sz="4000" dirty="0"/>
          </a:p>
        </p:txBody>
      </p:sp>
    </p:spTree>
    <p:extLst>
      <p:ext uri="{BB962C8B-B14F-4D97-AF65-F5344CB8AC3E}">
        <p14:creationId xmlns:p14="http://schemas.microsoft.com/office/powerpoint/2010/main" val="159347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9432" y="0"/>
            <a:ext cx="1694935" cy="1325563"/>
          </a:xfrm>
        </p:spPr>
        <p:txBody>
          <a:bodyPr/>
          <a:lstStyle/>
          <a:p>
            <a:r>
              <a:rPr lang="en-US" dirty="0" smtClean="0"/>
              <a:t>Love</a:t>
            </a:r>
            <a:endParaRPr lang="en-US" dirty="0"/>
          </a:p>
        </p:txBody>
      </p:sp>
      <p:sp>
        <p:nvSpPr>
          <p:cNvPr id="3" name="Content Placeholder 2"/>
          <p:cNvSpPr>
            <a:spLocks noGrp="1"/>
          </p:cNvSpPr>
          <p:nvPr>
            <p:ph idx="1"/>
          </p:nvPr>
        </p:nvSpPr>
        <p:spPr>
          <a:xfrm>
            <a:off x="0" y="1000896"/>
            <a:ext cx="12192000" cy="5857103"/>
          </a:xfrm>
        </p:spPr>
        <p:txBody>
          <a:bodyPr>
            <a:normAutofit/>
          </a:bodyPr>
          <a:lstStyle/>
          <a:p>
            <a:r>
              <a:rPr lang="en-US" sz="3600" dirty="0" smtClean="0"/>
              <a:t>Its not just for those in this building.</a:t>
            </a:r>
          </a:p>
          <a:p>
            <a:endParaRPr lang="en-US" sz="3600" dirty="0"/>
          </a:p>
          <a:p>
            <a:pPr lvl="1"/>
            <a:r>
              <a:rPr lang="en-US" sz="3600" dirty="0" smtClean="0"/>
              <a:t>Matt. 25:34-36 </a:t>
            </a:r>
          </a:p>
          <a:p>
            <a:pPr lvl="1"/>
            <a:endParaRPr lang="en-US" sz="3600" dirty="0"/>
          </a:p>
          <a:p>
            <a:pPr lvl="2"/>
            <a:r>
              <a:rPr lang="en-US" sz="3600" dirty="0" smtClean="0"/>
              <a:t>Food for the hungry, drink for the thirsty, shelter for the stranger, clothes for the naked, our presence for the sick and imprisoned.</a:t>
            </a:r>
          </a:p>
          <a:p>
            <a:pPr lvl="1"/>
            <a:endParaRPr lang="en-US" sz="3600" dirty="0"/>
          </a:p>
          <a:p>
            <a:pPr lvl="1"/>
            <a:r>
              <a:rPr lang="en-US" sz="3600" dirty="0" smtClean="0"/>
              <a:t>Not works to be seen, but works sprouting from Love</a:t>
            </a:r>
          </a:p>
        </p:txBody>
      </p:sp>
    </p:spTree>
    <p:extLst>
      <p:ext uri="{BB962C8B-B14F-4D97-AF65-F5344CB8AC3E}">
        <p14:creationId xmlns:p14="http://schemas.microsoft.com/office/powerpoint/2010/main" val="31371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53" y="160638"/>
            <a:ext cx="11998411" cy="6610865"/>
          </a:xfrm>
        </p:spPr>
        <p:txBody>
          <a:bodyPr>
            <a:normAutofit lnSpcReduction="10000"/>
          </a:bodyPr>
          <a:lstStyle/>
          <a:p>
            <a:endParaRPr lang="en-US" dirty="0"/>
          </a:p>
          <a:p>
            <a:r>
              <a:rPr lang="en-US" sz="4400" dirty="0" smtClean="0">
                <a:solidFill>
                  <a:srgbClr val="FFFF00"/>
                </a:solidFill>
              </a:rPr>
              <a:t>“And now abide faith, hope, love, these three; but the greatest of these is LOVE.”</a:t>
            </a:r>
          </a:p>
          <a:p>
            <a:endParaRPr lang="en-US" sz="4400" dirty="0"/>
          </a:p>
          <a:p>
            <a:r>
              <a:rPr lang="en-US" sz="4400" dirty="0" smtClean="0"/>
              <a:t>God is Love, Christ is Love, The Spirit is Love</a:t>
            </a:r>
          </a:p>
          <a:p>
            <a:endParaRPr lang="en-US" sz="4400" dirty="0" smtClean="0"/>
          </a:p>
          <a:p>
            <a:r>
              <a:rPr lang="en-US" sz="4400" dirty="0" smtClean="0"/>
              <a:t>1 John 4:10-11</a:t>
            </a:r>
          </a:p>
          <a:p>
            <a:pPr lvl="1"/>
            <a:r>
              <a:rPr lang="en-US" sz="4400" dirty="0" smtClean="0">
                <a:solidFill>
                  <a:srgbClr val="FFFF00"/>
                </a:solidFill>
              </a:rPr>
              <a:t>“In this love, not that we loved God, but that He loved us and sent His Son to be the propitiation for our sins. Beloved, if God so loved us, we also ought to love one another.”</a:t>
            </a:r>
            <a:endParaRPr lang="en-US" sz="4400" dirty="0">
              <a:solidFill>
                <a:srgbClr val="FFFF00"/>
              </a:solidFill>
            </a:endParaRPr>
          </a:p>
        </p:txBody>
      </p:sp>
    </p:spTree>
    <p:extLst>
      <p:ext uri="{BB962C8B-B14F-4D97-AF65-F5344CB8AC3E}">
        <p14:creationId xmlns:p14="http://schemas.microsoft.com/office/powerpoint/2010/main" val="349971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 we strive toward Heaven…</a:t>
            </a:r>
            <a:endParaRPr lang="en-US" dirty="0"/>
          </a:p>
        </p:txBody>
      </p:sp>
      <p:sp>
        <p:nvSpPr>
          <p:cNvPr id="3" name="Content Placeholder 2"/>
          <p:cNvSpPr>
            <a:spLocks noGrp="1"/>
          </p:cNvSpPr>
          <p:nvPr>
            <p:ph idx="1"/>
          </p:nvPr>
        </p:nvSpPr>
        <p:spPr>
          <a:xfrm>
            <a:off x="0" y="1804086"/>
            <a:ext cx="12192000" cy="5053914"/>
          </a:xfrm>
        </p:spPr>
        <p:txBody>
          <a:bodyPr>
            <a:normAutofit/>
          </a:bodyPr>
          <a:lstStyle/>
          <a:p>
            <a:r>
              <a:rPr lang="en-US" sz="4800" dirty="0" smtClean="0"/>
              <a:t>Desire the Truth = Christ</a:t>
            </a:r>
          </a:p>
          <a:p>
            <a:endParaRPr lang="en-US" sz="4800" dirty="0"/>
          </a:p>
          <a:p>
            <a:r>
              <a:rPr lang="en-US" sz="4800" dirty="0" smtClean="0"/>
              <a:t>Forgive as we have been forgiven</a:t>
            </a:r>
          </a:p>
          <a:p>
            <a:endParaRPr lang="en-US" sz="4800" dirty="0"/>
          </a:p>
          <a:p>
            <a:r>
              <a:rPr lang="en-US" sz="4800" dirty="0" smtClean="0"/>
              <a:t>And </a:t>
            </a:r>
            <a:r>
              <a:rPr lang="en-US" sz="4800" dirty="0" smtClean="0">
                <a:solidFill>
                  <a:srgbClr val="FFFF00"/>
                </a:solidFill>
              </a:rPr>
              <a:t>“Love the Lord your God… &amp; Love your neighbor as yourself”</a:t>
            </a:r>
            <a:endParaRPr lang="en-US" sz="4800" dirty="0">
              <a:solidFill>
                <a:srgbClr val="FFFF00"/>
              </a:solidFill>
            </a:endParaRPr>
          </a:p>
        </p:txBody>
      </p:sp>
    </p:spTree>
    <p:extLst>
      <p:ext uri="{BB962C8B-B14F-4D97-AF65-F5344CB8AC3E}">
        <p14:creationId xmlns:p14="http://schemas.microsoft.com/office/powerpoint/2010/main" val="427160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6239" y="3398108"/>
            <a:ext cx="9144000" cy="2003075"/>
          </a:xfrm>
        </p:spPr>
        <p:txBody>
          <a:bodyPr/>
          <a:lstStyle/>
          <a:p>
            <a:r>
              <a:rPr lang="en-US" u="sng" dirty="0" smtClean="0"/>
              <a:t>Leading to Heaven</a:t>
            </a:r>
            <a:endParaRPr lang="en-US" u="sng" dirty="0"/>
          </a:p>
        </p:txBody>
      </p:sp>
      <p:sp>
        <p:nvSpPr>
          <p:cNvPr id="3" name="Subtitle 2"/>
          <p:cNvSpPr>
            <a:spLocks noGrp="1"/>
          </p:cNvSpPr>
          <p:nvPr>
            <p:ph type="subTitle" idx="1"/>
          </p:nvPr>
        </p:nvSpPr>
        <p:spPr>
          <a:xfrm>
            <a:off x="2358079" y="1350127"/>
            <a:ext cx="7700321" cy="1618734"/>
          </a:xfrm>
        </p:spPr>
        <p:txBody>
          <a:bodyPr>
            <a:noAutofit/>
          </a:bodyPr>
          <a:lstStyle/>
          <a:p>
            <a:pPr algn="l"/>
            <a:r>
              <a:rPr lang="en-US" sz="9600" u="sng" dirty="0" smtClean="0"/>
              <a:t>Characteristics </a:t>
            </a:r>
            <a:endParaRPr lang="en-US" sz="9600" u="sng" dirty="0"/>
          </a:p>
        </p:txBody>
      </p:sp>
    </p:spTree>
    <p:extLst>
      <p:ext uri="{BB962C8B-B14F-4D97-AF65-F5344CB8AC3E}">
        <p14:creationId xmlns:p14="http://schemas.microsoft.com/office/powerpoint/2010/main" val="41809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028568" cy="1325563"/>
          </a:xfrm>
        </p:spPr>
        <p:txBody>
          <a:bodyPr/>
          <a:lstStyle/>
          <a:p>
            <a:r>
              <a:rPr lang="en-US" dirty="0" smtClean="0"/>
              <a:t>Desire</a:t>
            </a:r>
            <a:endParaRPr lang="en-US" dirty="0"/>
          </a:p>
        </p:txBody>
      </p:sp>
      <p:sp>
        <p:nvSpPr>
          <p:cNvPr id="3" name="Content Placeholder 2"/>
          <p:cNvSpPr>
            <a:spLocks noGrp="1"/>
          </p:cNvSpPr>
          <p:nvPr>
            <p:ph idx="1"/>
          </p:nvPr>
        </p:nvSpPr>
        <p:spPr>
          <a:xfrm>
            <a:off x="494271" y="1383957"/>
            <a:ext cx="11353800" cy="5361417"/>
          </a:xfrm>
        </p:spPr>
        <p:txBody>
          <a:bodyPr>
            <a:normAutofit lnSpcReduction="10000"/>
          </a:bodyPr>
          <a:lstStyle/>
          <a:p>
            <a:endParaRPr lang="en-US" dirty="0" smtClean="0"/>
          </a:p>
          <a:p>
            <a:endParaRPr lang="en-US" dirty="0"/>
          </a:p>
          <a:p>
            <a:r>
              <a:rPr lang="en-US" sz="4400" dirty="0" smtClean="0"/>
              <a:t>From the beginning, mankind has had its own desires</a:t>
            </a:r>
          </a:p>
          <a:p>
            <a:endParaRPr lang="en-US" sz="4400" dirty="0"/>
          </a:p>
          <a:p>
            <a:endParaRPr lang="en-US" sz="4400" dirty="0" smtClean="0"/>
          </a:p>
          <a:p>
            <a:r>
              <a:rPr lang="en-US" sz="4400" dirty="0" smtClean="0"/>
              <a:t>Desire defined = strong feeling of wanting to have something or wishing something would happen</a:t>
            </a:r>
          </a:p>
          <a:p>
            <a:endParaRPr lang="en-US" dirty="0"/>
          </a:p>
          <a:p>
            <a:endParaRPr lang="en-US" dirty="0"/>
          </a:p>
        </p:txBody>
      </p:sp>
    </p:spTree>
    <p:extLst>
      <p:ext uri="{BB962C8B-B14F-4D97-AF65-F5344CB8AC3E}">
        <p14:creationId xmlns:p14="http://schemas.microsoft.com/office/powerpoint/2010/main" val="204326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33398"/>
            <a:ext cx="10233800" cy="4351338"/>
          </a:xfrm>
        </p:spPr>
        <p:txBody>
          <a:bodyPr>
            <a:normAutofit/>
          </a:bodyPr>
          <a:lstStyle/>
          <a:p>
            <a:r>
              <a:rPr lang="en-US" sz="5400" dirty="0" smtClean="0"/>
              <a:t>Judicial System within our country</a:t>
            </a:r>
          </a:p>
          <a:p>
            <a:r>
              <a:rPr lang="en-US" sz="5400" dirty="0" smtClean="0"/>
              <a:t>Police/ Detectives</a:t>
            </a:r>
          </a:p>
          <a:p>
            <a:r>
              <a:rPr lang="en-US" sz="5400" dirty="0" smtClean="0"/>
              <a:t>Instant replay and coach challenges in sports</a:t>
            </a:r>
          </a:p>
          <a:p>
            <a:r>
              <a:rPr lang="en-US" sz="5400" dirty="0" smtClean="0"/>
              <a:t>“Google it”</a:t>
            </a:r>
            <a:endParaRPr lang="en-US" sz="5400" dirty="0"/>
          </a:p>
        </p:txBody>
      </p:sp>
      <p:sp>
        <p:nvSpPr>
          <p:cNvPr id="4" name="Title 1"/>
          <p:cNvSpPr>
            <a:spLocks noGrp="1"/>
          </p:cNvSpPr>
          <p:nvPr>
            <p:ph type="title"/>
          </p:nvPr>
        </p:nvSpPr>
        <p:spPr/>
        <p:txBody>
          <a:bodyPr/>
          <a:lstStyle/>
          <a:p>
            <a:r>
              <a:rPr lang="en-US" dirty="0" smtClean="0"/>
              <a:t>Desire for the Truth</a:t>
            </a:r>
            <a:endParaRPr lang="en-US" dirty="0"/>
          </a:p>
        </p:txBody>
      </p:sp>
    </p:spTree>
    <p:extLst>
      <p:ext uri="{BB962C8B-B14F-4D97-AF65-F5344CB8AC3E}">
        <p14:creationId xmlns:p14="http://schemas.microsoft.com/office/powerpoint/2010/main" val="65339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849" y="365125"/>
            <a:ext cx="5834448" cy="1325563"/>
          </a:xfrm>
        </p:spPr>
        <p:txBody>
          <a:bodyPr/>
          <a:lstStyle/>
          <a:p>
            <a:r>
              <a:rPr lang="en-US" dirty="0" smtClean="0"/>
              <a:t>Desire for the Truth</a:t>
            </a:r>
            <a:endParaRPr lang="en-US" dirty="0"/>
          </a:p>
        </p:txBody>
      </p:sp>
      <p:sp>
        <p:nvSpPr>
          <p:cNvPr id="3" name="Content Placeholder 2"/>
          <p:cNvSpPr>
            <a:spLocks noGrp="1"/>
          </p:cNvSpPr>
          <p:nvPr>
            <p:ph idx="1"/>
          </p:nvPr>
        </p:nvSpPr>
        <p:spPr>
          <a:xfrm>
            <a:off x="358346" y="1690688"/>
            <a:ext cx="10995454" cy="5167311"/>
          </a:xfrm>
        </p:spPr>
        <p:txBody>
          <a:bodyPr>
            <a:noAutofit/>
          </a:bodyPr>
          <a:lstStyle/>
          <a:p>
            <a:r>
              <a:rPr lang="en-US" sz="4400" dirty="0" smtClean="0"/>
              <a:t>The key is finding truth is using the right source</a:t>
            </a:r>
          </a:p>
          <a:p>
            <a:r>
              <a:rPr lang="en-US" sz="4400" dirty="0" smtClean="0"/>
              <a:t>Psalm 119:137-144</a:t>
            </a:r>
          </a:p>
          <a:p>
            <a:pPr lvl="2"/>
            <a:r>
              <a:rPr lang="en-US" sz="4400" dirty="0" smtClean="0"/>
              <a:t>“Your law is truth”</a:t>
            </a:r>
          </a:p>
          <a:p>
            <a:pPr lvl="2"/>
            <a:r>
              <a:rPr lang="en-US" sz="4400" dirty="0" smtClean="0"/>
              <a:t>“Give me understanding”</a:t>
            </a:r>
          </a:p>
          <a:p>
            <a:r>
              <a:rPr lang="en-US" sz="4400" dirty="0" smtClean="0"/>
              <a:t>John 14:5-6</a:t>
            </a:r>
          </a:p>
          <a:p>
            <a:pPr lvl="2"/>
            <a:r>
              <a:rPr lang="en-US" sz="4400" dirty="0" smtClean="0"/>
              <a:t>Christ says “I am truth”</a:t>
            </a:r>
          </a:p>
        </p:txBody>
      </p:sp>
    </p:spTree>
    <p:extLst>
      <p:ext uri="{BB962C8B-B14F-4D97-AF65-F5344CB8AC3E}">
        <p14:creationId xmlns:p14="http://schemas.microsoft.com/office/powerpoint/2010/main" val="210373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704" y="352768"/>
            <a:ext cx="5908589" cy="1325563"/>
          </a:xfrm>
        </p:spPr>
        <p:txBody>
          <a:bodyPr/>
          <a:lstStyle/>
          <a:p>
            <a:r>
              <a:rPr lang="en-US" dirty="0"/>
              <a:t>Desire for the Truth</a:t>
            </a:r>
          </a:p>
        </p:txBody>
      </p:sp>
      <p:sp>
        <p:nvSpPr>
          <p:cNvPr id="3" name="Content Placeholder 2"/>
          <p:cNvSpPr>
            <a:spLocks noGrp="1"/>
          </p:cNvSpPr>
          <p:nvPr>
            <p:ph idx="1"/>
          </p:nvPr>
        </p:nvSpPr>
        <p:spPr>
          <a:xfrm>
            <a:off x="653876" y="1842572"/>
            <a:ext cx="10884243" cy="4620012"/>
          </a:xfrm>
        </p:spPr>
        <p:txBody>
          <a:bodyPr>
            <a:normAutofit/>
          </a:bodyPr>
          <a:lstStyle/>
          <a:p>
            <a:r>
              <a:rPr lang="en-US" sz="5400" dirty="0"/>
              <a:t>I cannot create my own</a:t>
            </a:r>
          </a:p>
          <a:p>
            <a:r>
              <a:rPr lang="en-US" sz="5400" dirty="0"/>
              <a:t>2 John 7-11 </a:t>
            </a:r>
          </a:p>
          <a:p>
            <a:pPr lvl="2"/>
            <a:r>
              <a:rPr lang="en-US" sz="4800" dirty="0"/>
              <a:t>Without our desire for Christ’s truth, we can easily be deceived</a:t>
            </a:r>
          </a:p>
          <a:p>
            <a:r>
              <a:rPr lang="en-US" sz="5400" dirty="0"/>
              <a:t>Only 1 truth leads to Heaven</a:t>
            </a:r>
          </a:p>
          <a:p>
            <a:endParaRPr lang="en-US" dirty="0"/>
          </a:p>
        </p:txBody>
      </p:sp>
    </p:spTree>
    <p:extLst>
      <p:ext uri="{BB962C8B-B14F-4D97-AF65-F5344CB8AC3E}">
        <p14:creationId xmlns:p14="http://schemas.microsoft.com/office/powerpoint/2010/main" val="294903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624" y="167417"/>
            <a:ext cx="5290751" cy="1278324"/>
          </a:xfrm>
        </p:spPr>
        <p:txBody>
          <a:bodyPr/>
          <a:lstStyle/>
          <a:p>
            <a:r>
              <a:rPr lang="en-US" dirty="0" smtClean="0"/>
              <a:t>Ability to Forgive</a:t>
            </a:r>
            <a:endParaRPr lang="en-US" dirty="0"/>
          </a:p>
        </p:txBody>
      </p:sp>
      <p:sp>
        <p:nvSpPr>
          <p:cNvPr id="3" name="Content Placeholder 2"/>
          <p:cNvSpPr>
            <a:spLocks noGrp="1"/>
          </p:cNvSpPr>
          <p:nvPr>
            <p:ph idx="1"/>
          </p:nvPr>
        </p:nvSpPr>
        <p:spPr>
          <a:xfrm>
            <a:off x="0" y="1359243"/>
            <a:ext cx="12192000" cy="5498757"/>
          </a:xfrm>
        </p:spPr>
        <p:txBody>
          <a:bodyPr>
            <a:normAutofit lnSpcReduction="10000"/>
          </a:bodyPr>
          <a:lstStyle/>
          <a:p>
            <a:r>
              <a:rPr lang="en-US" sz="3600" dirty="0" smtClean="0"/>
              <a:t>Matt. 22: 34-40 – “Teacher, what is the greatest commandment in the law?”</a:t>
            </a:r>
          </a:p>
          <a:p>
            <a:pPr lvl="1"/>
            <a:endParaRPr lang="en-US" sz="3600" dirty="0"/>
          </a:p>
          <a:p>
            <a:pPr lvl="1"/>
            <a:r>
              <a:rPr lang="en-US" sz="3600" dirty="0" smtClean="0">
                <a:solidFill>
                  <a:srgbClr val="FFFF00"/>
                </a:solidFill>
              </a:rPr>
              <a:t>“You shall love the Lord your God with all of your heart, with all your soul, with all your mind</a:t>
            </a:r>
            <a:r>
              <a:rPr lang="en-US" sz="3600" dirty="0" smtClean="0">
                <a:solidFill>
                  <a:srgbClr val="FFFF00"/>
                </a:solidFill>
              </a:rPr>
              <a:t>.”</a:t>
            </a:r>
            <a:endParaRPr lang="en-US" sz="3600" dirty="0" smtClean="0">
              <a:solidFill>
                <a:srgbClr val="FFFF00"/>
              </a:solidFill>
            </a:endParaRPr>
          </a:p>
          <a:p>
            <a:pPr marL="457200" lvl="1" indent="0">
              <a:buNone/>
            </a:pPr>
            <a:r>
              <a:rPr lang="en-US" sz="3600" dirty="0" smtClean="0">
                <a:solidFill>
                  <a:srgbClr val="FFFF00"/>
                </a:solidFill>
              </a:rPr>
              <a:t>…“</a:t>
            </a:r>
            <a:r>
              <a:rPr lang="en-US" sz="3600" dirty="0" smtClean="0">
                <a:solidFill>
                  <a:srgbClr val="FFFF00"/>
                </a:solidFill>
              </a:rPr>
              <a:t>You shall love your neighbor as yourself.”</a:t>
            </a:r>
          </a:p>
          <a:p>
            <a:pPr lvl="1"/>
            <a:endParaRPr lang="en-US" sz="3600" dirty="0"/>
          </a:p>
          <a:p>
            <a:r>
              <a:rPr lang="en-US" sz="3600" dirty="0" smtClean="0"/>
              <a:t>How can I love my neighbor if I cant love myself?</a:t>
            </a:r>
          </a:p>
          <a:p>
            <a:endParaRPr lang="en-US" sz="3600" dirty="0" smtClean="0"/>
          </a:p>
          <a:p>
            <a:r>
              <a:rPr lang="en-US" sz="3600" dirty="0" smtClean="0"/>
              <a:t>How can I forgive others if I cant forgive myself?</a:t>
            </a:r>
            <a:endParaRPr lang="en-US" sz="3600" dirty="0"/>
          </a:p>
        </p:txBody>
      </p:sp>
    </p:spTree>
    <p:extLst>
      <p:ext uri="{BB962C8B-B14F-4D97-AF65-F5344CB8AC3E}">
        <p14:creationId xmlns:p14="http://schemas.microsoft.com/office/powerpoint/2010/main" val="2315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3308" y="167417"/>
            <a:ext cx="5167184" cy="1325563"/>
          </a:xfrm>
        </p:spPr>
        <p:txBody>
          <a:bodyPr/>
          <a:lstStyle/>
          <a:p>
            <a:r>
              <a:rPr lang="en-US" dirty="0" smtClean="0"/>
              <a:t>Ability to Forgive</a:t>
            </a:r>
            <a:endParaRPr lang="en-US" dirty="0"/>
          </a:p>
        </p:txBody>
      </p:sp>
      <p:sp>
        <p:nvSpPr>
          <p:cNvPr id="3" name="Content Placeholder 2"/>
          <p:cNvSpPr>
            <a:spLocks noGrp="1"/>
          </p:cNvSpPr>
          <p:nvPr>
            <p:ph idx="1"/>
          </p:nvPr>
        </p:nvSpPr>
        <p:spPr>
          <a:xfrm>
            <a:off x="0" y="1186248"/>
            <a:ext cx="12192000" cy="5671751"/>
          </a:xfrm>
        </p:spPr>
        <p:txBody>
          <a:bodyPr>
            <a:normAutofit lnSpcReduction="10000"/>
          </a:bodyPr>
          <a:lstStyle/>
          <a:p>
            <a:r>
              <a:rPr lang="en-US" sz="3200" dirty="0" smtClean="0"/>
              <a:t>Psalm 86:5 – </a:t>
            </a:r>
            <a:r>
              <a:rPr lang="en-US" sz="3200" dirty="0" smtClean="0">
                <a:solidFill>
                  <a:srgbClr val="FFFF00"/>
                </a:solidFill>
              </a:rPr>
              <a:t>“For you, Lord, are good, and ready to forgive, and abundant in mercy to those who call upon You.”</a:t>
            </a:r>
          </a:p>
          <a:p>
            <a:endParaRPr lang="en-US" sz="3200" dirty="0"/>
          </a:p>
          <a:p>
            <a:r>
              <a:rPr lang="en-US" sz="3200" dirty="0" smtClean="0"/>
              <a:t>Psalm 130:1-8 </a:t>
            </a:r>
          </a:p>
          <a:p>
            <a:pPr lvl="1"/>
            <a:r>
              <a:rPr lang="en-US" sz="3200" dirty="0" smtClean="0">
                <a:solidFill>
                  <a:srgbClr val="FFFF00"/>
                </a:solidFill>
              </a:rPr>
              <a:t>“But there is forgiveness with You…”</a:t>
            </a:r>
          </a:p>
          <a:p>
            <a:pPr marL="457200" lvl="1" indent="0">
              <a:buNone/>
            </a:pPr>
            <a:endParaRPr lang="en-US" sz="3200" dirty="0" smtClean="0">
              <a:solidFill>
                <a:srgbClr val="FFFF00"/>
              </a:solidFill>
            </a:endParaRPr>
          </a:p>
          <a:p>
            <a:pPr lvl="1"/>
            <a:r>
              <a:rPr lang="en-US" sz="3200" dirty="0" smtClean="0">
                <a:solidFill>
                  <a:srgbClr val="FFFF00"/>
                </a:solidFill>
              </a:rPr>
              <a:t>“For with the Lord there is mercy and with Him is abundant redemption.”</a:t>
            </a:r>
          </a:p>
          <a:p>
            <a:r>
              <a:rPr lang="en-US" sz="3200" dirty="0" smtClean="0"/>
              <a:t>Israel’s sin couldn’t outweigh God’s mercy!</a:t>
            </a:r>
          </a:p>
          <a:p>
            <a:endParaRPr lang="en-US" sz="3200" dirty="0" smtClean="0"/>
          </a:p>
          <a:p>
            <a:r>
              <a:rPr lang="en-US" sz="3200" dirty="0" smtClean="0"/>
              <a:t>Don’t we serve the same God?</a:t>
            </a:r>
            <a:endParaRPr lang="en-US" sz="3200" dirty="0"/>
          </a:p>
        </p:txBody>
      </p:sp>
    </p:spTree>
    <p:extLst>
      <p:ext uri="{BB962C8B-B14F-4D97-AF65-F5344CB8AC3E}">
        <p14:creationId xmlns:p14="http://schemas.microsoft.com/office/powerpoint/2010/main" val="245994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021" y="117990"/>
            <a:ext cx="5117757" cy="1325563"/>
          </a:xfrm>
        </p:spPr>
        <p:txBody>
          <a:bodyPr/>
          <a:lstStyle/>
          <a:p>
            <a:r>
              <a:rPr lang="en-US" dirty="0"/>
              <a:t>Ability to Forgive</a:t>
            </a:r>
          </a:p>
        </p:txBody>
      </p:sp>
      <p:sp>
        <p:nvSpPr>
          <p:cNvPr id="3" name="Content Placeholder 2"/>
          <p:cNvSpPr>
            <a:spLocks noGrp="1"/>
          </p:cNvSpPr>
          <p:nvPr>
            <p:ph idx="1"/>
          </p:nvPr>
        </p:nvSpPr>
        <p:spPr>
          <a:xfrm>
            <a:off x="0" y="1136822"/>
            <a:ext cx="12192000" cy="5721178"/>
          </a:xfrm>
        </p:spPr>
        <p:txBody>
          <a:bodyPr/>
          <a:lstStyle/>
          <a:p>
            <a:r>
              <a:rPr lang="en-US" sz="3600" dirty="0" smtClean="0"/>
              <a:t>God will forgive you </a:t>
            </a:r>
          </a:p>
          <a:p>
            <a:endParaRPr lang="en-US" sz="3600" dirty="0"/>
          </a:p>
          <a:p>
            <a:pPr lvl="1"/>
            <a:r>
              <a:rPr lang="en-US" sz="3600" dirty="0" smtClean="0"/>
              <a:t>Heb. 10:14-18 </a:t>
            </a:r>
          </a:p>
          <a:p>
            <a:pPr lvl="2"/>
            <a:r>
              <a:rPr lang="en-US" sz="3600" dirty="0" smtClean="0"/>
              <a:t>God says, </a:t>
            </a:r>
            <a:r>
              <a:rPr lang="en-US" sz="3600" dirty="0" smtClean="0">
                <a:solidFill>
                  <a:srgbClr val="FFFF00"/>
                </a:solidFill>
              </a:rPr>
              <a:t>“Their sins and their lawless deeds I will remember no more.”</a:t>
            </a:r>
          </a:p>
          <a:p>
            <a:pPr lvl="1"/>
            <a:endParaRPr lang="en-US" sz="3600" dirty="0" smtClean="0">
              <a:solidFill>
                <a:srgbClr val="FFFF00"/>
              </a:solidFill>
            </a:endParaRPr>
          </a:p>
          <a:p>
            <a:pPr lvl="1"/>
            <a:r>
              <a:rPr lang="en-US" sz="3600" dirty="0"/>
              <a:t>1 John </a:t>
            </a:r>
            <a:r>
              <a:rPr lang="en-US" sz="3600" dirty="0" smtClean="0"/>
              <a:t>1:9</a:t>
            </a:r>
            <a:endParaRPr lang="en-US" sz="3600" dirty="0">
              <a:solidFill>
                <a:srgbClr val="FFFF00"/>
              </a:solidFill>
            </a:endParaRPr>
          </a:p>
          <a:p>
            <a:pPr lvl="2"/>
            <a:r>
              <a:rPr lang="en-US" sz="3600" dirty="0" smtClean="0">
                <a:solidFill>
                  <a:srgbClr val="FFFF00"/>
                </a:solidFill>
              </a:rPr>
              <a:t>“If we confess our sins, He is faithful and just to forgive us our sins and to cleanse us from all unrighteousness.”</a:t>
            </a:r>
          </a:p>
          <a:p>
            <a:pPr lvl="1"/>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74737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docProps/app.xml><?xml version="1.0" encoding="utf-8"?>
<Properties xmlns="http://schemas.openxmlformats.org/officeDocument/2006/extended-properties" xmlns:vt="http://schemas.openxmlformats.org/officeDocument/2006/docPropsVTypes">
  <Template>TM04033923[[fn=Depth]]</Template>
  <TotalTime>299</TotalTime>
  <Words>637</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PowerPoint Presentation</vt:lpstr>
      <vt:lpstr>Leading to Heaven</vt:lpstr>
      <vt:lpstr>Desire</vt:lpstr>
      <vt:lpstr>Desire for the Truth</vt:lpstr>
      <vt:lpstr>Desire for the Truth</vt:lpstr>
      <vt:lpstr>Desire for the Truth</vt:lpstr>
      <vt:lpstr>Ability to Forgive</vt:lpstr>
      <vt:lpstr>Ability to Forgive</vt:lpstr>
      <vt:lpstr>Ability to Forgive</vt:lpstr>
      <vt:lpstr>Ability to Forgive</vt:lpstr>
      <vt:lpstr>Love</vt:lpstr>
      <vt:lpstr>Love</vt:lpstr>
      <vt:lpstr>Love</vt:lpstr>
      <vt:lpstr>PowerPoint Presentation</vt:lpstr>
      <vt:lpstr>As we strive toward Heaven…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to Heaven</dc:title>
  <dc:creator>AJ</dc:creator>
  <cp:lastModifiedBy>AJ</cp:lastModifiedBy>
  <cp:revision>16</cp:revision>
  <dcterms:created xsi:type="dcterms:W3CDTF">2019-03-17T01:36:55Z</dcterms:created>
  <dcterms:modified xsi:type="dcterms:W3CDTF">2019-04-28T05:07:27Z</dcterms:modified>
</cp:coreProperties>
</file>