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9" r:id="rId4"/>
    <p:sldId id="265"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B93A3A"/>
    <a:srgbClr val="FFFFCC"/>
    <a:srgbClr val="EB69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2" autoAdjust="0"/>
    <p:restoredTop sz="94660"/>
  </p:normalViewPr>
  <p:slideViewPr>
    <p:cSldViewPr snapToGrid="0">
      <p:cViewPr varScale="1">
        <p:scale>
          <a:sx n="45" d="100"/>
          <a:sy n="45" d="100"/>
        </p:scale>
        <p:origin x="66"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B3A1C1F-1A39-4FDF-84FC-B035E57A81D2}" type="datetimeFigureOut">
              <a:rPr lang="en-US" smtClean="0"/>
              <a:t>3/30/2019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5F87D0-AB01-4F4E-B525-806F5C049F65}" type="slidenum">
              <a:rPr lang="en-US" smtClean="0"/>
              <a:t>‹#›</a:t>
            </a:fld>
            <a:endParaRPr lang="en-US"/>
          </a:p>
        </p:txBody>
      </p:sp>
    </p:spTree>
    <p:extLst>
      <p:ext uri="{BB962C8B-B14F-4D97-AF65-F5344CB8AC3E}">
        <p14:creationId xmlns:p14="http://schemas.microsoft.com/office/powerpoint/2010/main" val="124694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3A1C1F-1A39-4FDF-84FC-B035E57A81D2}" type="datetimeFigureOut">
              <a:rPr lang="en-US" smtClean="0"/>
              <a:t>3/30/2019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5F87D0-AB01-4F4E-B525-806F5C049F65}" type="slidenum">
              <a:rPr lang="en-US" smtClean="0"/>
              <a:t>‹#›</a:t>
            </a:fld>
            <a:endParaRPr lang="en-US"/>
          </a:p>
        </p:txBody>
      </p:sp>
    </p:spTree>
    <p:extLst>
      <p:ext uri="{BB962C8B-B14F-4D97-AF65-F5344CB8AC3E}">
        <p14:creationId xmlns:p14="http://schemas.microsoft.com/office/powerpoint/2010/main" val="4077014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3A1C1F-1A39-4FDF-84FC-B035E57A81D2}" type="datetimeFigureOut">
              <a:rPr lang="en-US" smtClean="0"/>
              <a:t>3/30/2019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5F87D0-AB01-4F4E-B525-806F5C049F65}" type="slidenum">
              <a:rPr lang="en-US" smtClean="0"/>
              <a:t>‹#›</a:t>
            </a:fld>
            <a:endParaRPr lang="en-US"/>
          </a:p>
        </p:txBody>
      </p:sp>
    </p:spTree>
    <p:extLst>
      <p:ext uri="{BB962C8B-B14F-4D97-AF65-F5344CB8AC3E}">
        <p14:creationId xmlns:p14="http://schemas.microsoft.com/office/powerpoint/2010/main" val="3854804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3A1C1F-1A39-4FDF-84FC-B035E57A81D2}" type="datetimeFigureOut">
              <a:rPr lang="en-US" smtClean="0"/>
              <a:t>3/30/2019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5F87D0-AB01-4F4E-B525-806F5C049F65}" type="slidenum">
              <a:rPr lang="en-US" smtClean="0"/>
              <a:t>‹#›</a:t>
            </a:fld>
            <a:endParaRPr lang="en-US"/>
          </a:p>
        </p:txBody>
      </p:sp>
    </p:spTree>
    <p:extLst>
      <p:ext uri="{BB962C8B-B14F-4D97-AF65-F5344CB8AC3E}">
        <p14:creationId xmlns:p14="http://schemas.microsoft.com/office/powerpoint/2010/main" val="349939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3A1C1F-1A39-4FDF-84FC-B035E57A81D2}" type="datetimeFigureOut">
              <a:rPr lang="en-US" smtClean="0"/>
              <a:t>3/30/2019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5F87D0-AB01-4F4E-B525-806F5C049F65}" type="slidenum">
              <a:rPr lang="en-US" smtClean="0"/>
              <a:t>‹#›</a:t>
            </a:fld>
            <a:endParaRPr lang="en-US"/>
          </a:p>
        </p:txBody>
      </p:sp>
    </p:spTree>
    <p:extLst>
      <p:ext uri="{BB962C8B-B14F-4D97-AF65-F5344CB8AC3E}">
        <p14:creationId xmlns:p14="http://schemas.microsoft.com/office/powerpoint/2010/main" val="2307546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B3A1C1F-1A39-4FDF-84FC-B035E57A81D2}" type="datetimeFigureOut">
              <a:rPr lang="en-US" smtClean="0"/>
              <a:t>3/30/2019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5F87D0-AB01-4F4E-B525-806F5C049F65}" type="slidenum">
              <a:rPr lang="en-US" smtClean="0"/>
              <a:t>‹#›</a:t>
            </a:fld>
            <a:endParaRPr lang="en-US"/>
          </a:p>
        </p:txBody>
      </p:sp>
    </p:spTree>
    <p:extLst>
      <p:ext uri="{BB962C8B-B14F-4D97-AF65-F5344CB8AC3E}">
        <p14:creationId xmlns:p14="http://schemas.microsoft.com/office/powerpoint/2010/main" val="1828524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B3A1C1F-1A39-4FDF-84FC-B035E57A81D2}" type="datetimeFigureOut">
              <a:rPr lang="en-US" smtClean="0"/>
              <a:t>3/30/2019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5F87D0-AB01-4F4E-B525-806F5C049F65}" type="slidenum">
              <a:rPr lang="en-US" smtClean="0"/>
              <a:t>‹#›</a:t>
            </a:fld>
            <a:endParaRPr lang="en-US"/>
          </a:p>
        </p:txBody>
      </p:sp>
    </p:spTree>
    <p:extLst>
      <p:ext uri="{BB962C8B-B14F-4D97-AF65-F5344CB8AC3E}">
        <p14:creationId xmlns:p14="http://schemas.microsoft.com/office/powerpoint/2010/main" val="3070890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B3A1C1F-1A39-4FDF-84FC-B035E57A81D2}" type="datetimeFigureOut">
              <a:rPr lang="en-US" smtClean="0"/>
              <a:t>3/30/2019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5F87D0-AB01-4F4E-B525-806F5C049F65}" type="slidenum">
              <a:rPr lang="en-US" smtClean="0"/>
              <a:t>‹#›</a:t>
            </a:fld>
            <a:endParaRPr lang="en-US"/>
          </a:p>
        </p:txBody>
      </p:sp>
    </p:spTree>
    <p:extLst>
      <p:ext uri="{BB962C8B-B14F-4D97-AF65-F5344CB8AC3E}">
        <p14:creationId xmlns:p14="http://schemas.microsoft.com/office/powerpoint/2010/main" val="425740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3A1C1F-1A39-4FDF-84FC-B035E57A81D2}" type="datetimeFigureOut">
              <a:rPr lang="en-US" smtClean="0"/>
              <a:t>3/30/2019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5F87D0-AB01-4F4E-B525-806F5C049F65}" type="slidenum">
              <a:rPr lang="en-US" smtClean="0"/>
              <a:t>‹#›</a:t>
            </a:fld>
            <a:endParaRPr lang="en-US"/>
          </a:p>
        </p:txBody>
      </p:sp>
    </p:spTree>
    <p:extLst>
      <p:ext uri="{BB962C8B-B14F-4D97-AF65-F5344CB8AC3E}">
        <p14:creationId xmlns:p14="http://schemas.microsoft.com/office/powerpoint/2010/main" val="1186143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3A1C1F-1A39-4FDF-84FC-B035E57A81D2}" type="datetimeFigureOut">
              <a:rPr lang="en-US" smtClean="0"/>
              <a:t>3/30/2019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5F87D0-AB01-4F4E-B525-806F5C049F65}" type="slidenum">
              <a:rPr lang="en-US" smtClean="0"/>
              <a:t>‹#›</a:t>
            </a:fld>
            <a:endParaRPr lang="en-US"/>
          </a:p>
        </p:txBody>
      </p:sp>
    </p:spTree>
    <p:extLst>
      <p:ext uri="{BB962C8B-B14F-4D97-AF65-F5344CB8AC3E}">
        <p14:creationId xmlns:p14="http://schemas.microsoft.com/office/powerpoint/2010/main" val="317906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3A1C1F-1A39-4FDF-84FC-B035E57A81D2}" type="datetimeFigureOut">
              <a:rPr lang="en-US" smtClean="0"/>
              <a:t>3/30/2019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5F87D0-AB01-4F4E-B525-806F5C049F65}" type="slidenum">
              <a:rPr lang="en-US" smtClean="0"/>
              <a:t>‹#›</a:t>
            </a:fld>
            <a:endParaRPr lang="en-US"/>
          </a:p>
        </p:txBody>
      </p:sp>
    </p:spTree>
    <p:extLst>
      <p:ext uri="{BB962C8B-B14F-4D97-AF65-F5344CB8AC3E}">
        <p14:creationId xmlns:p14="http://schemas.microsoft.com/office/powerpoint/2010/main" val="375812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3A1C1F-1A39-4FDF-84FC-B035E57A81D2}" type="datetimeFigureOut">
              <a:rPr lang="en-US" smtClean="0"/>
              <a:t>3/30/2019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5F87D0-AB01-4F4E-B525-806F5C049F65}" type="slidenum">
              <a:rPr lang="en-US" smtClean="0"/>
              <a:t>‹#›</a:t>
            </a:fld>
            <a:endParaRPr lang="en-US"/>
          </a:p>
        </p:txBody>
      </p:sp>
    </p:spTree>
    <p:extLst>
      <p:ext uri="{BB962C8B-B14F-4D97-AF65-F5344CB8AC3E}">
        <p14:creationId xmlns:p14="http://schemas.microsoft.com/office/powerpoint/2010/main" val="604070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54847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DF5B2-3747-480A-AB7F-754959283FE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7150E07-1FC7-44B7-B3CC-D88F25C272E8}"/>
              </a:ext>
            </a:extLst>
          </p:cNvPr>
          <p:cNvSpPr>
            <a:spLocks noGrp="1"/>
          </p:cNvSpPr>
          <p:nvPr>
            <p:ph idx="1"/>
          </p:nvPr>
        </p:nvSpPr>
        <p:spPr>
          <a:xfrm>
            <a:off x="838200" y="555171"/>
            <a:ext cx="10515600" cy="5621792"/>
          </a:xfrm>
        </p:spPr>
        <p:txBody>
          <a:bodyPr/>
          <a:lstStyle/>
          <a:p>
            <a:pPr marL="0" indent="0">
              <a:buNone/>
            </a:pPr>
            <a:r>
              <a:rPr lang="en-US" sz="4400" i="1" dirty="0">
                <a:solidFill>
                  <a:srgbClr val="FFFF00"/>
                </a:solidFill>
                <a:latin typeface="Times New Roman" panose="02020603050405020304" pitchFamily="18" charset="0"/>
                <a:cs typeface="Times New Roman" panose="02020603050405020304" pitchFamily="18" charset="0"/>
              </a:rPr>
              <a:t>“The terms of the President and Vice President shall end at noon on the 20th day of January, and the terms of Senators and Representatives at noon on the 3d day of January, of the years in which such terms would have ended if this article had not been ratified; and the terms of their successors shall then begin.”</a:t>
            </a:r>
            <a:endParaRPr lang="en-US" sz="4400" dirty="0">
              <a:solidFill>
                <a:srgbClr val="FFFF00"/>
              </a:solidFill>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559492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 y="0"/>
            <a:ext cx="5997575" cy="6858000"/>
          </a:xfrm>
        </p:spPr>
      </p:pic>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a:xfrm>
            <a:off x="5997574" y="997527"/>
            <a:ext cx="6194426" cy="5192136"/>
          </a:xfrm>
        </p:spPr>
        <p:txBody>
          <a:bodyPr>
            <a:normAutofit/>
          </a:bodyPr>
          <a:lstStyle/>
          <a:p>
            <a:pPr marL="0" indent="0" algn="ctr">
              <a:buNone/>
            </a:pPr>
            <a:endParaRPr lang="en-US" sz="7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r>
              <a:rPr lang="en-US" sz="5400" b="1" dirty="0">
                <a:solidFill>
                  <a:schemeClr val="bg1"/>
                </a:solidFill>
                <a:effectLst>
                  <a:outerShdw blurRad="38100" dist="38100" dir="2700000" algn="tl">
                    <a:srgbClr val="000000">
                      <a:alpha val="43137"/>
                    </a:srgbClr>
                  </a:outerShdw>
                </a:effectLst>
                <a:latin typeface="Castellar" panose="020A0402060406010301" pitchFamily="18" charset="0"/>
                <a:cs typeface="Times New Roman" panose="02020603050405020304" pitchFamily="18" charset="0"/>
              </a:rPr>
              <a:t>JOSIAH</a:t>
            </a:r>
          </a:p>
          <a:p>
            <a:pPr marL="0" indent="0" algn="ctr">
              <a:buNone/>
            </a:pPr>
            <a:r>
              <a:rPr lang="en-US" sz="3200" dirty="0">
                <a:solidFill>
                  <a:srgbClr val="00B0F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KINGS 22-23; 2 CHR 34-35</a:t>
            </a:r>
          </a:p>
          <a:p>
            <a:pPr marL="0" indent="0" algn="ctr">
              <a:buNone/>
            </a:pPr>
            <a:endParaRPr lang="en-US" sz="3600" dirty="0">
              <a:solidFill>
                <a:srgbClr val="00B0F0"/>
              </a:solidFill>
              <a:latin typeface="Times New Roman" panose="02020603050405020304" pitchFamily="18" charset="0"/>
              <a:cs typeface="Times New Roman" panose="02020603050405020304" pitchFamily="18" charset="0"/>
            </a:endParaRPr>
          </a:p>
          <a:p>
            <a:pPr marL="0" indent="0" algn="ctr">
              <a:buNone/>
            </a:pPr>
            <a:endParaRPr lang="en-US" sz="7200" dirty="0">
              <a:solidFill>
                <a:schemeClr val="bg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1" y="681644"/>
            <a:ext cx="5997573" cy="2308324"/>
          </a:xfrm>
          <a:prstGeom prst="rect">
            <a:avLst/>
          </a:prstGeom>
          <a:noFill/>
        </p:spPr>
        <p:txBody>
          <a:bodyPr wrap="square" rtlCol="0">
            <a:spAutoFit/>
          </a:bodyPr>
          <a:lstStyle/>
          <a:p>
            <a:pPr algn="ctr"/>
            <a:r>
              <a:rPr lang="en-US" sz="4800" dirty="0">
                <a:solidFill>
                  <a:schemeClr val="bg1"/>
                </a:solidFill>
              </a:rPr>
              <a:t>LOST IN THE </a:t>
            </a:r>
            <a:r>
              <a:rPr lang="en-US" sz="9600" b="1" dirty="0">
                <a:solidFill>
                  <a:schemeClr val="bg1"/>
                </a:solidFill>
                <a:effectLst>
                  <a:outerShdw blurRad="38100" dist="38100" dir="2700000" algn="tl">
                    <a:srgbClr val="000000">
                      <a:alpha val="43137"/>
                    </a:srgbClr>
                  </a:outerShdw>
                </a:effectLst>
              </a:rPr>
              <a:t>CREDITS</a:t>
            </a:r>
          </a:p>
        </p:txBody>
      </p:sp>
      <p:sp>
        <p:nvSpPr>
          <p:cNvPr id="9" name="TextBox 8"/>
          <p:cNvSpPr txBox="1"/>
          <p:nvPr/>
        </p:nvSpPr>
        <p:spPr>
          <a:xfrm>
            <a:off x="182880" y="4838007"/>
            <a:ext cx="5469775" cy="1754326"/>
          </a:xfrm>
          <a:prstGeom prst="rect">
            <a:avLst/>
          </a:prstGeom>
          <a:noFill/>
        </p:spPr>
        <p:txBody>
          <a:bodyPr wrap="square" rtlCol="0">
            <a:spAutoFit/>
          </a:bodyPr>
          <a:lstStyle/>
          <a:p>
            <a:pPr algn="ctr"/>
            <a:r>
              <a:rPr lang="en-US" sz="3600" b="1" dirty="0">
                <a:solidFill>
                  <a:srgbClr val="FFFF00"/>
                </a:solidFill>
              </a:rPr>
              <a:t>EXTRAORDINARY LESSONS FROM </a:t>
            </a:r>
          </a:p>
          <a:p>
            <a:pPr algn="ctr"/>
            <a:r>
              <a:rPr lang="en-US" sz="3600" b="1" dirty="0">
                <a:solidFill>
                  <a:srgbClr val="FFFF00"/>
                </a:solidFill>
              </a:rPr>
              <a:t>ORDINARY PEOPLE</a:t>
            </a:r>
          </a:p>
        </p:txBody>
      </p:sp>
    </p:spTree>
    <p:extLst>
      <p:ext uri="{BB962C8B-B14F-4D97-AF65-F5344CB8AC3E}">
        <p14:creationId xmlns:p14="http://schemas.microsoft.com/office/powerpoint/2010/main" val="28191327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Alternate Process 2">
            <a:extLst>
              <a:ext uri="{FF2B5EF4-FFF2-40B4-BE49-F238E27FC236}">
                <a16:creationId xmlns:a16="http://schemas.microsoft.com/office/drawing/2014/main" id="{089D0EDC-A858-4003-8CE5-CA9BABFE24BB}"/>
              </a:ext>
            </a:extLst>
          </p:cNvPr>
          <p:cNvSpPr/>
          <p:nvPr/>
        </p:nvSpPr>
        <p:spPr>
          <a:xfrm>
            <a:off x="1224951" y="621102"/>
            <a:ext cx="9730596" cy="1138687"/>
          </a:xfrm>
          <a:prstGeom prst="flowChartAlternateProcess">
            <a:avLst/>
          </a:prstGeom>
          <a:solidFill>
            <a:srgbClr val="00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effectLst>
                  <a:outerShdw blurRad="38100" dist="38100" dir="2700000" algn="tl">
                    <a:srgbClr val="000000">
                      <a:alpha val="43137"/>
                    </a:srgbClr>
                  </a:outerShdw>
                </a:effectLst>
                <a:latin typeface="Castellar" panose="020A0402060406010301" pitchFamily="18" charset="0"/>
              </a:rPr>
              <a:t>JOSIAH</a:t>
            </a:r>
          </a:p>
        </p:txBody>
      </p:sp>
      <p:pic>
        <p:nvPicPr>
          <p:cNvPr id="1026" name="Picture 2" descr="Image result for king josiah">
            <a:extLst>
              <a:ext uri="{FF2B5EF4-FFF2-40B4-BE49-F238E27FC236}">
                <a16:creationId xmlns:a16="http://schemas.microsoft.com/office/drawing/2014/main" id="{03F046A5-148A-4EC5-AB4E-7ED6D88562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4516" y="2095500"/>
            <a:ext cx="3692298" cy="47625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Rounded Corners 4">
            <a:extLst>
              <a:ext uri="{FF2B5EF4-FFF2-40B4-BE49-F238E27FC236}">
                <a16:creationId xmlns:a16="http://schemas.microsoft.com/office/drawing/2014/main" id="{BB75576C-127E-4665-8A16-4CC368C124B7}"/>
              </a:ext>
            </a:extLst>
          </p:cNvPr>
          <p:cNvSpPr/>
          <p:nvPr/>
        </p:nvSpPr>
        <p:spPr>
          <a:xfrm>
            <a:off x="1387929" y="2095500"/>
            <a:ext cx="6564085" cy="2247900"/>
          </a:xfrm>
          <a:prstGeom prst="roundRect">
            <a:avLst/>
          </a:prstGeom>
          <a:solidFill>
            <a:srgbClr val="00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rgbClr val="FFFF00"/>
                </a:solidFill>
                <a:latin typeface="Times New Roman" panose="02020603050405020304" pitchFamily="18" charset="0"/>
                <a:cs typeface="Times New Roman" panose="02020603050405020304" pitchFamily="18" charset="0"/>
              </a:rPr>
              <a:t>AGE 8-   </a:t>
            </a:r>
            <a:r>
              <a:rPr lang="en-US" sz="3200" dirty="0">
                <a:latin typeface="Times New Roman" panose="02020603050405020304" pitchFamily="18" charset="0"/>
                <a:cs typeface="Times New Roman" panose="02020603050405020304" pitchFamily="18" charset="0"/>
              </a:rPr>
              <a:t>CROWNED KING </a:t>
            </a:r>
          </a:p>
          <a:p>
            <a:r>
              <a:rPr lang="en-US" sz="3200" dirty="0">
                <a:solidFill>
                  <a:srgbClr val="FFFF00"/>
                </a:solidFill>
                <a:latin typeface="Times New Roman" panose="02020603050405020304" pitchFamily="18" charset="0"/>
                <a:cs typeface="Times New Roman" panose="02020603050405020304" pitchFamily="18" charset="0"/>
              </a:rPr>
              <a:t>AGE 16- </a:t>
            </a:r>
            <a:r>
              <a:rPr lang="en-US" sz="3200" dirty="0">
                <a:solidFill>
                  <a:schemeClr val="bg1"/>
                </a:solidFill>
                <a:latin typeface="Times New Roman" panose="02020603050405020304" pitchFamily="18" charset="0"/>
                <a:cs typeface="Times New Roman" panose="02020603050405020304" pitchFamily="18" charset="0"/>
              </a:rPr>
              <a:t>SOUGHT</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GOD</a:t>
            </a:r>
          </a:p>
          <a:p>
            <a:r>
              <a:rPr lang="en-US" sz="3200" dirty="0">
                <a:solidFill>
                  <a:srgbClr val="FFFF00"/>
                </a:solidFill>
                <a:latin typeface="Times New Roman" panose="02020603050405020304" pitchFamily="18" charset="0"/>
                <a:cs typeface="Times New Roman" panose="02020603050405020304" pitchFamily="18" charset="0"/>
              </a:rPr>
              <a:t>AGE 20- </a:t>
            </a:r>
            <a:r>
              <a:rPr lang="en-US" sz="3200" dirty="0">
                <a:latin typeface="Times New Roman" panose="02020603050405020304" pitchFamily="18" charset="0"/>
                <a:cs typeface="Times New Roman" panose="02020603050405020304" pitchFamily="18" charset="0"/>
              </a:rPr>
              <a:t>DESTROYED IDOLATRY</a:t>
            </a:r>
          </a:p>
          <a:p>
            <a:r>
              <a:rPr lang="en-US" sz="3200" dirty="0">
                <a:solidFill>
                  <a:srgbClr val="FFFF00"/>
                </a:solidFill>
                <a:latin typeface="Times New Roman" panose="02020603050405020304" pitchFamily="18" charset="0"/>
                <a:cs typeface="Times New Roman" panose="02020603050405020304" pitchFamily="18" charset="0"/>
              </a:rPr>
              <a:t>AGE 26- </a:t>
            </a:r>
            <a:r>
              <a:rPr lang="en-US" sz="3200" dirty="0">
                <a:latin typeface="Times New Roman" panose="02020603050405020304" pitchFamily="18" charset="0"/>
                <a:cs typeface="Times New Roman" panose="02020603050405020304" pitchFamily="18" charset="0"/>
              </a:rPr>
              <a:t>TEMPLE REPAIRED</a:t>
            </a:r>
          </a:p>
        </p:txBody>
      </p:sp>
    </p:spTree>
    <p:extLst>
      <p:ext uri="{BB962C8B-B14F-4D97-AF65-F5344CB8AC3E}">
        <p14:creationId xmlns:p14="http://schemas.microsoft.com/office/powerpoint/2010/main" val="12165879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24787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756</TotalTime>
  <Words>98</Words>
  <Application>Microsoft Office PowerPoint</Application>
  <PresentationFormat>Widescreen</PresentationFormat>
  <Paragraphs>12</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Castellar</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Buc Chumbley</dc:creator>
  <cp:lastModifiedBy>Chumbley</cp:lastModifiedBy>
  <cp:revision>65</cp:revision>
  <dcterms:created xsi:type="dcterms:W3CDTF">2016-02-10T16:06:41Z</dcterms:created>
  <dcterms:modified xsi:type="dcterms:W3CDTF">2019-03-30T23:55:21Z</dcterms:modified>
</cp:coreProperties>
</file>