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D2EF6-B803-40BB-84FC-0A3B15C902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83985E-26FF-440D-8503-9E918ADF80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1DDAC5-7E6B-45FD-90C6-A7180B2CCDFF}"/>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5" name="Footer Placeholder 4">
            <a:extLst>
              <a:ext uri="{FF2B5EF4-FFF2-40B4-BE49-F238E27FC236}">
                <a16:creationId xmlns:a16="http://schemas.microsoft.com/office/drawing/2014/main" id="{D354C60A-3C5C-4836-9C58-C4E0BB383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15290-9D76-42F4-B01A-97AD4363B7A2}"/>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347676520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653D-9419-46CB-86EA-28C7643519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B1A98-C532-471A-9D1D-D32AA6E1BEE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04B21-25B8-4A73-89C0-DEE891D1F6DE}"/>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5" name="Footer Placeholder 4">
            <a:extLst>
              <a:ext uri="{FF2B5EF4-FFF2-40B4-BE49-F238E27FC236}">
                <a16:creationId xmlns:a16="http://schemas.microsoft.com/office/drawing/2014/main" id="{D7EA7C41-2D96-4F60-AB6E-66505CD24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9B1FA-0E78-4A9E-80EE-E5E69BD30690}"/>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321458925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4A5A22-5A2A-454F-BAAF-A980555CDE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3FA979-D289-49FB-B912-84949568E3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C0D14-DE47-4C7F-A584-214CCEF4617A}"/>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5" name="Footer Placeholder 4">
            <a:extLst>
              <a:ext uri="{FF2B5EF4-FFF2-40B4-BE49-F238E27FC236}">
                <a16:creationId xmlns:a16="http://schemas.microsoft.com/office/drawing/2014/main" id="{FDAA2FE6-4B92-4ADA-AB84-52C64990E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6CCAC4-D01A-4F40-B211-25C7891030E7}"/>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114926664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4D88-5DA1-4D49-87B5-380DCE3BE7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C68A6-7A87-4014-B805-3E1B55271D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6101F-05C1-43DB-9DA8-F13399F84E9B}"/>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5" name="Footer Placeholder 4">
            <a:extLst>
              <a:ext uri="{FF2B5EF4-FFF2-40B4-BE49-F238E27FC236}">
                <a16:creationId xmlns:a16="http://schemas.microsoft.com/office/drawing/2014/main" id="{7CED6E5C-157C-435A-8E6A-B6BD1C35B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79D45-48C0-4ACA-84DE-0210A8C4C0C8}"/>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410979725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8ADCF-C24B-46DD-B4FA-BC26005A1A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7F0573-3A7E-49D0-B61C-E7DB2FDD4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9C0903-836B-4353-A710-A4355C9372BE}"/>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5" name="Footer Placeholder 4">
            <a:extLst>
              <a:ext uri="{FF2B5EF4-FFF2-40B4-BE49-F238E27FC236}">
                <a16:creationId xmlns:a16="http://schemas.microsoft.com/office/drawing/2014/main" id="{6E983ACF-61B3-4437-9DB3-23701A7E1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63DD6-A4CD-4E09-BA85-48D8B9DBD8D8}"/>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153513168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4375-C4D3-47BB-9ADB-E450E7372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55A61-AA37-4942-B90D-8086578DA5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160BD0-418D-4C0C-B10E-5B7D0A6DCE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0A4FBB-2832-44BE-9F54-D339B7016053}"/>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6" name="Footer Placeholder 5">
            <a:extLst>
              <a:ext uri="{FF2B5EF4-FFF2-40B4-BE49-F238E27FC236}">
                <a16:creationId xmlns:a16="http://schemas.microsoft.com/office/drawing/2014/main" id="{AEA1846C-155A-4294-90A3-91BDB7B43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23C49A-33D6-40A8-946C-23C43D4371E3}"/>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7059033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4A828-43FA-4772-83AF-7C125A613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321B32-9556-4E26-A1CD-48A6F195C4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5A5EB7-E3F6-4814-9DBD-7F4D4ACCA5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34305-51D8-4B5E-94A9-C794A7C0E8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204C7CC-348F-4F1E-B03D-62E5A4DC2F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5998FF-E6E1-4FB4-AFCE-7C474FC198C8}"/>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8" name="Footer Placeholder 7">
            <a:extLst>
              <a:ext uri="{FF2B5EF4-FFF2-40B4-BE49-F238E27FC236}">
                <a16:creationId xmlns:a16="http://schemas.microsoft.com/office/drawing/2014/main" id="{98F79F7F-5D5E-48B2-9320-91212BE294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DB8F82-0A9C-4010-8781-B3F5BFC9F4E8}"/>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103933487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708C0-BE5B-4CAF-A3DC-72BB6538E4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17BCE8-7B3B-48F9-89EA-66BB5CEAC479}"/>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4" name="Footer Placeholder 3">
            <a:extLst>
              <a:ext uri="{FF2B5EF4-FFF2-40B4-BE49-F238E27FC236}">
                <a16:creationId xmlns:a16="http://schemas.microsoft.com/office/drawing/2014/main" id="{5D112E65-6504-4828-B614-4CE1075AFA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14747F-6E31-4263-9F73-F107C2DED439}"/>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50738070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E3F9B-85CE-40FD-9AF5-C2FB04D8A0DD}"/>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3" name="Footer Placeholder 2">
            <a:extLst>
              <a:ext uri="{FF2B5EF4-FFF2-40B4-BE49-F238E27FC236}">
                <a16:creationId xmlns:a16="http://schemas.microsoft.com/office/drawing/2014/main" id="{51748356-955F-4A16-9782-4EC9F9423C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94810D-75D8-4B5C-A9B9-4AED12F47889}"/>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53378759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792F-AD4A-4E92-85C0-75AEA437A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3FB976-4678-46C9-BD99-0612C1B4C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5E55F-EC37-4114-8CF1-6FD56E8558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D52751-EA66-4FF2-9B76-86EBB7C8C61A}"/>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6" name="Footer Placeholder 5">
            <a:extLst>
              <a:ext uri="{FF2B5EF4-FFF2-40B4-BE49-F238E27FC236}">
                <a16:creationId xmlns:a16="http://schemas.microsoft.com/office/drawing/2014/main" id="{B133BE40-E43C-495A-80C0-F689D9F12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278B8C-311C-4262-B4BD-E4EF8ADBE2D5}"/>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277169346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C5987-BC55-49E1-BA2F-036E67AF1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A14860-6F0B-4FA2-A7DA-B1C1F43767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3B78B6-63C0-4C6C-AF7C-E58065E8F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08A75A-7652-4FB6-B9BB-FDF2FF55D1E7}"/>
              </a:ext>
            </a:extLst>
          </p:cNvPr>
          <p:cNvSpPr>
            <a:spLocks noGrp="1"/>
          </p:cNvSpPr>
          <p:nvPr>
            <p:ph type="dt" sz="half" idx="10"/>
          </p:nvPr>
        </p:nvSpPr>
        <p:spPr/>
        <p:txBody>
          <a:bodyPr/>
          <a:lstStyle/>
          <a:p>
            <a:fld id="{B4907B15-F97C-4975-A70F-331F499E8782}" type="datetimeFigureOut">
              <a:rPr lang="en-US" smtClean="0"/>
              <a:t>4/27/2019</a:t>
            </a:fld>
            <a:endParaRPr lang="en-US"/>
          </a:p>
        </p:txBody>
      </p:sp>
      <p:sp>
        <p:nvSpPr>
          <p:cNvPr id="6" name="Footer Placeholder 5">
            <a:extLst>
              <a:ext uri="{FF2B5EF4-FFF2-40B4-BE49-F238E27FC236}">
                <a16:creationId xmlns:a16="http://schemas.microsoft.com/office/drawing/2014/main" id="{352DF4A3-52F4-44DB-9C00-A3CDBFCB17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E86C4-6985-4F22-B095-3E73C3F7DE6F}"/>
              </a:ext>
            </a:extLst>
          </p:cNvPr>
          <p:cNvSpPr>
            <a:spLocks noGrp="1"/>
          </p:cNvSpPr>
          <p:nvPr>
            <p:ph type="sldNum" sz="quarter" idx="12"/>
          </p:nvPr>
        </p:nvSpPr>
        <p:spPr/>
        <p:txBody>
          <a:bodyPr/>
          <a:lstStyle/>
          <a:p>
            <a:fld id="{F14AF706-895F-4B2C-9C40-6980EB1A5673}" type="slidenum">
              <a:rPr lang="en-US" smtClean="0"/>
              <a:t>‹#›</a:t>
            </a:fld>
            <a:endParaRPr lang="en-US"/>
          </a:p>
        </p:txBody>
      </p:sp>
    </p:spTree>
    <p:extLst>
      <p:ext uri="{BB962C8B-B14F-4D97-AF65-F5344CB8AC3E}">
        <p14:creationId xmlns:p14="http://schemas.microsoft.com/office/powerpoint/2010/main" val="1535909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710EC-6063-4293-BCC7-C8D06AC1E0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5C598C-F933-4C53-92F6-4923E2795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62787-81EF-44EF-B44E-32AC5B5DCF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07B15-F97C-4975-A70F-331F499E8782}" type="datetimeFigureOut">
              <a:rPr lang="en-US" smtClean="0"/>
              <a:t>4/27/2019</a:t>
            </a:fld>
            <a:endParaRPr lang="en-US"/>
          </a:p>
        </p:txBody>
      </p:sp>
      <p:sp>
        <p:nvSpPr>
          <p:cNvPr id="5" name="Footer Placeholder 4">
            <a:extLst>
              <a:ext uri="{FF2B5EF4-FFF2-40B4-BE49-F238E27FC236}">
                <a16:creationId xmlns:a16="http://schemas.microsoft.com/office/drawing/2014/main" id="{25D112A6-B99E-4DA5-AD56-59FA6099B7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9944A3-B549-477B-B703-9A97A8EA47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AF706-895F-4B2C-9C40-6980EB1A5673}" type="slidenum">
              <a:rPr lang="en-US" smtClean="0"/>
              <a:t>‹#›</a:t>
            </a:fld>
            <a:endParaRPr lang="en-US"/>
          </a:p>
        </p:txBody>
      </p:sp>
    </p:spTree>
    <p:extLst>
      <p:ext uri="{BB962C8B-B14F-4D97-AF65-F5344CB8AC3E}">
        <p14:creationId xmlns:p14="http://schemas.microsoft.com/office/powerpoint/2010/main" val="277314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690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8FD5-F2D0-4C69-A811-F6B44F765652}"/>
              </a:ext>
            </a:extLst>
          </p:cNvPr>
          <p:cNvSpPr>
            <a:spLocks noGrp="1"/>
          </p:cNvSpPr>
          <p:nvPr>
            <p:ph type="title"/>
          </p:nvPr>
        </p:nvSpPr>
        <p:spPr>
          <a:xfrm>
            <a:off x="0" y="1"/>
            <a:ext cx="12192000" cy="1690688"/>
          </a:xfrm>
        </p:spPr>
        <p:txBody>
          <a:bodyPr>
            <a:normAutofit/>
          </a:bodyPr>
          <a:lstStyle/>
          <a:p>
            <a:pPr algn="ctr"/>
            <a:r>
              <a:rPr lang="en-US" sz="5400" dirty="0">
                <a:solidFill>
                  <a:schemeClr val="bg1"/>
                </a:solidFill>
                <a:latin typeface="Book Antiqua" panose="02040602050305030304" pitchFamily="18" charset="0"/>
              </a:rPr>
              <a:t>FOSTER the familial relationship based on the FOUNDATION!</a:t>
            </a:r>
          </a:p>
        </p:txBody>
      </p:sp>
      <p:sp>
        <p:nvSpPr>
          <p:cNvPr id="3" name="Content Placeholder 2">
            <a:extLst>
              <a:ext uri="{FF2B5EF4-FFF2-40B4-BE49-F238E27FC236}">
                <a16:creationId xmlns:a16="http://schemas.microsoft.com/office/drawing/2014/main" id="{4B15951D-B4BD-4E2C-B38E-EF352B494AA3}"/>
              </a:ext>
            </a:extLst>
          </p:cNvPr>
          <p:cNvSpPr>
            <a:spLocks noGrp="1"/>
          </p:cNvSpPr>
          <p:nvPr>
            <p:ph idx="1"/>
          </p:nvPr>
        </p:nvSpPr>
        <p:spPr>
          <a:xfrm>
            <a:off x="0" y="1690689"/>
            <a:ext cx="12192000" cy="5167310"/>
          </a:xfrm>
        </p:spPr>
        <p:txBody>
          <a:bodyPr anchor="ctr"/>
          <a:lstStyle/>
          <a:p>
            <a:pPr marL="0" indent="0" algn="ctr">
              <a:buNone/>
            </a:pPr>
            <a:r>
              <a:rPr lang="en-US" sz="3200" dirty="0">
                <a:solidFill>
                  <a:schemeClr val="bg1"/>
                </a:solidFill>
                <a:latin typeface="Book Antiqua" panose="02040602050305030304" pitchFamily="18" charset="0"/>
              </a:rPr>
              <a:t>No longer STRANGERS, but now SONS</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CHRIST is the CORNERSTONE</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God’s HOUSE is one of HOLINESS</a:t>
            </a:r>
          </a:p>
        </p:txBody>
      </p:sp>
    </p:spTree>
    <p:extLst>
      <p:ext uri="{BB962C8B-B14F-4D97-AF65-F5344CB8AC3E}">
        <p14:creationId xmlns:p14="http://schemas.microsoft.com/office/powerpoint/2010/main" val="34659990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071656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D845F8-F153-4E27-8429-A40667EBC6FD}"/>
              </a:ext>
            </a:extLst>
          </p:cNvPr>
          <p:cNvSpPr>
            <a:spLocks noGrp="1"/>
          </p:cNvSpPr>
          <p:nvPr>
            <p:ph idx="1"/>
          </p:nvPr>
        </p:nvSpPr>
        <p:spPr>
          <a:xfrm>
            <a:off x="838200" y="881743"/>
            <a:ext cx="10515600" cy="5295220"/>
          </a:xfrm>
        </p:spPr>
        <p:txBody>
          <a:bodyPr anchor="ctr">
            <a:normAutofit/>
          </a:bodyPr>
          <a:lstStyle/>
          <a:p>
            <a:pPr marL="0" indent="0" algn="ctr">
              <a:buNone/>
            </a:pPr>
            <a:r>
              <a:rPr lang="en-US" sz="4800" dirty="0">
                <a:solidFill>
                  <a:schemeClr val="bg1"/>
                </a:solidFill>
                <a:latin typeface="Book Antiqua" panose="02040602050305030304" pitchFamily="18" charset="0"/>
              </a:rPr>
              <a:t>Being separated from Christ should cause us to feel uneasy. This kind of loneliness is one that will last for an eternity if we choose to not be united together with Him. His sacrifice provides reconciliation to Himself and to God’s family!</a:t>
            </a:r>
          </a:p>
        </p:txBody>
      </p:sp>
    </p:spTree>
    <p:extLst>
      <p:ext uri="{BB962C8B-B14F-4D97-AF65-F5344CB8AC3E}">
        <p14:creationId xmlns:p14="http://schemas.microsoft.com/office/powerpoint/2010/main" val="9162140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1492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2940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34692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D845F8-F153-4E27-8429-A40667EBC6FD}"/>
              </a:ext>
            </a:extLst>
          </p:cNvPr>
          <p:cNvSpPr>
            <a:spLocks noGrp="1"/>
          </p:cNvSpPr>
          <p:nvPr>
            <p:ph idx="1"/>
          </p:nvPr>
        </p:nvSpPr>
        <p:spPr>
          <a:xfrm>
            <a:off x="838200" y="881743"/>
            <a:ext cx="10515600" cy="5295220"/>
          </a:xfrm>
        </p:spPr>
        <p:txBody>
          <a:bodyPr anchor="ctr">
            <a:normAutofit/>
          </a:bodyPr>
          <a:lstStyle/>
          <a:p>
            <a:pPr marL="0" indent="0" algn="ctr">
              <a:buNone/>
            </a:pPr>
            <a:r>
              <a:rPr lang="en-US" sz="4800" dirty="0">
                <a:solidFill>
                  <a:schemeClr val="bg1"/>
                </a:solidFill>
                <a:latin typeface="Book Antiqua" panose="02040602050305030304" pitchFamily="18" charset="0"/>
              </a:rPr>
              <a:t>Separation is a feeling that leads to much vexation. It can cause feelings of despair, thoughts of loneliness, and pains of rejection. Reconciliation of two parties always brings joy to both sides.</a:t>
            </a:r>
          </a:p>
        </p:txBody>
      </p:sp>
    </p:spTree>
    <p:extLst>
      <p:ext uri="{BB962C8B-B14F-4D97-AF65-F5344CB8AC3E}">
        <p14:creationId xmlns:p14="http://schemas.microsoft.com/office/powerpoint/2010/main" val="382769073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0CD9-670D-4C18-BEAD-7CBC86F0F586}"/>
              </a:ext>
            </a:extLst>
          </p:cNvPr>
          <p:cNvSpPr>
            <a:spLocks noGrp="1"/>
          </p:cNvSpPr>
          <p:nvPr>
            <p:ph type="title"/>
          </p:nvPr>
        </p:nvSpPr>
        <p:spPr>
          <a:xfrm>
            <a:off x="6096000" y="0"/>
            <a:ext cx="6096000" cy="1325563"/>
          </a:xfrm>
          <a:solidFill>
            <a:schemeClr val="tx1"/>
          </a:solidFill>
        </p:spPr>
        <p:txBody>
          <a:bodyPr/>
          <a:lstStyle/>
          <a:p>
            <a:pPr algn="ctr"/>
            <a:r>
              <a:rPr lang="en-US" dirty="0">
                <a:solidFill>
                  <a:schemeClr val="bg1"/>
                </a:solidFill>
                <a:latin typeface="Book Antiqua" panose="02040602050305030304" pitchFamily="18" charset="0"/>
              </a:rPr>
              <a:t>“Tear Down This Wall”</a:t>
            </a:r>
          </a:p>
        </p:txBody>
      </p:sp>
      <p:sp>
        <p:nvSpPr>
          <p:cNvPr id="3" name="Content Placeholder 2">
            <a:extLst>
              <a:ext uri="{FF2B5EF4-FFF2-40B4-BE49-F238E27FC236}">
                <a16:creationId xmlns:a16="http://schemas.microsoft.com/office/drawing/2014/main" id="{499A948C-BDEA-4D13-8F73-FCA778721872}"/>
              </a:ext>
            </a:extLst>
          </p:cNvPr>
          <p:cNvSpPr>
            <a:spLocks noGrp="1"/>
          </p:cNvSpPr>
          <p:nvPr>
            <p:ph idx="1"/>
          </p:nvPr>
        </p:nvSpPr>
        <p:spPr>
          <a:xfrm>
            <a:off x="6096000" y="1325563"/>
            <a:ext cx="6096000" cy="5532437"/>
          </a:xfrm>
          <a:solidFill>
            <a:schemeClr val="tx1"/>
          </a:solidFill>
        </p:spPr>
        <p:txBody>
          <a:bodyPr anchor="ctr"/>
          <a:lstStyle/>
          <a:p>
            <a:pPr marL="0" indent="0" algn="ctr">
              <a:buNone/>
            </a:pPr>
            <a:r>
              <a:rPr lang="en-US" dirty="0">
                <a:solidFill>
                  <a:schemeClr val="bg1"/>
                </a:solidFill>
                <a:latin typeface="Book Antiqua" panose="02040602050305030304" pitchFamily="18" charset="0"/>
              </a:rPr>
              <a:t>REMEMBER what we were before the RECONCILIATION!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chemeClr val="bg1"/>
                </a:solidFill>
                <a:latin typeface="Book Antiqua" panose="02040602050305030304" pitchFamily="18" charset="0"/>
              </a:rPr>
              <a:t>CONSIDER what Christ did at the CRUCIFIXION!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chemeClr val="bg1"/>
                </a:solidFill>
                <a:latin typeface="Book Antiqua" panose="02040602050305030304" pitchFamily="18" charset="0"/>
              </a:rPr>
              <a:t>FOSTER the familial relationship based on the FOUNDATION!</a:t>
            </a:r>
          </a:p>
        </p:txBody>
      </p:sp>
    </p:spTree>
    <p:extLst>
      <p:ext uri="{BB962C8B-B14F-4D97-AF65-F5344CB8AC3E}">
        <p14:creationId xmlns:p14="http://schemas.microsoft.com/office/powerpoint/2010/main" val="254983360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0CD9-670D-4C18-BEAD-7CBC86F0F586}"/>
              </a:ext>
            </a:extLst>
          </p:cNvPr>
          <p:cNvSpPr>
            <a:spLocks noGrp="1"/>
          </p:cNvSpPr>
          <p:nvPr>
            <p:ph type="title"/>
          </p:nvPr>
        </p:nvSpPr>
        <p:spPr>
          <a:xfrm>
            <a:off x="6096000" y="0"/>
            <a:ext cx="6096000" cy="1325563"/>
          </a:xfrm>
          <a:solidFill>
            <a:schemeClr val="tx1"/>
          </a:solidFill>
        </p:spPr>
        <p:txBody>
          <a:bodyPr/>
          <a:lstStyle/>
          <a:p>
            <a:pPr algn="ctr"/>
            <a:r>
              <a:rPr lang="en-US" dirty="0">
                <a:solidFill>
                  <a:schemeClr val="bg1"/>
                </a:solidFill>
                <a:latin typeface="Book Antiqua" panose="02040602050305030304" pitchFamily="18" charset="0"/>
              </a:rPr>
              <a:t>“Tear Down This Wall”</a:t>
            </a:r>
          </a:p>
        </p:txBody>
      </p:sp>
      <p:sp>
        <p:nvSpPr>
          <p:cNvPr id="3" name="Content Placeholder 2">
            <a:extLst>
              <a:ext uri="{FF2B5EF4-FFF2-40B4-BE49-F238E27FC236}">
                <a16:creationId xmlns:a16="http://schemas.microsoft.com/office/drawing/2014/main" id="{499A948C-BDEA-4D13-8F73-FCA778721872}"/>
              </a:ext>
            </a:extLst>
          </p:cNvPr>
          <p:cNvSpPr>
            <a:spLocks noGrp="1"/>
          </p:cNvSpPr>
          <p:nvPr>
            <p:ph idx="1"/>
          </p:nvPr>
        </p:nvSpPr>
        <p:spPr>
          <a:xfrm>
            <a:off x="6096000" y="1325563"/>
            <a:ext cx="6096000" cy="5532437"/>
          </a:xfrm>
          <a:solidFill>
            <a:schemeClr val="tx1"/>
          </a:solidFill>
        </p:spPr>
        <p:txBody>
          <a:bodyPr anchor="ctr"/>
          <a:lstStyle/>
          <a:p>
            <a:pPr marL="0" indent="0" algn="ctr">
              <a:buNone/>
            </a:pPr>
            <a:r>
              <a:rPr lang="en-US" dirty="0">
                <a:solidFill>
                  <a:srgbClr val="FFFF00"/>
                </a:solidFill>
                <a:latin typeface="Book Antiqua" panose="02040602050305030304" pitchFamily="18" charset="0"/>
              </a:rPr>
              <a:t>REMEMBER what we were before the RECONCILIATION!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chemeClr val="bg1"/>
                </a:solidFill>
                <a:latin typeface="Book Antiqua" panose="02040602050305030304" pitchFamily="18" charset="0"/>
              </a:rPr>
              <a:t>CONSIDER what Christ did at the CRUCIFIXION!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chemeClr val="bg1"/>
                </a:solidFill>
                <a:latin typeface="Book Antiqua" panose="02040602050305030304" pitchFamily="18" charset="0"/>
              </a:rPr>
              <a:t>FOSTER the familial relationship based on the FOUNDATION!</a:t>
            </a:r>
          </a:p>
        </p:txBody>
      </p:sp>
    </p:spTree>
    <p:extLst>
      <p:ext uri="{BB962C8B-B14F-4D97-AF65-F5344CB8AC3E}">
        <p14:creationId xmlns:p14="http://schemas.microsoft.com/office/powerpoint/2010/main" val="13278047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0CD9-670D-4C18-BEAD-7CBC86F0F586}"/>
              </a:ext>
            </a:extLst>
          </p:cNvPr>
          <p:cNvSpPr>
            <a:spLocks noGrp="1"/>
          </p:cNvSpPr>
          <p:nvPr>
            <p:ph type="title"/>
          </p:nvPr>
        </p:nvSpPr>
        <p:spPr>
          <a:xfrm>
            <a:off x="6096000" y="0"/>
            <a:ext cx="6096000" cy="1325563"/>
          </a:xfrm>
          <a:solidFill>
            <a:schemeClr val="tx1"/>
          </a:solidFill>
        </p:spPr>
        <p:txBody>
          <a:bodyPr/>
          <a:lstStyle/>
          <a:p>
            <a:pPr algn="ctr"/>
            <a:r>
              <a:rPr lang="en-US" dirty="0">
                <a:solidFill>
                  <a:schemeClr val="bg1"/>
                </a:solidFill>
                <a:latin typeface="Book Antiqua" panose="02040602050305030304" pitchFamily="18" charset="0"/>
              </a:rPr>
              <a:t>“Tear Down This Wall”</a:t>
            </a:r>
          </a:p>
        </p:txBody>
      </p:sp>
      <p:sp>
        <p:nvSpPr>
          <p:cNvPr id="3" name="Content Placeholder 2">
            <a:extLst>
              <a:ext uri="{FF2B5EF4-FFF2-40B4-BE49-F238E27FC236}">
                <a16:creationId xmlns:a16="http://schemas.microsoft.com/office/drawing/2014/main" id="{499A948C-BDEA-4D13-8F73-FCA778721872}"/>
              </a:ext>
            </a:extLst>
          </p:cNvPr>
          <p:cNvSpPr>
            <a:spLocks noGrp="1"/>
          </p:cNvSpPr>
          <p:nvPr>
            <p:ph idx="1"/>
          </p:nvPr>
        </p:nvSpPr>
        <p:spPr>
          <a:xfrm>
            <a:off x="6096000" y="1325563"/>
            <a:ext cx="6096000" cy="5532437"/>
          </a:xfrm>
          <a:solidFill>
            <a:schemeClr val="tx1"/>
          </a:solidFill>
        </p:spPr>
        <p:txBody>
          <a:bodyPr anchor="ctr"/>
          <a:lstStyle/>
          <a:p>
            <a:pPr marL="0" indent="0" algn="ctr">
              <a:buNone/>
            </a:pPr>
            <a:r>
              <a:rPr lang="en-US" dirty="0">
                <a:solidFill>
                  <a:schemeClr val="bg1"/>
                </a:solidFill>
                <a:latin typeface="Book Antiqua" panose="02040602050305030304" pitchFamily="18" charset="0"/>
              </a:rPr>
              <a:t>REMEMBER what we were before the RECONCILIATION!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rgbClr val="FFFF00"/>
                </a:solidFill>
                <a:latin typeface="Book Antiqua" panose="02040602050305030304" pitchFamily="18" charset="0"/>
              </a:rPr>
              <a:t>CONSIDER what Christ did at the CRUCIFIXION!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chemeClr val="bg1"/>
                </a:solidFill>
                <a:latin typeface="Book Antiqua" panose="02040602050305030304" pitchFamily="18" charset="0"/>
              </a:rPr>
              <a:t>FOSTER the familial relationship based on the FOUNDATION!</a:t>
            </a:r>
          </a:p>
        </p:txBody>
      </p:sp>
    </p:spTree>
    <p:extLst>
      <p:ext uri="{BB962C8B-B14F-4D97-AF65-F5344CB8AC3E}">
        <p14:creationId xmlns:p14="http://schemas.microsoft.com/office/powerpoint/2010/main" val="3984675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0CD9-670D-4C18-BEAD-7CBC86F0F586}"/>
              </a:ext>
            </a:extLst>
          </p:cNvPr>
          <p:cNvSpPr>
            <a:spLocks noGrp="1"/>
          </p:cNvSpPr>
          <p:nvPr>
            <p:ph type="title"/>
          </p:nvPr>
        </p:nvSpPr>
        <p:spPr>
          <a:xfrm>
            <a:off x="6096000" y="0"/>
            <a:ext cx="6096000" cy="1325563"/>
          </a:xfrm>
          <a:solidFill>
            <a:schemeClr val="tx1"/>
          </a:solidFill>
        </p:spPr>
        <p:txBody>
          <a:bodyPr/>
          <a:lstStyle/>
          <a:p>
            <a:pPr algn="ctr"/>
            <a:r>
              <a:rPr lang="en-US" dirty="0">
                <a:solidFill>
                  <a:schemeClr val="bg1"/>
                </a:solidFill>
                <a:latin typeface="Book Antiqua" panose="02040602050305030304" pitchFamily="18" charset="0"/>
              </a:rPr>
              <a:t>“Tear Down This Wall”</a:t>
            </a:r>
          </a:p>
        </p:txBody>
      </p:sp>
      <p:sp>
        <p:nvSpPr>
          <p:cNvPr id="3" name="Content Placeholder 2">
            <a:extLst>
              <a:ext uri="{FF2B5EF4-FFF2-40B4-BE49-F238E27FC236}">
                <a16:creationId xmlns:a16="http://schemas.microsoft.com/office/drawing/2014/main" id="{499A948C-BDEA-4D13-8F73-FCA778721872}"/>
              </a:ext>
            </a:extLst>
          </p:cNvPr>
          <p:cNvSpPr>
            <a:spLocks noGrp="1"/>
          </p:cNvSpPr>
          <p:nvPr>
            <p:ph idx="1"/>
          </p:nvPr>
        </p:nvSpPr>
        <p:spPr>
          <a:xfrm>
            <a:off x="6096000" y="1325563"/>
            <a:ext cx="6096000" cy="5532437"/>
          </a:xfrm>
          <a:solidFill>
            <a:schemeClr val="tx1"/>
          </a:solidFill>
        </p:spPr>
        <p:txBody>
          <a:bodyPr anchor="ctr"/>
          <a:lstStyle/>
          <a:p>
            <a:pPr marL="0" indent="0" algn="ctr">
              <a:buNone/>
            </a:pPr>
            <a:r>
              <a:rPr lang="en-US" dirty="0">
                <a:solidFill>
                  <a:schemeClr val="bg1"/>
                </a:solidFill>
                <a:latin typeface="Book Antiqua" panose="02040602050305030304" pitchFamily="18" charset="0"/>
              </a:rPr>
              <a:t>REMEMBER what we were before the RECONCILIATION!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chemeClr val="bg1"/>
                </a:solidFill>
                <a:latin typeface="Book Antiqua" panose="02040602050305030304" pitchFamily="18" charset="0"/>
              </a:rPr>
              <a:t>CONSIDER what Christ did at the CRUCIFIXION!</a:t>
            </a:r>
          </a:p>
          <a:p>
            <a:pPr marL="0" indent="0" algn="ctr">
              <a:buNone/>
            </a:pPr>
            <a:endParaRPr lang="en-US" dirty="0">
              <a:solidFill>
                <a:schemeClr val="bg1"/>
              </a:solidFill>
              <a:latin typeface="Book Antiqua" panose="02040602050305030304" pitchFamily="18" charset="0"/>
            </a:endParaRPr>
          </a:p>
          <a:p>
            <a:pPr marL="0" indent="0" algn="ctr">
              <a:buNone/>
            </a:pPr>
            <a:r>
              <a:rPr lang="en-US" dirty="0">
                <a:solidFill>
                  <a:srgbClr val="FFFF00"/>
                </a:solidFill>
                <a:latin typeface="Book Antiqua" panose="02040602050305030304" pitchFamily="18" charset="0"/>
              </a:rPr>
              <a:t>FOSTER the familial relationship based on the FOUNDATION!</a:t>
            </a:r>
          </a:p>
        </p:txBody>
      </p:sp>
    </p:spTree>
    <p:extLst>
      <p:ext uri="{BB962C8B-B14F-4D97-AF65-F5344CB8AC3E}">
        <p14:creationId xmlns:p14="http://schemas.microsoft.com/office/powerpoint/2010/main" val="1672544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21BD-4C14-4145-A86E-797E23CAC8DC}"/>
              </a:ext>
            </a:extLst>
          </p:cNvPr>
          <p:cNvSpPr>
            <a:spLocks noGrp="1"/>
          </p:cNvSpPr>
          <p:nvPr>
            <p:ph type="title"/>
          </p:nvPr>
        </p:nvSpPr>
        <p:spPr>
          <a:xfrm>
            <a:off x="0" y="1"/>
            <a:ext cx="12192000" cy="1690688"/>
          </a:xfrm>
        </p:spPr>
        <p:txBody>
          <a:bodyPr>
            <a:normAutofit/>
          </a:bodyPr>
          <a:lstStyle/>
          <a:p>
            <a:pPr algn="ctr"/>
            <a:r>
              <a:rPr lang="en-US" sz="5400" dirty="0">
                <a:solidFill>
                  <a:schemeClr val="bg1"/>
                </a:solidFill>
                <a:latin typeface="Book Antiqua" panose="02040602050305030304" pitchFamily="18" charset="0"/>
              </a:rPr>
              <a:t>REMEMBER what we were before the RECONCILIATION!</a:t>
            </a:r>
          </a:p>
        </p:txBody>
      </p:sp>
      <p:sp>
        <p:nvSpPr>
          <p:cNvPr id="3" name="Content Placeholder 2">
            <a:extLst>
              <a:ext uri="{FF2B5EF4-FFF2-40B4-BE49-F238E27FC236}">
                <a16:creationId xmlns:a16="http://schemas.microsoft.com/office/drawing/2014/main" id="{4E7F298C-3CAA-42AF-8D0A-7C838B25F841}"/>
              </a:ext>
            </a:extLst>
          </p:cNvPr>
          <p:cNvSpPr>
            <a:spLocks noGrp="1"/>
          </p:cNvSpPr>
          <p:nvPr>
            <p:ph idx="1"/>
          </p:nvPr>
        </p:nvSpPr>
        <p:spPr>
          <a:xfrm>
            <a:off x="0" y="1690689"/>
            <a:ext cx="12192000" cy="5167310"/>
          </a:xfrm>
        </p:spPr>
        <p:txBody>
          <a:bodyPr anchor="ctr">
            <a:normAutofit/>
          </a:bodyPr>
          <a:lstStyle/>
          <a:p>
            <a:pPr marL="0" indent="0" algn="ctr">
              <a:buNone/>
            </a:pPr>
            <a:r>
              <a:rPr lang="en-US" sz="3200" dirty="0">
                <a:solidFill>
                  <a:schemeClr val="bg1"/>
                </a:solidFill>
                <a:latin typeface="Book Antiqua" panose="02040602050305030304" pitchFamily="18" charset="0"/>
              </a:rPr>
              <a:t>SEPARATED from the SAVIOR</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CUT OFF from the COMMONWEALTH</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ESTRANGED from the ESTABLISHED promises</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DIS</a:t>
            </a:r>
            <a:r>
              <a:rPr lang="en-US" sz="3200" i="1" dirty="0">
                <a:solidFill>
                  <a:schemeClr val="bg1"/>
                </a:solidFill>
                <a:latin typeface="Book Antiqua" panose="02040602050305030304" pitchFamily="18" charset="0"/>
              </a:rPr>
              <a:t>HEARTENED</a:t>
            </a:r>
            <a:r>
              <a:rPr lang="en-US" sz="3200" dirty="0">
                <a:solidFill>
                  <a:schemeClr val="bg1"/>
                </a:solidFill>
                <a:latin typeface="Book Antiqua" panose="02040602050305030304" pitchFamily="18" charset="0"/>
              </a:rPr>
              <a:t> from HOPE</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ATHEISTIC in an AGGREGATE of people</a:t>
            </a:r>
          </a:p>
        </p:txBody>
      </p:sp>
    </p:spTree>
    <p:extLst>
      <p:ext uri="{BB962C8B-B14F-4D97-AF65-F5344CB8AC3E}">
        <p14:creationId xmlns:p14="http://schemas.microsoft.com/office/powerpoint/2010/main" val="17983303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8FD5-F2D0-4C69-A811-F6B44F765652}"/>
              </a:ext>
            </a:extLst>
          </p:cNvPr>
          <p:cNvSpPr>
            <a:spLocks noGrp="1"/>
          </p:cNvSpPr>
          <p:nvPr>
            <p:ph type="title"/>
          </p:nvPr>
        </p:nvSpPr>
        <p:spPr>
          <a:xfrm>
            <a:off x="0" y="1"/>
            <a:ext cx="12192000" cy="1690688"/>
          </a:xfrm>
        </p:spPr>
        <p:txBody>
          <a:bodyPr>
            <a:normAutofit/>
          </a:bodyPr>
          <a:lstStyle/>
          <a:p>
            <a:pPr algn="ctr"/>
            <a:r>
              <a:rPr lang="en-US" sz="5400" dirty="0">
                <a:solidFill>
                  <a:schemeClr val="bg1"/>
                </a:solidFill>
                <a:latin typeface="Book Antiqua" panose="02040602050305030304" pitchFamily="18" charset="0"/>
              </a:rPr>
              <a:t>CONSIDER what Christ did at the CRUCIFIXION!</a:t>
            </a:r>
          </a:p>
        </p:txBody>
      </p:sp>
      <p:sp>
        <p:nvSpPr>
          <p:cNvPr id="3" name="Content Placeholder 2">
            <a:extLst>
              <a:ext uri="{FF2B5EF4-FFF2-40B4-BE49-F238E27FC236}">
                <a16:creationId xmlns:a16="http://schemas.microsoft.com/office/drawing/2014/main" id="{4B15951D-B4BD-4E2C-B38E-EF352B494AA3}"/>
              </a:ext>
            </a:extLst>
          </p:cNvPr>
          <p:cNvSpPr>
            <a:spLocks noGrp="1"/>
          </p:cNvSpPr>
          <p:nvPr>
            <p:ph idx="1"/>
          </p:nvPr>
        </p:nvSpPr>
        <p:spPr>
          <a:xfrm>
            <a:off x="0" y="1690689"/>
            <a:ext cx="12192000" cy="5167310"/>
          </a:xfrm>
        </p:spPr>
        <p:txBody>
          <a:bodyPr anchor="ctr">
            <a:normAutofit/>
          </a:bodyPr>
          <a:lstStyle/>
          <a:p>
            <a:pPr marL="0" indent="0" algn="ctr">
              <a:buNone/>
            </a:pPr>
            <a:r>
              <a:rPr lang="en-US" sz="3200" dirty="0">
                <a:solidFill>
                  <a:schemeClr val="bg1"/>
                </a:solidFill>
                <a:latin typeface="Book Antiqua" panose="02040602050305030304" pitchFamily="18" charset="0"/>
              </a:rPr>
              <a:t>His CROSS provided much needed CLOSURE!</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His SACRIFICE ended the SEPARATION!</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His PURCHASE enabled PEACE!</a:t>
            </a:r>
          </a:p>
          <a:p>
            <a:pPr marL="0" indent="0" algn="ctr">
              <a:buNone/>
            </a:pPr>
            <a:endParaRPr lang="en-US" sz="3200" dirty="0">
              <a:solidFill>
                <a:schemeClr val="bg1"/>
              </a:solidFill>
              <a:latin typeface="Book Antiqua" panose="02040602050305030304" pitchFamily="18" charset="0"/>
            </a:endParaRPr>
          </a:p>
          <a:p>
            <a:pPr marL="0" indent="0" algn="ctr">
              <a:buNone/>
            </a:pPr>
            <a:r>
              <a:rPr lang="en-US" sz="3200" dirty="0">
                <a:solidFill>
                  <a:schemeClr val="bg1"/>
                </a:solidFill>
                <a:latin typeface="Book Antiqua" panose="02040602050305030304" pitchFamily="18" charset="0"/>
              </a:rPr>
              <a:t>His ACTION of love gave us ACCESS!</a:t>
            </a:r>
          </a:p>
        </p:txBody>
      </p:sp>
    </p:spTree>
    <p:extLst>
      <p:ext uri="{BB962C8B-B14F-4D97-AF65-F5344CB8AC3E}">
        <p14:creationId xmlns:p14="http://schemas.microsoft.com/office/powerpoint/2010/main" val="42547518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32868</TotalTime>
  <Words>297</Words>
  <Application>Microsoft Office PowerPoint</Application>
  <PresentationFormat>Widescreen</PresentationFormat>
  <Paragraphs>50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Calibri</vt:lpstr>
      <vt:lpstr>Calibri Light</vt:lpstr>
      <vt:lpstr>Office Theme</vt:lpstr>
      <vt:lpstr>PowerPoint Presentation</vt:lpstr>
      <vt:lpstr>PowerPoint Presentation</vt:lpstr>
      <vt:lpstr>PowerPoint Presentation</vt:lpstr>
      <vt:lpstr>“Tear Down This Wall”</vt:lpstr>
      <vt:lpstr>“Tear Down This Wall”</vt:lpstr>
      <vt:lpstr>“Tear Down This Wall”</vt:lpstr>
      <vt:lpstr>“Tear Down This Wall”</vt:lpstr>
      <vt:lpstr>REMEMBER what we were before the RECONCILIATION!</vt:lpstr>
      <vt:lpstr>CONSIDER what Christ did at the CRUCIFIXION!</vt:lpstr>
      <vt:lpstr>FOSTER the familial relationship based on the FOUNDATION!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Trenton Barksdale</dc:creator>
  <cp:lastModifiedBy>Trenton Barksdale</cp:lastModifiedBy>
  <cp:revision>20</cp:revision>
  <dcterms:created xsi:type="dcterms:W3CDTF">2019-04-04T05:45:23Z</dcterms:created>
  <dcterms:modified xsi:type="dcterms:W3CDTF">2019-04-30T23:08:06Z</dcterms:modified>
</cp:coreProperties>
</file>