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3" r:id="rId5"/>
    <p:sldId id="262" r:id="rId6"/>
    <p:sldId id="264" r:id="rId7"/>
    <p:sldId id="260"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2" autoAdjust="0"/>
    <p:restoredTop sz="94660"/>
  </p:normalViewPr>
  <p:slideViewPr>
    <p:cSldViewPr snapToGrid="0">
      <p:cViewPr varScale="1">
        <p:scale>
          <a:sx n="57" d="100"/>
          <a:sy n="57" d="100"/>
        </p:scale>
        <p:origin x="8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B3A1C1F-1A39-4FDF-84FC-B035E57A81D2}"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5F87D0-AB01-4F4E-B525-806F5C049F65}" type="slidenum">
              <a:rPr lang="en-US" smtClean="0"/>
              <a:t>‹#›</a:t>
            </a:fld>
            <a:endParaRPr lang="en-US"/>
          </a:p>
        </p:txBody>
      </p:sp>
    </p:spTree>
    <p:extLst>
      <p:ext uri="{BB962C8B-B14F-4D97-AF65-F5344CB8AC3E}">
        <p14:creationId xmlns:p14="http://schemas.microsoft.com/office/powerpoint/2010/main" val="124694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3A1C1F-1A39-4FDF-84FC-B035E57A81D2}"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5F87D0-AB01-4F4E-B525-806F5C049F65}" type="slidenum">
              <a:rPr lang="en-US" smtClean="0"/>
              <a:t>‹#›</a:t>
            </a:fld>
            <a:endParaRPr lang="en-US"/>
          </a:p>
        </p:txBody>
      </p:sp>
    </p:spTree>
    <p:extLst>
      <p:ext uri="{BB962C8B-B14F-4D97-AF65-F5344CB8AC3E}">
        <p14:creationId xmlns:p14="http://schemas.microsoft.com/office/powerpoint/2010/main" val="4077014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3A1C1F-1A39-4FDF-84FC-B035E57A81D2}"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5F87D0-AB01-4F4E-B525-806F5C049F65}" type="slidenum">
              <a:rPr lang="en-US" smtClean="0"/>
              <a:t>‹#›</a:t>
            </a:fld>
            <a:endParaRPr lang="en-US"/>
          </a:p>
        </p:txBody>
      </p:sp>
    </p:spTree>
    <p:extLst>
      <p:ext uri="{BB962C8B-B14F-4D97-AF65-F5344CB8AC3E}">
        <p14:creationId xmlns:p14="http://schemas.microsoft.com/office/powerpoint/2010/main" val="3854804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3A1C1F-1A39-4FDF-84FC-B035E57A81D2}"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5F87D0-AB01-4F4E-B525-806F5C049F65}" type="slidenum">
              <a:rPr lang="en-US" smtClean="0"/>
              <a:t>‹#›</a:t>
            </a:fld>
            <a:endParaRPr lang="en-US"/>
          </a:p>
        </p:txBody>
      </p:sp>
    </p:spTree>
    <p:extLst>
      <p:ext uri="{BB962C8B-B14F-4D97-AF65-F5344CB8AC3E}">
        <p14:creationId xmlns:p14="http://schemas.microsoft.com/office/powerpoint/2010/main" val="349939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3A1C1F-1A39-4FDF-84FC-B035E57A81D2}"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5F87D0-AB01-4F4E-B525-806F5C049F65}" type="slidenum">
              <a:rPr lang="en-US" smtClean="0"/>
              <a:t>‹#›</a:t>
            </a:fld>
            <a:endParaRPr lang="en-US"/>
          </a:p>
        </p:txBody>
      </p:sp>
    </p:spTree>
    <p:extLst>
      <p:ext uri="{BB962C8B-B14F-4D97-AF65-F5344CB8AC3E}">
        <p14:creationId xmlns:p14="http://schemas.microsoft.com/office/powerpoint/2010/main" val="2307546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B3A1C1F-1A39-4FDF-84FC-B035E57A81D2}" type="datetimeFigureOut">
              <a:rPr lang="en-US" smtClean="0"/>
              <a:t>6/8/2019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5F87D0-AB01-4F4E-B525-806F5C049F65}" type="slidenum">
              <a:rPr lang="en-US" smtClean="0"/>
              <a:t>‹#›</a:t>
            </a:fld>
            <a:endParaRPr lang="en-US"/>
          </a:p>
        </p:txBody>
      </p:sp>
    </p:spTree>
    <p:extLst>
      <p:ext uri="{BB962C8B-B14F-4D97-AF65-F5344CB8AC3E}">
        <p14:creationId xmlns:p14="http://schemas.microsoft.com/office/powerpoint/2010/main" val="1828524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B3A1C1F-1A39-4FDF-84FC-B035E57A81D2}" type="datetimeFigureOut">
              <a:rPr lang="en-US" smtClean="0"/>
              <a:t>6/8/2019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5F87D0-AB01-4F4E-B525-806F5C049F65}" type="slidenum">
              <a:rPr lang="en-US" smtClean="0"/>
              <a:t>‹#›</a:t>
            </a:fld>
            <a:endParaRPr lang="en-US"/>
          </a:p>
        </p:txBody>
      </p:sp>
    </p:spTree>
    <p:extLst>
      <p:ext uri="{BB962C8B-B14F-4D97-AF65-F5344CB8AC3E}">
        <p14:creationId xmlns:p14="http://schemas.microsoft.com/office/powerpoint/2010/main" val="3070890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B3A1C1F-1A39-4FDF-84FC-B035E57A81D2}" type="datetimeFigureOut">
              <a:rPr lang="en-US" smtClean="0"/>
              <a:t>6/8/2019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5F87D0-AB01-4F4E-B525-806F5C049F65}" type="slidenum">
              <a:rPr lang="en-US" smtClean="0"/>
              <a:t>‹#›</a:t>
            </a:fld>
            <a:endParaRPr lang="en-US"/>
          </a:p>
        </p:txBody>
      </p:sp>
    </p:spTree>
    <p:extLst>
      <p:ext uri="{BB962C8B-B14F-4D97-AF65-F5344CB8AC3E}">
        <p14:creationId xmlns:p14="http://schemas.microsoft.com/office/powerpoint/2010/main" val="425740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3A1C1F-1A39-4FDF-84FC-B035E57A81D2}" type="datetimeFigureOut">
              <a:rPr lang="en-US" smtClean="0"/>
              <a:t>6/8/2019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5F87D0-AB01-4F4E-B525-806F5C049F65}" type="slidenum">
              <a:rPr lang="en-US" smtClean="0"/>
              <a:t>‹#›</a:t>
            </a:fld>
            <a:endParaRPr lang="en-US"/>
          </a:p>
        </p:txBody>
      </p:sp>
    </p:spTree>
    <p:extLst>
      <p:ext uri="{BB962C8B-B14F-4D97-AF65-F5344CB8AC3E}">
        <p14:creationId xmlns:p14="http://schemas.microsoft.com/office/powerpoint/2010/main" val="1186143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3A1C1F-1A39-4FDF-84FC-B035E57A81D2}" type="datetimeFigureOut">
              <a:rPr lang="en-US" smtClean="0"/>
              <a:t>6/8/2019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5F87D0-AB01-4F4E-B525-806F5C049F65}" type="slidenum">
              <a:rPr lang="en-US" smtClean="0"/>
              <a:t>‹#›</a:t>
            </a:fld>
            <a:endParaRPr lang="en-US"/>
          </a:p>
        </p:txBody>
      </p:sp>
    </p:spTree>
    <p:extLst>
      <p:ext uri="{BB962C8B-B14F-4D97-AF65-F5344CB8AC3E}">
        <p14:creationId xmlns:p14="http://schemas.microsoft.com/office/powerpoint/2010/main" val="317906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3A1C1F-1A39-4FDF-84FC-B035E57A81D2}" type="datetimeFigureOut">
              <a:rPr lang="en-US" smtClean="0"/>
              <a:t>6/8/2019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5F87D0-AB01-4F4E-B525-806F5C049F65}" type="slidenum">
              <a:rPr lang="en-US" smtClean="0"/>
              <a:t>‹#›</a:t>
            </a:fld>
            <a:endParaRPr lang="en-US"/>
          </a:p>
        </p:txBody>
      </p:sp>
    </p:spTree>
    <p:extLst>
      <p:ext uri="{BB962C8B-B14F-4D97-AF65-F5344CB8AC3E}">
        <p14:creationId xmlns:p14="http://schemas.microsoft.com/office/powerpoint/2010/main" val="375812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3A1C1F-1A39-4FDF-84FC-B035E57A81D2}" type="datetimeFigureOut">
              <a:rPr lang="en-US" smtClean="0"/>
              <a:t>6/8/2019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5F87D0-AB01-4F4E-B525-806F5C049F65}" type="slidenum">
              <a:rPr lang="en-US" smtClean="0"/>
              <a:t>‹#›</a:t>
            </a:fld>
            <a:endParaRPr lang="en-US"/>
          </a:p>
        </p:txBody>
      </p:sp>
    </p:spTree>
    <p:extLst>
      <p:ext uri="{BB962C8B-B14F-4D97-AF65-F5344CB8AC3E}">
        <p14:creationId xmlns:p14="http://schemas.microsoft.com/office/powerpoint/2010/main" val="604070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54847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 y="0"/>
            <a:ext cx="5997575" cy="6858000"/>
          </a:xfrm>
        </p:spPr>
      </p:pic>
      <p:sp>
        <p:nvSpPr>
          <p:cNvPr id="5" name="Text Placeholder 4"/>
          <p:cNvSpPr>
            <a:spLocks noGrp="1"/>
          </p:cNvSpPr>
          <p:nvPr>
            <p:ph type="body" sz="quarter" idx="3"/>
          </p:nvPr>
        </p:nvSpPr>
        <p:spPr/>
        <p:txBody>
          <a:bodyPr/>
          <a:lstStyle/>
          <a:p>
            <a:endParaRPr lang="en-US"/>
          </a:p>
        </p:txBody>
      </p:sp>
      <p:sp>
        <p:nvSpPr>
          <p:cNvPr id="6" name="Content Placeholder 5"/>
          <p:cNvSpPr>
            <a:spLocks noGrp="1"/>
          </p:cNvSpPr>
          <p:nvPr>
            <p:ph sz="quarter" idx="4"/>
          </p:nvPr>
        </p:nvSpPr>
        <p:spPr>
          <a:xfrm>
            <a:off x="5997574" y="997527"/>
            <a:ext cx="6194426" cy="5192136"/>
          </a:xfrm>
        </p:spPr>
        <p:txBody>
          <a:bodyPr>
            <a:normAutofit/>
          </a:bodyPr>
          <a:lstStyle/>
          <a:p>
            <a:pPr marL="0" indent="0" algn="ctr">
              <a:buNone/>
            </a:pPr>
            <a:endParaRPr lang="en-US" sz="7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r>
              <a:rPr lang="en-US" sz="7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JABEZ</a:t>
            </a:r>
            <a:endParaRPr lang="en-US" sz="6600" b="1" dirty="0">
              <a:solidFill>
                <a:schemeClr val="bg1"/>
              </a:solidFill>
              <a:effectLst>
                <a:outerShdw blurRad="38100" dist="38100" dir="2700000" algn="tl">
                  <a:srgbClr val="000000">
                    <a:alpha val="43137"/>
                  </a:srgbClr>
                </a:outerShdw>
              </a:effectLst>
              <a:latin typeface="Castellar" panose="020A0402060406010301" pitchFamily="18" charset="0"/>
              <a:cs typeface="Times New Roman" panose="02020603050405020304" pitchFamily="18" charset="0"/>
            </a:endParaRPr>
          </a:p>
          <a:p>
            <a:pPr marL="0" indent="0" algn="ctr">
              <a:buNone/>
            </a:pPr>
            <a:r>
              <a:rPr lang="en-US" sz="3200" dirty="0">
                <a:solidFill>
                  <a:srgbClr val="00B0F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CHR 4</a:t>
            </a:r>
            <a:endParaRPr lang="en-US" sz="3200" dirty="0">
              <a:solidFill>
                <a:srgbClr val="00B0F0"/>
              </a:solidFill>
              <a:latin typeface="Times New Roman" panose="02020603050405020304" pitchFamily="18" charset="0"/>
              <a:cs typeface="Times New Roman" panose="02020603050405020304" pitchFamily="18" charset="0"/>
            </a:endParaRPr>
          </a:p>
          <a:p>
            <a:pPr marL="0" indent="0" algn="ctr">
              <a:buNone/>
            </a:pPr>
            <a:endParaRPr lang="en-US" sz="7200" dirty="0">
              <a:solidFill>
                <a:schemeClr val="bg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1" y="681644"/>
            <a:ext cx="5997573" cy="2308324"/>
          </a:xfrm>
          <a:prstGeom prst="rect">
            <a:avLst/>
          </a:prstGeom>
          <a:noFill/>
        </p:spPr>
        <p:txBody>
          <a:bodyPr wrap="square" rtlCol="0">
            <a:spAutoFit/>
          </a:bodyPr>
          <a:lstStyle/>
          <a:p>
            <a:pPr algn="ctr"/>
            <a:r>
              <a:rPr lang="en-US" sz="4800" dirty="0">
                <a:solidFill>
                  <a:schemeClr val="bg1"/>
                </a:solidFill>
              </a:rPr>
              <a:t>LOST IN THE </a:t>
            </a:r>
            <a:r>
              <a:rPr lang="en-US" sz="9600" b="1" dirty="0">
                <a:solidFill>
                  <a:schemeClr val="bg1"/>
                </a:solidFill>
                <a:effectLst>
                  <a:outerShdw blurRad="38100" dist="38100" dir="2700000" algn="tl">
                    <a:srgbClr val="000000">
                      <a:alpha val="43137"/>
                    </a:srgbClr>
                  </a:outerShdw>
                </a:effectLst>
              </a:rPr>
              <a:t>CREDITS</a:t>
            </a:r>
          </a:p>
        </p:txBody>
      </p:sp>
      <p:sp>
        <p:nvSpPr>
          <p:cNvPr id="9" name="TextBox 8"/>
          <p:cNvSpPr txBox="1"/>
          <p:nvPr/>
        </p:nvSpPr>
        <p:spPr>
          <a:xfrm>
            <a:off x="182880" y="4838007"/>
            <a:ext cx="5469775" cy="1754326"/>
          </a:xfrm>
          <a:prstGeom prst="rect">
            <a:avLst/>
          </a:prstGeom>
          <a:noFill/>
        </p:spPr>
        <p:txBody>
          <a:bodyPr wrap="square" rtlCol="0">
            <a:spAutoFit/>
          </a:bodyPr>
          <a:lstStyle/>
          <a:p>
            <a:pPr algn="ctr"/>
            <a:r>
              <a:rPr lang="en-US" sz="3600" b="1">
                <a:solidFill>
                  <a:srgbClr val="92D050"/>
                </a:solidFill>
              </a:rPr>
              <a:t>EXTRAORDINARY </a:t>
            </a:r>
            <a:r>
              <a:rPr lang="en-US" sz="3600" b="1" dirty="0">
                <a:solidFill>
                  <a:srgbClr val="92D050"/>
                </a:solidFill>
              </a:rPr>
              <a:t>LESSONS FROM </a:t>
            </a:r>
          </a:p>
          <a:p>
            <a:pPr algn="ctr"/>
            <a:r>
              <a:rPr lang="en-US" sz="3600" b="1" dirty="0">
                <a:solidFill>
                  <a:srgbClr val="92D050"/>
                </a:solidFill>
              </a:rPr>
              <a:t>ORDINARY PEOPLE</a:t>
            </a:r>
          </a:p>
        </p:txBody>
      </p:sp>
    </p:spTree>
    <p:extLst>
      <p:ext uri="{BB962C8B-B14F-4D97-AF65-F5344CB8AC3E}">
        <p14:creationId xmlns:p14="http://schemas.microsoft.com/office/powerpoint/2010/main" val="1992618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29DE4FB9-4650-45B0-AE0E-A664404E4B4F}"/>
              </a:ext>
            </a:extLst>
          </p:cNvPr>
          <p:cNvSpPr/>
          <p:nvPr/>
        </p:nvSpPr>
        <p:spPr>
          <a:xfrm>
            <a:off x="237067" y="414867"/>
            <a:ext cx="11633200" cy="11430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a:effectLst>
                  <a:outerShdw blurRad="38100" dist="38100" dir="2700000" algn="tl">
                    <a:srgbClr val="000000">
                      <a:alpha val="43137"/>
                    </a:srgbClr>
                  </a:outerShdw>
                </a:effectLst>
                <a:latin typeface="Castellar" panose="020A0402060406010301" pitchFamily="18" charset="0"/>
              </a:rPr>
              <a:t>JABEZ</a:t>
            </a:r>
            <a:endParaRPr lang="en-US" sz="6600" b="1" dirty="0">
              <a:effectLst>
                <a:outerShdw blurRad="38100" dist="38100" dir="2700000" algn="tl">
                  <a:srgbClr val="000000">
                    <a:alpha val="43137"/>
                  </a:srgbClr>
                </a:outerShdw>
              </a:effectLst>
              <a:latin typeface="Castellar" panose="020A0402060406010301" pitchFamily="18" charset="0"/>
            </a:endParaRPr>
          </a:p>
        </p:txBody>
      </p:sp>
      <p:sp>
        <p:nvSpPr>
          <p:cNvPr id="3" name="Rectangle: Rounded Corners 2">
            <a:extLst>
              <a:ext uri="{FF2B5EF4-FFF2-40B4-BE49-F238E27FC236}">
                <a16:creationId xmlns:a16="http://schemas.microsoft.com/office/drawing/2014/main" id="{88EE2941-7617-42BA-82AF-319A9B611994}"/>
              </a:ext>
            </a:extLst>
          </p:cNvPr>
          <p:cNvSpPr/>
          <p:nvPr/>
        </p:nvSpPr>
        <p:spPr>
          <a:xfrm>
            <a:off x="389467" y="2573867"/>
            <a:ext cx="6858000" cy="3725333"/>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DISTINCT NAME</a:t>
            </a:r>
          </a:p>
          <a:p>
            <a:pPr algn="ctr"/>
            <a:r>
              <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DISTINCT HONOR</a:t>
            </a:r>
          </a:p>
        </p:txBody>
      </p:sp>
      <p:pic>
        <p:nvPicPr>
          <p:cNvPr id="4" name="Picture 2" descr="Image result for jabez">
            <a:extLst>
              <a:ext uri="{FF2B5EF4-FFF2-40B4-BE49-F238E27FC236}">
                <a16:creationId xmlns:a16="http://schemas.microsoft.com/office/drawing/2014/main" id="{F89F0335-5F32-4011-963C-677C9FAF5B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1454" y="1978428"/>
            <a:ext cx="4710545" cy="4879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78532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29DE4FB9-4650-45B0-AE0E-A664404E4B4F}"/>
              </a:ext>
            </a:extLst>
          </p:cNvPr>
          <p:cNvSpPr/>
          <p:nvPr/>
        </p:nvSpPr>
        <p:spPr>
          <a:xfrm>
            <a:off x="237067" y="414867"/>
            <a:ext cx="11633200" cy="11430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a:effectLst>
                  <a:outerShdw blurRad="38100" dist="38100" dir="2700000" algn="tl">
                    <a:srgbClr val="000000">
                      <a:alpha val="43137"/>
                    </a:srgbClr>
                  </a:outerShdw>
                </a:effectLst>
                <a:latin typeface="Castellar" panose="020A0402060406010301" pitchFamily="18" charset="0"/>
              </a:rPr>
              <a:t>JABEZ</a:t>
            </a:r>
            <a:endParaRPr lang="en-US" sz="6600" b="1" dirty="0">
              <a:effectLst>
                <a:outerShdw blurRad="38100" dist="38100" dir="2700000" algn="tl">
                  <a:srgbClr val="000000">
                    <a:alpha val="43137"/>
                  </a:srgbClr>
                </a:outerShdw>
              </a:effectLst>
              <a:latin typeface="Castellar" panose="020A0402060406010301" pitchFamily="18" charset="0"/>
            </a:endParaRPr>
          </a:p>
        </p:txBody>
      </p:sp>
      <p:sp>
        <p:nvSpPr>
          <p:cNvPr id="3" name="Rectangle: Rounded Corners 2">
            <a:extLst>
              <a:ext uri="{FF2B5EF4-FFF2-40B4-BE49-F238E27FC236}">
                <a16:creationId xmlns:a16="http://schemas.microsoft.com/office/drawing/2014/main" id="{88EE2941-7617-42BA-82AF-319A9B611994}"/>
              </a:ext>
            </a:extLst>
          </p:cNvPr>
          <p:cNvSpPr/>
          <p:nvPr/>
        </p:nvSpPr>
        <p:spPr>
          <a:xfrm>
            <a:off x="372533" y="1978429"/>
            <a:ext cx="6874934" cy="4693304"/>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FF0000"/>
                </a:solidFill>
                <a:latin typeface="Times New Roman" panose="02020603050405020304" pitchFamily="18" charset="0"/>
                <a:cs typeface="Times New Roman" panose="02020603050405020304" pitchFamily="18" charset="0"/>
              </a:rPr>
              <a:t>Adam Clarke</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a:solidFill>
                  <a:srgbClr val="FFFF00"/>
                </a:solidFill>
                <a:latin typeface="Times New Roman" panose="02020603050405020304" pitchFamily="18" charset="0"/>
                <a:cs typeface="Times New Roman" panose="02020603050405020304" pitchFamily="18" charset="0"/>
              </a:rPr>
              <a:t>“</a:t>
            </a:r>
            <a:r>
              <a:rPr lang="en-US" sz="2400" i="1" dirty="0">
                <a:solidFill>
                  <a:srgbClr val="FFFF00"/>
                </a:solidFill>
                <a:latin typeface="Times New Roman" panose="02020603050405020304" pitchFamily="18" charset="0"/>
                <a:cs typeface="Times New Roman" panose="02020603050405020304" pitchFamily="18" charset="0"/>
              </a:rPr>
              <a:t>On these accounts he was more honorable than his brethren. He was of the same stock and the same lineage; he had neither nobility of birth, nor was distinguished by earthly titles; in all these respects he was on a level with his brethren: but God tells us that he was more honorable than them all; and why? because he prayed, because he served his Maker, and because he lived to do good among men; therefore he received the honor that cometh from God.” </a:t>
            </a:r>
            <a:endParaRPr lang="en-US" sz="2400" dirty="0">
              <a:solidFill>
                <a:srgbClr val="FFFF00"/>
              </a:solidFill>
              <a:latin typeface="Times New Roman" panose="02020603050405020304" pitchFamily="18" charset="0"/>
              <a:cs typeface="Times New Roman" panose="02020603050405020304" pitchFamily="18" charset="0"/>
            </a:endParaRPr>
          </a:p>
          <a:p>
            <a:pPr algn="ctr"/>
            <a:endPar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4" name="Picture 2" descr="Image result for jabez">
            <a:extLst>
              <a:ext uri="{FF2B5EF4-FFF2-40B4-BE49-F238E27FC236}">
                <a16:creationId xmlns:a16="http://schemas.microsoft.com/office/drawing/2014/main" id="{F89F0335-5F32-4011-963C-677C9FAF5B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1454" y="1978428"/>
            <a:ext cx="4710545" cy="4879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26373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29DE4FB9-4650-45B0-AE0E-A664404E4B4F}"/>
              </a:ext>
            </a:extLst>
          </p:cNvPr>
          <p:cNvSpPr/>
          <p:nvPr/>
        </p:nvSpPr>
        <p:spPr>
          <a:xfrm>
            <a:off x="237067" y="414867"/>
            <a:ext cx="11633200" cy="11430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a:effectLst>
                  <a:outerShdw blurRad="38100" dist="38100" dir="2700000" algn="tl">
                    <a:srgbClr val="000000">
                      <a:alpha val="43137"/>
                    </a:srgbClr>
                  </a:outerShdw>
                </a:effectLst>
                <a:latin typeface="Castellar" panose="020A0402060406010301" pitchFamily="18" charset="0"/>
              </a:rPr>
              <a:t>JABEZ</a:t>
            </a:r>
            <a:endParaRPr lang="en-US" sz="6600" b="1" dirty="0">
              <a:effectLst>
                <a:outerShdw blurRad="38100" dist="38100" dir="2700000" algn="tl">
                  <a:srgbClr val="000000">
                    <a:alpha val="43137"/>
                  </a:srgbClr>
                </a:outerShdw>
              </a:effectLst>
              <a:latin typeface="Castellar" panose="020A0402060406010301" pitchFamily="18" charset="0"/>
            </a:endParaRPr>
          </a:p>
        </p:txBody>
      </p:sp>
      <p:sp>
        <p:nvSpPr>
          <p:cNvPr id="3" name="Rectangle: Rounded Corners 2">
            <a:extLst>
              <a:ext uri="{FF2B5EF4-FFF2-40B4-BE49-F238E27FC236}">
                <a16:creationId xmlns:a16="http://schemas.microsoft.com/office/drawing/2014/main" id="{88EE2941-7617-42BA-82AF-319A9B611994}"/>
              </a:ext>
            </a:extLst>
          </p:cNvPr>
          <p:cNvSpPr/>
          <p:nvPr/>
        </p:nvSpPr>
        <p:spPr>
          <a:xfrm>
            <a:off x="411769" y="2555546"/>
            <a:ext cx="6858000" cy="3725333"/>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DISTINCT NAME</a:t>
            </a:r>
          </a:p>
          <a:p>
            <a:pPr algn="ctr"/>
            <a:r>
              <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DISTINCT HONOR</a:t>
            </a:r>
          </a:p>
          <a:p>
            <a:pPr algn="ctr"/>
            <a:r>
              <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DISTINCT PRAYER</a:t>
            </a:r>
          </a:p>
        </p:txBody>
      </p:sp>
      <p:pic>
        <p:nvPicPr>
          <p:cNvPr id="4" name="Picture 2" descr="Image result for jabez">
            <a:extLst>
              <a:ext uri="{FF2B5EF4-FFF2-40B4-BE49-F238E27FC236}">
                <a16:creationId xmlns:a16="http://schemas.microsoft.com/office/drawing/2014/main" id="{F89F0335-5F32-4011-963C-677C9FAF5B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1454" y="1978428"/>
            <a:ext cx="4710545" cy="4879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863105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29DE4FB9-4650-45B0-AE0E-A664404E4B4F}"/>
              </a:ext>
            </a:extLst>
          </p:cNvPr>
          <p:cNvSpPr/>
          <p:nvPr/>
        </p:nvSpPr>
        <p:spPr>
          <a:xfrm>
            <a:off x="237067" y="414867"/>
            <a:ext cx="11633200" cy="11430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a:effectLst>
                  <a:outerShdw blurRad="38100" dist="38100" dir="2700000" algn="tl">
                    <a:srgbClr val="000000">
                      <a:alpha val="43137"/>
                    </a:srgbClr>
                  </a:outerShdw>
                </a:effectLst>
                <a:latin typeface="Castellar" panose="020A0402060406010301" pitchFamily="18" charset="0"/>
              </a:rPr>
              <a:t>JABEZ</a:t>
            </a:r>
            <a:endParaRPr lang="en-US" sz="6600" b="1" dirty="0">
              <a:effectLst>
                <a:outerShdw blurRad="38100" dist="38100" dir="2700000" algn="tl">
                  <a:srgbClr val="000000">
                    <a:alpha val="43137"/>
                  </a:srgbClr>
                </a:outerShdw>
              </a:effectLst>
              <a:latin typeface="Castellar" panose="020A0402060406010301" pitchFamily="18" charset="0"/>
            </a:endParaRPr>
          </a:p>
        </p:txBody>
      </p:sp>
      <p:sp>
        <p:nvSpPr>
          <p:cNvPr id="3" name="Rectangle: Rounded Corners 2">
            <a:extLst>
              <a:ext uri="{FF2B5EF4-FFF2-40B4-BE49-F238E27FC236}">
                <a16:creationId xmlns:a16="http://schemas.microsoft.com/office/drawing/2014/main" id="{88EE2941-7617-42BA-82AF-319A9B611994}"/>
              </a:ext>
            </a:extLst>
          </p:cNvPr>
          <p:cNvSpPr/>
          <p:nvPr/>
        </p:nvSpPr>
        <p:spPr>
          <a:xfrm>
            <a:off x="372533" y="1978429"/>
            <a:ext cx="6874934" cy="3270904"/>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rgbClr val="C00000"/>
                </a:solidFill>
                <a:latin typeface="Times New Roman" panose="02020603050405020304" pitchFamily="18" charset="0"/>
                <a:cs typeface="Times New Roman" panose="02020603050405020304" pitchFamily="18" charset="0"/>
              </a:rPr>
              <a:t>G. Campbell Morgan- </a:t>
            </a:r>
            <a:r>
              <a:rPr lang="en-US" sz="2400" dirty="0">
                <a:solidFill>
                  <a:srgbClr val="FFFF00"/>
                </a:solidFill>
                <a:latin typeface="Times New Roman" panose="02020603050405020304" pitchFamily="18" charset="0"/>
                <a:cs typeface="Times New Roman" panose="02020603050405020304" pitchFamily="18" charset="0"/>
              </a:rPr>
              <a:t>“</a:t>
            </a:r>
            <a:r>
              <a:rPr lang="en-US" sz="2400" i="1" dirty="0">
                <a:solidFill>
                  <a:srgbClr val="FFFF00"/>
                </a:solidFill>
                <a:latin typeface="Times New Roman" panose="02020603050405020304" pitchFamily="18" charset="0"/>
                <a:cs typeface="Times New Roman" panose="02020603050405020304" pitchFamily="18" charset="0"/>
              </a:rPr>
              <a:t>While through these genealogies, and indeed through all the history, we are occupied with those connected with government and the procession of events leading to universal issues, it is refreshing to be halted by the story of one man who took his need directly to God and obtained the answer of God’s grace.”</a:t>
            </a:r>
            <a:endParaRPr lang="en-US" sz="2400" dirty="0">
              <a:solidFill>
                <a:srgbClr val="FFFF00"/>
              </a:solidFill>
              <a:latin typeface="Times New Roman" panose="02020603050405020304" pitchFamily="18" charset="0"/>
              <a:cs typeface="Times New Roman" panose="02020603050405020304" pitchFamily="18" charset="0"/>
            </a:endParaRPr>
          </a:p>
          <a:p>
            <a:pPr algn="ctr"/>
            <a:endPar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4" name="Picture 2" descr="Image result for jabez">
            <a:extLst>
              <a:ext uri="{FF2B5EF4-FFF2-40B4-BE49-F238E27FC236}">
                <a16:creationId xmlns:a16="http://schemas.microsoft.com/office/drawing/2014/main" id="{F89F0335-5F32-4011-963C-677C9FAF5B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1454" y="1978428"/>
            <a:ext cx="4710545" cy="4879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86871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he prayer of jabez">
            <a:extLst>
              <a:ext uri="{FF2B5EF4-FFF2-40B4-BE49-F238E27FC236}">
                <a16:creationId xmlns:a16="http://schemas.microsoft.com/office/drawing/2014/main" id="{FC949D49-5DA6-4BD4-91F5-0E5E033D9F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2961" y="0"/>
            <a:ext cx="636682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4366587"/>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29DE4FB9-4650-45B0-AE0E-A664404E4B4F}"/>
              </a:ext>
            </a:extLst>
          </p:cNvPr>
          <p:cNvSpPr/>
          <p:nvPr/>
        </p:nvSpPr>
        <p:spPr>
          <a:xfrm>
            <a:off x="237067" y="414867"/>
            <a:ext cx="11633200" cy="11430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effectLst>
                  <a:outerShdw blurRad="38100" dist="38100" dir="2700000" algn="tl">
                    <a:srgbClr val="000000">
                      <a:alpha val="43137"/>
                    </a:srgbClr>
                  </a:outerShdw>
                </a:effectLst>
                <a:latin typeface="Castellar" panose="020A0402060406010301" pitchFamily="18" charset="0"/>
              </a:rPr>
              <a:t>PRAYER OF JABEZ</a:t>
            </a:r>
          </a:p>
        </p:txBody>
      </p:sp>
      <p:sp>
        <p:nvSpPr>
          <p:cNvPr id="3" name="Rectangle: Rounded Corners 2">
            <a:extLst>
              <a:ext uri="{FF2B5EF4-FFF2-40B4-BE49-F238E27FC236}">
                <a16:creationId xmlns:a16="http://schemas.microsoft.com/office/drawing/2014/main" id="{88EE2941-7617-42BA-82AF-319A9B611994}"/>
              </a:ext>
            </a:extLst>
          </p:cNvPr>
          <p:cNvSpPr/>
          <p:nvPr/>
        </p:nvSpPr>
        <p:spPr>
          <a:xfrm>
            <a:off x="389467" y="2573867"/>
            <a:ext cx="6858000" cy="3725333"/>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 prayed for blessings</a:t>
            </a:r>
          </a:p>
          <a:p>
            <a:pPr algn="ctr"/>
            <a:r>
              <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 prayed for increase</a:t>
            </a:r>
          </a:p>
          <a:p>
            <a:pPr algn="ctr"/>
            <a:r>
              <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 prayed for guidance</a:t>
            </a:r>
          </a:p>
          <a:p>
            <a:pPr algn="ctr"/>
            <a:r>
              <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 prayed for protection</a:t>
            </a:r>
          </a:p>
        </p:txBody>
      </p:sp>
      <p:pic>
        <p:nvPicPr>
          <p:cNvPr id="4" name="Picture 2" descr="Image result for jabez">
            <a:extLst>
              <a:ext uri="{FF2B5EF4-FFF2-40B4-BE49-F238E27FC236}">
                <a16:creationId xmlns:a16="http://schemas.microsoft.com/office/drawing/2014/main" id="{F89F0335-5F32-4011-963C-677C9FAF5B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1454" y="1978428"/>
            <a:ext cx="4710545" cy="4879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70782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116</Words>
  <Application>Microsoft Office PowerPoint</Application>
  <PresentationFormat>Widescreen</PresentationFormat>
  <Paragraphs>22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Castellar</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Buc Chumbley</dc:creator>
  <cp:lastModifiedBy>Buc Chumbley</cp:lastModifiedBy>
  <cp:revision>16</cp:revision>
  <dcterms:created xsi:type="dcterms:W3CDTF">2016-02-10T16:06:41Z</dcterms:created>
  <dcterms:modified xsi:type="dcterms:W3CDTF">2019-06-08T15:13:20Z</dcterms:modified>
</cp:coreProperties>
</file>