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5" r:id="rId4"/>
    <p:sldId id="272" r:id="rId5"/>
    <p:sldId id="266" r:id="rId6"/>
    <p:sldId id="267" r:id="rId7"/>
    <p:sldId id="268"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7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FD6B045-8380-4FAF-A735-9A1DACD603F5}"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79A43-8909-4E28-BA82-5AE0E6A829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D6B045-8380-4FAF-A735-9A1DACD603F5}"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79A43-8909-4E28-BA82-5AE0E6A829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D6B045-8380-4FAF-A735-9A1DACD603F5}"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79A43-8909-4E28-BA82-5AE0E6A829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D6B045-8380-4FAF-A735-9A1DACD603F5}"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79A43-8909-4E28-BA82-5AE0E6A829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D6B045-8380-4FAF-A735-9A1DACD603F5}"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79A43-8909-4E28-BA82-5AE0E6A829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D6B045-8380-4FAF-A735-9A1DACD603F5}"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79A43-8909-4E28-BA82-5AE0E6A829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D6B045-8380-4FAF-A735-9A1DACD603F5}" type="datetimeFigureOut">
              <a:rPr lang="en-US" smtClean="0"/>
              <a:t>9/20/2019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79A43-8909-4E28-BA82-5AE0E6A829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D6B045-8380-4FAF-A735-9A1DACD603F5}" type="datetimeFigureOut">
              <a:rPr lang="en-US" smtClean="0"/>
              <a:t>9/20/2019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79A43-8909-4E28-BA82-5AE0E6A829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6B045-8380-4FAF-A735-9A1DACD603F5}" type="datetimeFigureOut">
              <a:rPr lang="en-US" smtClean="0"/>
              <a:t>9/20/2019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79A43-8909-4E28-BA82-5AE0E6A829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D6B045-8380-4FAF-A735-9A1DACD603F5}"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79A43-8909-4E28-BA82-5AE0E6A829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D6B045-8380-4FAF-A735-9A1DACD603F5}"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79A43-8909-4E28-BA82-5AE0E6A829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6B045-8380-4FAF-A735-9A1DACD603F5}" type="datetimeFigureOut">
              <a:rPr lang="en-US" smtClean="0"/>
              <a:t>9/20/2019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79A43-8909-4E28-BA82-5AE0E6A829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F4F92-27B5-4E8D-ACC3-43FDCE2D781F}"/>
              </a:ext>
            </a:extLst>
          </p:cNvPr>
          <p:cNvSpPr>
            <a:spLocks noGrp="1"/>
          </p:cNvSpPr>
          <p:nvPr>
            <p:ph type="title"/>
          </p:nvPr>
        </p:nvSpPr>
        <p:spPr/>
        <p:txBody>
          <a:bodyPr/>
          <a:lstStyle/>
          <a:p>
            <a:endParaRPr lang="en-US"/>
          </a:p>
        </p:txBody>
      </p:sp>
      <p:sp>
        <p:nvSpPr>
          <p:cNvPr id="4" name="Content Placeholder 3">
            <a:extLst>
              <a:ext uri="{FF2B5EF4-FFF2-40B4-BE49-F238E27FC236}">
                <a16:creationId xmlns:a16="http://schemas.microsoft.com/office/drawing/2014/main" id="{5DE7D7F7-0A8C-4E2F-B54C-E38E5BB63F08}"/>
              </a:ext>
            </a:extLst>
          </p:cNvPr>
          <p:cNvSpPr>
            <a:spLocks noGrp="1"/>
          </p:cNvSpPr>
          <p:nvPr>
            <p:ph sz="half" idx="2"/>
          </p:nvPr>
        </p:nvSpPr>
        <p:spPr>
          <a:xfrm>
            <a:off x="4343400" y="1600200"/>
            <a:ext cx="4495800" cy="4525963"/>
          </a:xfrm>
        </p:spPr>
        <p:txBody>
          <a:bodyPr/>
          <a:lstStyle/>
          <a:p>
            <a:pPr>
              <a:buNone/>
            </a:pPr>
            <a:r>
              <a:rPr lang="en-US" sz="3200" dirty="0">
                <a:latin typeface="Times New Roman" panose="02020603050405020304" pitchFamily="18" charset="0"/>
                <a:cs typeface="Times New Roman" panose="02020603050405020304" pitchFamily="18" charset="0"/>
              </a:rPr>
              <a:t>“</a:t>
            </a:r>
            <a:r>
              <a:rPr lang="en-US" sz="3200" b="1" i="1" dirty="0">
                <a:latin typeface="Times New Roman" panose="02020603050405020304" pitchFamily="18" charset="0"/>
                <a:cs typeface="Times New Roman" panose="02020603050405020304" pitchFamily="18" charset="0"/>
              </a:rPr>
              <a:t>With fire and brimstone out of fashion, modern thinking  says the netherworld isn't so hot after all”</a:t>
            </a:r>
            <a:endParaRPr lang="en-US" sz="3200" b="1" dirty="0">
              <a:latin typeface="Times New Roman" panose="02020603050405020304" pitchFamily="18" charset="0"/>
              <a:cs typeface="Times New Roman" panose="02020603050405020304" pitchFamily="18" charset="0"/>
            </a:endParaRPr>
          </a:p>
          <a:p>
            <a:pPr marL="0" indent="0">
              <a:buNone/>
            </a:pPr>
            <a:endParaRPr lang="en-US" dirty="0"/>
          </a:p>
        </p:txBody>
      </p:sp>
      <p:pic>
        <p:nvPicPr>
          <p:cNvPr id="1026" name="Picture 2" descr="Image result for us news and world report cover january 31, 2000 hell hath no fury">
            <a:extLst>
              <a:ext uri="{FF2B5EF4-FFF2-40B4-BE49-F238E27FC236}">
                <a16:creationId xmlns:a16="http://schemas.microsoft.com/office/drawing/2014/main" id="{E4EFC0EC-4F45-4755-A72D-BC5503198C6C}"/>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52400" y="0"/>
            <a:ext cx="44958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37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s lewis">
            <a:extLst>
              <a:ext uri="{FF2B5EF4-FFF2-40B4-BE49-F238E27FC236}">
                <a16:creationId xmlns:a16="http://schemas.microsoft.com/office/drawing/2014/main" id="{EA9F540A-ADD9-4DD2-A9EA-E9E2E314B1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295400"/>
            <a:ext cx="3733800" cy="55625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E5DD2E7-EBED-4BFE-913B-1A13D2A78FB6}"/>
              </a:ext>
            </a:extLst>
          </p:cNvPr>
          <p:cNvSpPr txBox="1"/>
          <p:nvPr/>
        </p:nvSpPr>
        <p:spPr>
          <a:xfrm>
            <a:off x="152400" y="1295400"/>
            <a:ext cx="5105400" cy="3816429"/>
          </a:xfrm>
          <a:prstGeom prst="rect">
            <a:avLst/>
          </a:prstGeom>
          <a:noFill/>
        </p:spPr>
        <p:txBody>
          <a:bodyPr wrap="square" rtlCol="0">
            <a:spAutoFit/>
          </a:bodyPr>
          <a:lstStyle/>
          <a:p>
            <a:r>
              <a:rPr lang="en-US" sz="3200" b="1" i="1" dirty="0">
                <a:solidFill>
                  <a:srgbClr val="C00000"/>
                </a:solidFill>
                <a:latin typeface="Times New Roman" panose="02020603050405020304" pitchFamily="18" charset="0"/>
                <a:cs typeface="Times New Roman" panose="02020603050405020304" pitchFamily="18" charset="0"/>
              </a:rPr>
              <a:t>“There is no other doctrine which I would more willingly remove from Christianity than [hell], if it lay in my power. . . I would pay any price to be able to say truthfully: ‘All will be saved’</a:t>
            </a:r>
            <a:endParaRPr lang="en-US" sz="3200" b="1" dirty="0">
              <a:solidFill>
                <a:srgbClr val="C0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86748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1DE3AE-E03E-4F32-8A4F-C4AC5A983C56}"/>
              </a:ext>
            </a:extLst>
          </p:cNvPr>
          <p:cNvSpPr txBox="1"/>
          <p:nvPr/>
        </p:nvSpPr>
        <p:spPr>
          <a:xfrm>
            <a:off x="0" y="381000"/>
            <a:ext cx="9144000" cy="923330"/>
          </a:xfrm>
          <a:prstGeom prst="rect">
            <a:avLst/>
          </a:prstGeom>
          <a:noFill/>
        </p:spPr>
        <p:txBody>
          <a:bodyPr wrap="square" rtlCol="0">
            <a:spAutoFit/>
          </a:bodyPr>
          <a:lstStyle/>
          <a:p>
            <a:pPr algn="ctr"/>
            <a:r>
              <a:rPr lang="en-US" sz="5400" b="1" dirty="0">
                <a:solidFill>
                  <a:srgbClr val="C00000"/>
                </a:solidFill>
                <a:effectLst>
                  <a:outerShdw blurRad="38100" dist="38100" dir="2700000" algn="tl">
                    <a:srgbClr val="000000">
                      <a:alpha val="43137"/>
                    </a:srgbClr>
                  </a:outerShdw>
                </a:effectLst>
                <a:latin typeface="Castellar" panose="020A0402060406010301" pitchFamily="18" charset="0"/>
              </a:rPr>
              <a:t>80 WORDS FROM HELL</a:t>
            </a:r>
          </a:p>
        </p:txBody>
      </p:sp>
      <p:sp>
        <p:nvSpPr>
          <p:cNvPr id="4" name="TextBox 3">
            <a:extLst>
              <a:ext uri="{FF2B5EF4-FFF2-40B4-BE49-F238E27FC236}">
                <a16:creationId xmlns:a16="http://schemas.microsoft.com/office/drawing/2014/main" id="{38B93B99-4D74-4213-A247-C1A48561F2D5}"/>
              </a:ext>
            </a:extLst>
          </p:cNvPr>
          <p:cNvSpPr txBox="1"/>
          <p:nvPr/>
        </p:nvSpPr>
        <p:spPr>
          <a:xfrm>
            <a:off x="4572000" y="2133600"/>
            <a:ext cx="4396154" cy="584775"/>
          </a:xfrm>
          <a:prstGeom prst="rect">
            <a:avLst/>
          </a:prstGeom>
          <a:noFill/>
        </p:spPr>
        <p:txBody>
          <a:bodyPr wrap="square" rtlCol="0">
            <a:spAutoFit/>
          </a:bodyPr>
          <a:lstStyle/>
          <a:p>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ETERNAL TORMENT</a:t>
            </a:r>
          </a:p>
        </p:txBody>
      </p:sp>
      <p:pic>
        <p:nvPicPr>
          <p:cNvPr id="5" name="Picture 4" descr="Image result for hell fire">
            <a:extLst>
              <a:ext uri="{FF2B5EF4-FFF2-40B4-BE49-F238E27FC236}">
                <a16:creationId xmlns:a16="http://schemas.microsoft.com/office/drawing/2014/main" id="{121E6125-B48F-47E7-8A67-2279731B4D3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0"/>
            <a:ext cx="4229100" cy="4953000"/>
          </a:xfrm>
          <a:prstGeom prst="rect">
            <a:avLst/>
          </a:prstGeom>
          <a:noFill/>
          <a:ln>
            <a:noFill/>
          </a:ln>
        </p:spPr>
      </p:pic>
    </p:spTree>
    <p:extLst>
      <p:ext uri="{BB962C8B-B14F-4D97-AF65-F5344CB8AC3E}">
        <p14:creationId xmlns:p14="http://schemas.microsoft.com/office/powerpoint/2010/main" val="828158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9672AED-6FF2-4C27-9E8C-54A32FEF12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2" y="1"/>
            <a:ext cx="9140988" cy="6802180"/>
          </a:xfrm>
          <a:prstGeom prst="rect">
            <a:avLst/>
          </a:prstGeom>
        </p:spPr>
      </p:pic>
      <p:sp>
        <p:nvSpPr>
          <p:cNvPr id="4" name="TextBox 3">
            <a:extLst>
              <a:ext uri="{FF2B5EF4-FFF2-40B4-BE49-F238E27FC236}">
                <a16:creationId xmlns:a16="http://schemas.microsoft.com/office/drawing/2014/main" id="{2D91E627-322D-438A-99A7-DE2208FEBA7E}"/>
              </a:ext>
            </a:extLst>
          </p:cNvPr>
          <p:cNvSpPr txBox="1"/>
          <p:nvPr/>
        </p:nvSpPr>
        <p:spPr>
          <a:xfrm>
            <a:off x="0" y="457200"/>
            <a:ext cx="6553200" cy="3970318"/>
          </a:xfrm>
          <a:prstGeom prst="rect">
            <a:avLst/>
          </a:prstGeom>
          <a:noFill/>
        </p:spPr>
        <p:txBody>
          <a:bodyPr wrap="square" rtlCol="0">
            <a:spAutoFit/>
          </a:bodyPr>
          <a:lstStyle/>
          <a:p>
            <a:r>
              <a:rPr lang="en-US" sz="3600" b="1" dirty="0">
                <a:solidFill>
                  <a:srgbClr val="003300"/>
                </a:solidFill>
                <a:latin typeface="Times New Roman" panose="02020603050405020304" pitchFamily="18" charset="0"/>
                <a:cs typeface="Times New Roman" panose="02020603050405020304" pitchFamily="18" charset="0"/>
              </a:rPr>
              <a:t>Hell is not a place, but a state of those who freely separated themselves from God All the language about hell is figurative There is no “pool of fire” no eternal torments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8906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82783-6D03-443D-B952-E630FEFA44E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9F96A16-4897-47B3-BB08-E1B549AB6C56}"/>
              </a:ext>
            </a:extLst>
          </p:cNvPr>
          <p:cNvSpPr>
            <a:spLocks noGrp="1"/>
          </p:cNvSpPr>
          <p:nvPr>
            <p:ph idx="1"/>
          </p:nvPr>
        </p:nvSpPr>
        <p:spPr>
          <a:xfrm>
            <a:off x="457200" y="274638"/>
            <a:ext cx="8229600" cy="5851525"/>
          </a:xfrm>
        </p:spPr>
        <p:txBody>
          <a:bodyPr>
            <a:normAutofit lnSpcReduction="10000"/>
          </a:bodyPr>
          <a:lstStyle/>
          <a:p>
            <a:pPr marL="0" indent="0">
              <a:buNone/>
            </a:pPr>
            <a:r>
              <a:rPr lang="en-US" sz="3600" b="1" i="1" dirty="0">
                <a:latin typeface="Times New Roman" panose="02020603050405020304" pitchFamily="18" charset="0"/>
                <a:cs typeface="Times New Roman" panose="02020603050405020304" pitchFamily="18" charset="0"/>
              </a:rPr>
              <a:t>“When the first man, Adam, sinned, God told him that his punishment would simply be to pass out of existence: “Dust you are and to dust you will return.” (Gen 3.19) God would have been lying if he were actually sending Adam to a fiery hell. The idea that he would punish people n hellfire  is contrary to the Bible’s teaching that “God is love.” 1 John 4.8; </a:t>
            </a:r>
            <a:r>
              <a:rPr lang="en-US" sz="3600" b="1" i="1" dirty="0" err="1">
                <a:latin typeface="Times New Roman" panose="02020603050405020304" pitchFamily="18" charset="0"/>
                <a:cs typeface="Times New Roman" panose="02020603050405020304" pitchFamily="18" charset="0"/>
              </a:rPr>
              <a:t>Jer</a:t>
            </a:r>
            <a:r>
              <a:rPr lang="en-US" sz="3600" b="1" i="1" dirty="0">
                <a:latin typeface="Times New Roman" panose="02020603050405020304" pitchFamily="18" charset="0"/>
                <a:cs typeface="Times New Roman" panose="02020603050405020304" pitchFamily="18" charset="0"/>
              </a:rPr>
              <a:t> 7.31 </a:t>
            </a:r>
            <a:r>
              <a:rPr lang="en-US" sz="3600" b="1" dirty="0">
                <a:solidFill>
                  <a:srgbClr val="FFFF00"/>
                </a:solidFill>
                <a:latin typeface="Times New Roman" panose="02020603050405020304" pitchFamily="18" charset="0"/>
                <a:cs typeface="Times New Roman" panose="02020603050405020304" pitchFamily="18" charset="0"/>
              </a:rPr>
              <a:t>(Ask the Jehovah Witness, on line answers)</a:t>
            </a:r>
          </a:p>
          <a:p>
            <a:pPr marL="0" indent="0">
              <a:buNone/>
            </a:pPr>
            <a:endParaRPr lang="en-US" dirty="0"/>
          </a:p>
        </p:txBody>
      </p:sp>
    </p:spTree>
    <p:extLst>
      <p:ext uri="{BB962C8B-B14F-4D97-AF65-F5344CB8AC3E}">
        <p14:creationId xmlns:p14="http://schemas.microsoft.com/office/powerpoint/2010/main" val="3915418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82783-6D03-443D-B952-E630FEFA44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F96A16-4897-47B3-BB08-E1B549AB6C56}"/>
              </a:ext>
            </a:extLst>
          </p:cNvPr>
          <p:cNvSpPr>
            <a:spLocks noGrp="1"/>
          </p:cNvSpPr>
          <p:nvPr>
            <p:ph idx="1"/>
          </p:nvPr>
        </p:nvSpPr>
        <p:spPr>
          <a:xfrm>
            <a:off x="457200" y="274638"/>
            <a:ext cx="8229600" cy="5851525"/>
          </a:xfrm>
        </p:spPr>
        <p:txBody>
          <a:bodyPr>
            <a:normAutofit/>
          </a:bodyPr>
          <a:lstStyle/>
          <a:p>
            <a:pPr marL="0" indent="0">
              <a:buNone/>
            </a:pPr>
            <a:r>
              <a:rPr lang="en-US" sz="3600" b="1" i="1" dirty="0">
                <a:latin typeface="Times New Roman" panose="02020603050405020304" pitchFamily="18" charset="0"/>
                <a:cs typeface="Times New Roman" panose="02020603050405020304" pitchFamily="18" charset="0"/>
              </a:rPr>
              <a:t>“How repugnant to every emotion of love and mercy, and even to our sense of justice, is the doctrine that the wicked dead are tormented with fire and brimstone in an eternally burning hell. . . . And how utterly revolting is the belief that as soon as the breath leaves the body the soul of the impenitent is consigned to the flames of hell!” </a:t>
            </a:r>
            <a:r>
              <a:rPr lang="en-US" sz="3600" b="1" i="1" dirty="0">
                <a:solidFill>
                  <a:srgbClr val="FFFF00"/>
                </a:solidFill>
                <a:latin typeface="Times New Roman" panose="02020603050405020304" pitchFamily="18" charset="0"/>
                <a:cs typeface="Times New Roman" panose="02020603050405020304" pitchFamily="18" charset="0"/>
              </a:rPr>
              <a:t>(Ellen White, The Great Controversy, pp. 469, 470, 477, 478, 483). </a:t>
            </a:r>
            <a:endParaRPr lang="en-US" sz="3600" b="1" dirty="0">
              <a:solidFill>
                <a:srgbClr val="FFFF00"/>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65716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1DE3AE-E03E-4F32-8A4F-C4AC5A983C56}"/>
              </a:ext>
            </a:extLst>
          </p:cNvPr>
          <p:cNvSpPr txBox="1"/>
          <p:nvPr/>
        </p:nvSpPr>
        <p:spPr>
          <a:xfrm>
            <a:off x="0" y="381000"/>
            <a:ext cx="9144000" cy="923330"/>
          </a:xfrm>
          <a:prstGeom prst="rect">
            <a:avLst/>
          </a:prstGeom>
          <a:noFill/>
        </p:spPr>
        <p:txBody>
          <a:bodyPr wrap="square" rtlCol="0">
            <a:spAutoFit/>
          </a:bodyPr>
          <a:lstStyle/>
          <a:p>
            <a:pPr algn="ctr"/>
            <a:r>
              <a:rPr lang="en-US" sz="5400" b="1" dirty="0">
                <a:solidFill>
                  <a:srgbClr val="C00000"/>
                </a:solidFill>
                <a:effectLst>
                  <a:outerShdw blurRad="38100" dist="38100" dir="2700000" algn="tl">
                    <a:srgbClr val="000000">
                      <a:alpha val="43137"/>
                    </a:srgbClr>
                  </a:outerShdw>
                </a:effectLst>
                <a:latin typeface="Castellar" panose="020A0402060406010301" pitchFamily="18" charset="0"/>
              </a:rPr>
              <a:t>80 WORDS FROM HELL</a:t>
            </a:r>
          </a:p>
        </p:txBody>
      </p:sp>
      <p:sp>
        <p:nvSpPr>
          <p:cNvPr id="4" name="TextBox 3">
            <a:extLst>
              <a:ext uri="{FF2B5EF4-FFF2-40B4-BE49-F238E27FC236}">
                <a16:creationId xmlns:a16="http://schemas.microsoft.com/office/drawing/2014/main" id="{38B93B99-4D74-4213-A247-C1A48561F2D5}"/>
              </a:ext>
            </a:extLst>
          </p:cNvPr>
          <p:cNvSpPr txBox="1"/>
          <p:nvPr/>
        </p:nvSpPr>
        <p:spPr>
          <a:xfrm>
            <a:off x="4572000" y="2133600"/>
            <a:ext cx="4419600" cy="1569660"/>
          </a:xfrm>
          <a:prstGeom prst="rect">
            <a:avLst/>
          </a:prstGeom>
          <a:noFill/>
        </p:spPr>
        <p:txBody>
          <a:bodyPr wrap="square" rtlCol="0">
            <a:spAutoFit/>
          </a:bodyPr>
          <a:lstStyle/>
          <a:p>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ETERNAL TORMENT</a:t>
            </a:r>
          </a:p>
          <a:p>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CAN’T LEAVE</a:t>
            </a:r>
          </a:p>
          <a:p>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CAN AVOID</a:t>
            </a:r>
          </a:p>
        </p:txBody>
      </p:sp>
      <p:pic>
        <p:nvPicPr>
          <p:cNvPr id="5" name="Picture 4" descr="Image result for hell fire">
            <a:extLst>
              <a:ext uri="{FF2B5EF4-FFF2-40B4-BE49-F238E27FC236}">
                <a16:creationId xmlns:a16="http://schemas.microsoft.com/office/drawing/2014/main" id="{121E6125-B48F-47E7-8A67-2279731B4D3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0"/>
            <a:ext cx="4229100" cy="4953000"/>
          </a:xfrm>
          <a:prstGeom prst="rect">
            <a:avLst/>
          </a:prstGeom>
          <a:noFill/>
          <a:ln>
            <a:noFill/>
          </a:ln>
        </p:spPr>
      </p:pic>
    </p:spTree>
    <p:extLst>
      <p:ext uri="{BB962C8B-B14F-4D97-AF65-F5344CB8AC3E}">
        <p14:creationId xmlns:p14="http://schemas.microsoft.com/office/powerpoint/2010/main" val="367057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255</Words>
  <Application>Microsoft Office PowerPoint</Application>
  <PresentationFormat>On-screen Show (4:3)</PresentationFormat>
  <Paragraphs>11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Castellar</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Buc</dc:creator>
  <cp:lastModifiedBy>Buc Chumbley</cp:lastModifiedBy>
  <cp:revision>19</cp:revision>
  <dcterms:created xsi:type="dcterms:W3CDTF">2010-08-06T02:39:58Z</dcterms:created>
  <dcterms:modified xsi:type="dcterms:W3CDTF">2019-09-20T16:10:07Z</dcterms:modified>
</cp:coreProperties>
</file>