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FE83-A0C4-48C3-BF77-47E821786E52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E2DA-6B9D-4C00-8965-CD1DC140D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60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FE83-A0C4-48C3-BF77-47E821786E52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E2DA-6B9D-4C00-8965-CD1DC140D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45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FE83-A0C4-48C3-BF77-47E821786E52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E2DA-6B9D-4C00-8965-CD1DC140D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FE83-A0C4-48C3-BF77-47E821786E52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E2DA-6B9D-4C00-8965-CD1DC140D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1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FE83-A0C4-48C3-BF77-47E821786E52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E2DA-6B9D-4C00-8965-CD1DC140D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8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FE83-A0C4-48C3-BF77-47E821786E52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E2DA-6B9D-4C00-8965-CD1DC140D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9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FE83-A0C4-48C3-BF77-47E821786E52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E2DA-6B9D-4C00-8965-CD1DC140D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9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FE83-A0C4-48C3-BF77-47E821786E52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E2DA-6B9D-4C00-8965-CD1DC140D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3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FE83-A0C4-48C3-BF77-47E821786E52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E2DA-6B9D-4C00-8965-CD1DC140D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2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FE83-A0C4-48C3-BF77-47E821786E52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E2DA-6B9D-4C00-8965-CD1DC140D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4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FE83-A0C4-48C3-BF77-47E821786E52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E2DA-6B9D-4C00-8965-CD1DC140D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1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AFE83-A0C4-48C3-BF77-47E821786E52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9E2DA-6B9D-4C00-8965-CD1DC140D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9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357" y="0"/>
            <a:ext cx="3211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0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5750"/>
            <a:ext cx="6096000" cy="71096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Noteworthy" pitchFamily="50" charset="0"/>
              </a:rPr>
              <a:t>This Old </a:t>
            </a:r>
            <a:r>
              <a:rPr lang="en-US" sz="2400" dirty="0" smtClean="0">
                <a:latin typeface="Noteworthy" pitchFamily="50" charset="0"/>
              </a:rPr>
              <a:t>Tree </a:t>
            </a:r>
          </a:p>
          <a:p>
            <a:r>
              <a:rPr lang="en-US" sz="1600" dirty="0" smtClean="0">
                <a:latin typeface="Noteworthy" pitchFamily="50" charset="0"/>
              </a:rPr>
              <a:t>by Ross Rosenberg</a:t>
            </a:r>
          </a:p>
          <a:p>
            <a:endParaRPr lang="en-US" sz="2400" dirty="0">
              <a:latin typeface="Noteworthy" pitchFamily="50" charset="0"/>
            </a:endParaRPr>
          </a:p>
          <a:p>
            <a:r>
              <a:rPr lang="en-US" sz="2400" dirty="0">
                <a:latin typeface="Noteworthy" pitchFamily="50" charset="0"/>
              </a:rPr>
              <a:t>The old oak tree</a:t>
            </a:r>
            <a:br>
              <a:rPr lang="en-US" sz="2400" dirty="0">
                <a:latin typeface="Noteworthy" pitchFamily="50" charset="0"/>
              </a:rPr>
            </a:br>
            <a:r>
              <a:rPr lang="en-US" sz="2400" dirty="0">
                <a:latin typeface="Noteworthy" pitchFamily="50" charset="0"/>
              </a:rPr>
              <a:t>stands tall</a:t>
            </a:r>
            <a:br>
              <a:rPr lang="en-US" sz="2400" dirty="0">
                <a:latin typeface="Noteworthy" pitchFamily="50" charset="0"/>
              </a:rPr>
            </a:br>
            <a:r>
              <a:rPr lang="en-US" sz="2400" dirty="0">
                <a:latin typeface="Noteworthy" pitchFamily="50" charset="0"/>
              </a:rPr>
              <a:t>and crooked.</a:t>
            </a:r>
            <a:br>
              <a:rPr lang="en-US" sz="2400" dirty="0">
                <a:latin typeface="Noteworthy" pitchFamily="50" charset="0"/>
              </a:rPr>
            </a:br>
            <a:r>
              <a:rPr lang="en-US" sz="2400" dirty="0">
                <a:latin typeface="Noteworthy" pitchFamily="50" charset="0"/>
              </a:rPr>
              <a:t>Its cracked,</a:t>
            </a:r>
            <a:br>
              <a:rPr lang="en-US" sz="2400" dirty="0">
                <a:latin typeface="Noteworthy" pitchFamily="50" charset="0"/>
              </a:rPr>
            </a:br>
            <a:r>
              <a:rPr lang="en-US" sz="2400" dirty="0">
                <a:latin typeface="Noteworthy" pitchFamily="50" charset="0"/>
              </a:rPr>
              <a:t>coarse and</a:t>
            </a:r>
            <a:br>
              <a:rPr lang="en-US" sz="2400" dirty="0">
                <a:latin typeface="Noteworthy" pitchFamily="50" charset="0"/>
              </a:rPr>
            </a:br>
            <a:r>
              <a:rPr lang="en-US" sz="2400" dirty="0">
                <a:latin typeface="Noteworthy" pitchFamily="50" charset="0"/>
              </a:rPr>
              <a:t>weathered surface</a:t>
            </a:r>
            <a:br>
              <a:rPr lang="en-US" sz="2400" dirty="0">
                <a:latin typeface="Noteworthy" pitchFamily="50" charset="0"/>
              </a:rPr>
            </a:br>
            <a:r>
              <a:rPr lang="en-US" sz="2400" dirty="0">
                <a:latin typeface="Noteworthy" pitchFamily="50" charset="0"/>
              </a:rPr>
              <a:t>reflects the assault of the seasons</a:t>
            </a:r>
            <a:r>
              <a:rPr lang="en-US" sz="2400" dirty="0" smtClean="0">
                <a:latin typeface="Noteworthy" pitchFamily="50" charset="0"/>
              </a:rPr>
              <a:t>.</a:t>
            </a:r>
          </a:p>
          <a:p>
            <a:endParaRPr lang="en-US" sz="2400" dirty="0">
              <a:latin typeface="Noteworthy" pitchFamily="50" charset="0"/>
            </a:endParaRPr>
          </a:p>
          <a:p>
            <a:r>
              <a:rPr lang="en-US" sz="2400" dirty="0" smtClean="0">
                <a:latin typeface="Noteworthy" pitchFamily="50" charset="0"/>
              </a:rPr>
              <a:t>Rain,</a:t>
            </a:r>
            <a:br>
              <a:rPr lang="en-US" sz="2400" dirty="0" smtClean="0">
                <a:latin typeface="Noteworthy" pitchFamily="50" charset="0"/>
              </a:rPr>
            </a:br>
            <a:r>
              <a:rPr lang="en-US" sz="2400" dirty="0" smtClean="0">
                <a:latin typeface="Noteworthy" pitchFamily="50" charset="0"/>
              </a:rPr>
              <a:t>heat and snow</a:t>
            </a:r>
            <a:br>
              <a:rPr lang="en-US" sz="2400" dirty="0" smtClean="0">
                <a:latin typeface="Noteworthy" pitchFamily="50" charset="0"/>
              </a:rPr>
            </a:br>
            <a:r>
              <a:rPr lang="en-US" sz="2400" dirty="0" smtClean="0">
                <a:latin typeface="Noteworthy" pitchFamily="50" charset="0"/>
              </a:rPr>
              <a:t>of seasons past</a:t>
            </a:r>
            <a:br>
              <a:rPr lang="en-US" sz="2400" dirty="0" smtClean="0">
                <a:latin typeface="Noteworthy" pitchFamily="50" charset="0"/>
              </a:rPr>
            </a:br>
            <a:r>
              <a:rPr lang="en-US" sz="2400" dirty="0" smtClean="0">
                <a:latin typeface="Noteworthy" pitchFamily="50" charset="0"/>
              </a:rPr>
              <a:t>grated at its surface</a:t>
            </a:r>
            <a:br>
              <a:rPr lang="en-US" sz="2400" dirty="0" smtClean="0">
                <a:latin typeface="Noteworthy" pitchFamily="50" charset="0"/>
              </a:rPr>
            </a:br>
            <a:r>
              <a:rPr lang="en-US" sz="2400" dirty="0" smtClean="0">
                <a:latin typeface="Noteworthy" pitchFamily="50" charset="0"/>
              </a:rPr>
              <a:t>with diamond sharp teeth,</a:t>
            </a:r>
            <a:br>
              <a:rPr lang="en-US" sz="2400" dirty="0" smtClean="0">
                <a:latin typeface="Noteworthy" pitchFamily="50" charset="0"/>
              </a:rPr>
            </a:br>
            <a:r>
              <a:rPr lang="en-US" sz="2400" dirty="0" smtClean="0">
                <a:latin typeface="Noteworthy" pitchFamily="50" charset="0"/>
              </a:rPr>
              <a:t>digging in,</a:t>
            </a:r>
            <a:br>
              <a:rPr lang="en-US" sz="2400" dirty="0" smtClean="0">
                <a:latin typeface="Noteworthy" pitchFamily="50" charset="0"/>
              </a:rPr>
            </a:br>
            <a:r>
              <a:rPr lang="en-US" sz="2400" dirty="0" smtClean="0">
                <a:latin typeface="Noteworthy" pitchFamily="50" charset="0"/>
              </a:rPr>
              <a:t>leaving permanent marks.</a:t>
            </a:r>
          </a:p>
          <a:p>
            <a:endParaRPr lang="en-US" sz="2400" dirty="0">
              <a:latin typeface="Noteworthy" pitchFamily="50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947" y="0"/>
            <a:ext cx="6314053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789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092" y="58847"/>
            <a:ext cx="6096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Noteworthy" pitchFamily="50" charset="0"/>
              </a:rPr>
              <a:t>In defiance,</a:t>
            </a:r>
            <a:br>
              <a:rPr lang="en-US" sz="2400" dirty="0">
                <a:latin typeface="Noteworthy" pitchFamily="50" charset="0"/>
              </a:rPr>
            </a:br>
            <a:r>
              <a:rPr lang="en-US" sz="2400" dirty="0">
                <a:latin typeface="Noteworthy" pitchFamily="50" charset="0"/>
              </a:rPr>
              <a:t>the tree stretches,</a:t>
            </a:r>
            <a:br>
              <a:rPr lang="en-US" sz="2400" dirty="0">
                <a:latin typeface="Noteworthy" pitchFamily="50" charset="0"/>
              </a:rPr>
            </a:br>
            <a:r>
              <a:rPr lang="en-US" sz="2400" dirty="0">
                <a:latin typeface="Noteworthy" pitchFamily="50" charset="0"/>
              </a:rPr>
              <a:t>grows</a:t>
            </a:r>
            <a:br>
              <a:rPr lang="en-US" sz="2400" dirty="0">
                <a:latin typeface="Noteworthy" pitchFamily="50" charset="0"/>
              </a:rPr>
            </a:br>
            <a:r>
              <a:rPr lang="en-US" sz="2400" dirty="0">
                <a:latin typeface="Noteworthy" pitchFamily="50" charset="0"/>
              </a:rPr>
              <a:t>and moves skyward</a:t>
            </a:r>
            <a:r>
              <a:rPr lang="en-US" sz="2400" dirty="0" smtClean="0">
                <a:latin typeface="Noteworthy" pitchFamily="50" charset="0"/>
              </a:rPr>
              <a:t>.</a:t>
            </a:r>
          </a:p>
          <a:p>
            <a:r>
              <a:rPr lang="en-US" sz="2400" dirty="0">
                <a:latin typeface="Noteworthy" pitchFamily="50" charset="0"/>
              </a:rPr>
              <a:t/>
            </a:r>
            <a:br>
              <a:rPr lang="en-US" sz="2400" dirty="0">
                <a:latin typeface="Noteworthy" pitchFamily="50" charset="0"/>
              </a:rPr>
            </a:br>
            <a:r>
              <a:rPr lang="en-US" sz="2400" dirty="0">
                <a:latin typeface="Noteworthy" pitchFamily="50" charset="0"/>
              </a:rPr>
              <a:t>Its roots</a:t>
            </a:r>
            <a:br>
              <a:rPr lang="en-US" sz="2400" dirty="0">
                <a:latin typeface="Noteworthy" pitchFamily="50" charset="0"/>
              </a:rPr>
            </a:br>
            <a:r>
              <a:rPr lang="en-US" sz="2400" dirty="0">
                <a:latin typeface="Noteworthy" pitchFamily="50" charset="0"/>
              </a:rPr>
              <a:t>reach around rocky obstacles,</a:t>
            </a:r>
            <a:br>
              <a:rPr lang="en-US" sz="2400" dirty="0">
                <a:latin typeface="Noteworthy" pitchFamily="50" charset="0"/>
              </a:rPr>
            </a:br>
            <a:r>
              <a:rPr lang="en-US" sz="2400" dirty="0">
                <a:latin typeface="Noteworthy" pitchFamily="50" charset="0"/>
              </a:rPr>
              <a:t>firmly anchoring itself to the earth,</a:t>
            </a:r>
            <a:br>
              <a:rPr lang="en-US" sz="2400" dirty="0">
                <a:latin typeface="Noteworthy" pitchFamily="50" charset="0"/>
              </a:rPr>
            </a:br>
            <a:r>
              <a:rPr lang="en-US" sz="2400" dirty="0">
                <a:latin typeface="Noteworthy" pitchFamily="50" charset="0"/>
              </a:rPr>
              <a:t>exerting strength and desire,</a:t>
            </a:r>
            <a:br>
              <a:rPr lang="en-US" sz="2400" dirty="0">
                <a:latin typeface="Noteworthy" pitchFamily="50" charset="0"/>
              </a:rPr>
            </a:br>
            <a:r>
              <a:rPr lang="en-US" sz="2400" dirty="0">
                <a:latin typeface="Noteworthy" pitchFamily="50" charset="0"/>
              </a:rPr>
              <a:t>forcing its viability</a:t>
            </a:r>
            <a:br>
              <a:rPr lang="en-US" sz="2400" dirty="0">
                <a:latin typeface="Noteworthy" pitchFamily="50" charset="0"/>
              </a:rPr>
            </a:br>
            <a:r>
              <a:rPr lang="en-US" sz="2400" dirty="0">
                <a:latin typeface="Noteworthy" pitchFamily="50" charset="0"/>
              </a:rPr>
              <a:t>to grow into yet another season</a:t>
            </a:r>
            <a:r>
              <a:rPr lang="en-US" sz="2400" dirty="0" smtClean="0">
                <a:latin typeface="Noteworthy" pitchFamily="50" charset="0"/>
              </a:rPr>
              <a:t>.</a:t>
            </a:r>
          </a:p>
          <a:p>
            <a:endParaRPr lang="en-US" sz="2400" dirty="0">
              <a:latin typeface="Noteworthy" pitchFamily="50" charset="0"/>
            </a:endParaRPr>
          </a:p>
          <a:p>
            <a:r>
              <a:rPr lang="en-US" sz="2400" dirty="0">
                <a:latin typeface="Noteworthy" pitchFamily="50" charset="0"/>
              </a:rPr>
              <a:t>With roots</a:t>
            </a:r>
            <a:br>
              <a:rPr lang="en-US" sz="2400" dirty="0">
                <a:latin typeface="Noteworthy" pitchFamily="50" charset="0"/>
              </a:rPr>
            </a:br>
            <a:r>
              <a:rPr lang="en-US" sz="2400" dirty="0">
                <a:latin typeface="Noteworthy" pitchFamily="50" charset="0"/>
              </a:rPr>
              <a:t>dug deeply</a:t>
            </a:r>
            <a:br>
              <a:rPr lang="en-US" sz="2400" dirty="0">
                <a:latin typeface="Noteworthy" pitchFamily="50" charset="0"/>
              </a:rPr>
            </a:br>
            <a:r>
              <a:rPr lang="en-US" sz="2400" dirty="0">
                <a:latin typeface="Noteworthy" pitchFamily="50" charset="0"/>
              </a:rPr>
              <a:t>into uninviting</a:t>
            </a:r>
            <a:br>
              <a:rPr lang="en-US" sz="2400" dirty="0">
                <a:latin typeface="Noteworthy" pitchFamily="50" charset="0"/>
              </a:rPr>
            </a:br>
            <a:r>
              <a:rPr lang="en-US" sz="2400" dirty="0">
                <a:latin typeface="Noteworthy" pitchFamily="50" charset="0"/>
              </a:rPr>
              <a:t>rocky</a:t>
            </a:r>
            <a:br>
              <a:rPr lang="en-US" sz="2400" dirty="0">
                <a:latin typeface="Noteworthy" pitchFamily="50" charset="0"/>
              </a:rPr>
            </a:br>
            <a:r>
              <a:rPr lang="en-US" sz="2400" dirty="0">
                <a:latin typeface="Noteworthy" pitchFamily="50" charset="0"/>
              </a:rPr>
              <a:t>and inhospitable soil,</a:t>
            </a:r>
            <a:br>
              <a:rPr lang="en-US" sz="2400" dirty="0">
                <a:latin typeface="Noteworthy" pitchFamily="50" charset="0"/>
              </a:rPr>
            </a:br>
            <a:r>
              <a:rPr lang="en-US" sz="2400" dirty="0">
                <a:latin typeface="Noteworthy" pitchFamily="50" charset="0"/>
              </a:rPr>
              <a:t>the tree forcefully establishes its home.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947" y="0"/>
            <a:ext cx="6314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2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792" y="2517950"/>
            <a:ext cx="6096000" cy="4240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Noteworthy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And the tree proclaims: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Noteworthy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“I am a tree</a:t>
            </a:r>
            <a:br>
              <a:rPr lang="en-US" sz="2400" dirty="0" smtClean="0">
                <a:effectLst/>
                <a:latin typeface="Noteworthy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Noteworthy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 am from the earth.</a:t>
            </a:r>
            <a:br>
              <a:rPr lang="en-US" sz="2400" dirty="0" smtClean="0">
                <a:effectLst/>
                <a:latin typeface="Noteworthy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Noteworthy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Neither floods,</a:t>
            </a:r>
            <a:br>
              <a:rPr lang="en-US" sz="2400" dirty="0" smtClean="0">
                <a:effectLst/>
                <a:latin typeface="Noteworthy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Noteworthy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storms,</a:t>
            </a:r>
            <a:br>
              <a:rPr lang="en-US" sz="2400" dirty="0" smtClean="0">
                <a:effectLst/>
                <a:latin typeface="Noteworthy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Noteworthy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nor drought</a:t>
            </a:r>
            <a:br>
              <a:rPr lang="en-US" sz="2400" dirty="0" smtClean="0">
                <a:effectLst/>
                <a:latin typeface="Noteworthy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Noteworthy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will tear me away</a:t>
            </a:r>
            <a:br>
              <a:rPr lang="en-US" sz="2400" dirty="0" smtClean="0">
                <a:effectLst/>
                <a:latin typeface="Noteworthy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Noteworthy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from where my roots cling.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Noteworthy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 remain where I belong</a:t>
            </a:r>
            <a:br>
              <a:rPr lang="en-US" sz="2400" dirty="0" smtClean="0">
                <a:effectLst/>
                <a:latin typeface="Noteworthy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Noteworthy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The earth is my home.”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947" y="0"/>
            <a:ext cx="6314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5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792" y="2517950"/>
            <a:ext cx="6096000" cy="4240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Noteworthy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And the man proclaims: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Noteworthy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“I am a man</a:t>
            </a:r>
            <a:br>
              <a:rPr lang="en-US" sz="2400" dirty="0" smtClean="0">
                <a:effectLst/>
                <a:latin typeface="Noteworthy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Noteworthy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 am from God.</a:t>
            </a:r>
            <a:br>
              <a:rPr lang="en-US" sz="2400" dirty="0" smtClean="0">
                <a:effectLst/>
                <a:latin typeface="Noteworthy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Noteworthy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Neither the cares of this world,</a:t>
            </a:r>
            <a:br>
              <a:rPr lang="en-US" sz="2400" dirty="0" smtClean="0">
                <a:effectLst/>
                <a:latin typeface="Noteworthy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Noteworthy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the trials of life,</a:t>
            </a:r>
            <a:br>
              <a:rPr lang="en-US" sz="2400" dirty="0" smtClean="0">
                <a:effectLst/>
                <a:latin typeface="Noteworthy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Noteworthy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nor doubt</a:t>
            </a:r>
            <a:br>
              <a:rPr lang="en-US" sz="2400" dirty="0" smtClean="0">
                <a:effectLst/>
                <a:latin typeface="Noteworthy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Noteworthy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will tear me away</a:t>
            </a:r>
            <a:br>
              <a:rPr lang="en-US" sz="2400" dirty="0" smtClean="0">
                <a:effectLst/>
                <a:latin typeface="Noteworthy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Noteworthy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from where my roots cling.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Noteworthy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 remain where I belong</a:t>
            </a:r>
            <a:br>
              <a:rPr lang="en-US" sz="2400" dirty="0" smtClean="0">
                <a:effectLst/>
                <a:latin typeface="Noteworthy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Noteworthy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and heaven is my home.”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925" y="0"/>
            <a:ext cx="7458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4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33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Noteworthy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NEWTON</dc:creator>
  <cp:lastModifiedBy>Newton, Jamie K. (MSFC-IS40)[NICS]</cp:lastModifiedBy>
  <cp:revision>5</cp:revision>
  <dcterms:created xsi:type="dcterms:W3CDTF">2019-09-18T00:19:50Z</dcterms:created>
  <dcterms:modified xsi:type="dcterms:W3CDTF">2019-09-18T00:57:38Z</dcterms:modified>
</cp:coreProperties>
</file>