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322" r:id="rId4"/>
    <p:sldId id="308" r:id="rId5"/>
    <p:sldId id="298" r:id="rId6"/>
    <p:sldId id="295" r:id="rId7"/>
    <p:sldId id="309" r:id="rId8"/>
    <p:sldId id="301" r:id="rId9"/>
    <p:sldId id="310" r:id="rId10"/>
    <p:sldId id="312" r:id="rId11"/>
    <p:sldId id="313" r:id="rId12"/>
    <p:sldId id="314" r:id="rId13"/>
    <p:sldId id="311" r:id="rId14"/>
    <p:sldId id="317" r:id="rId15"/>
    <p:sldId id="318" r:id="rId16"/>
    <p:sldId id="320" r:id="rId17"/>
    <p:sldId id="315" r:id="rId18"/>
    <p:sldId id="321" r:id="rId19"/>
    <p:sldId id="31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B021"/>
    <a:srgbClr val="43A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7" autoAdjust="0"/>
  </p:normalViewPr>
  <p:slideViewPr>
    <p:cSldViewPr>
      <p:cViewPr varScale="1">
        <p:scale>
          <a:sx n="147" d="100"/>
          <a:sy n="147" d="100"/>
        </p:scale>
        <p:origin x="200" y="6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2791105"/>
            <a:ext cx="5120640" cy="1185863"/>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4822031"/>
            <a:ext cx="876300" cy="219075"/>
          </a:xfrm>
        </p:spPr>
        <p:txBody>
          <a:bodyPr/>
          <a:lstStyle/>
          <a:p>
            <a:fld id="{90F2D222-6D71-476E-BE98-5C747CEED463}" type="slidenum">
              <a:rPr lang="en-US" smtClean="0"/>
              <a:t>‹#›</a:t>
            </a:fld>
            <a:endParaRPr lang="en-US"/>
          </a:p>
        </p:txBody>
      </p:sp>
      <p:sp>
        <p:nvSpPr>
          <p:cNvPr id="9" name="Freeform 7"/>
          <p:cNvSpPr>
            <a:spLocks noChangeAspect="1" noEditPoints="1"/>
          </p:cNvSpPr>
          <p:nvPr/>
        </p:nvSpPr>
        <p:spPr bwMode="auto">
          <a:xfrm>
            <a:off x="838200" y="1321567"/>
            <a:ext cx="2521776" cy="3821934"/>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062990"/>
            <a:ext cx="5120640" cy="1728216"/>
          </a:xfrm>
        </p:spPr>
        <p:txBody>
          <a:bodyPr>
            <a:normAutofit/>
          </a:bodyPr>
          <a:lstStyle>
            <a:lvl1pPr>
              <a:defRPr sz="4000" cap="all" baseline="0"/>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ackgroundRemoval t="2603" b="100000" l="0" r="97514"/>
                    </a14:imgEffect>
                  </a14:imgLayer>
                </a14:imgProps>
              </a:ext>
              <a:ext uri="{28A0092B-C50C-407E-A947-70E740481C1C}">
                <a14:useLocalDpi xmlns:a14="http://schemas.microsoft.com/office/drawing/2010/main"/>
              </a:ext>
            </a:extLst>
          </a:blip>
          <a:srcRect t="-809" r="-32443"/>
          <a:stretch/>
        </p:blipFill>
        <p:spPr>
          <a:xfrm>
            <a:off x="0" y="1762824"/>
            <a:ext cx="4137778" cy="33537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60E06-611F-4E70-935D-5109DBF17D4D}"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60E06-611F-4E70-935D-5109DBF17D4D}"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A60E06-611F-4E70-935D-5109DBF17D4D}"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25" name="Title Placeholder 1"/>
          <p:cNvSpPr>
            <a:spLocks noGrp="1"/>
          </p:cNvSpPr>
          <p:nvPr>
            <p:ph type="title"/>
          </p:nvPr>
        </p:nvSpPr>
        <p:spPr>
          <a:xfrm>
            <a:off x="276225" y="171450"/>
            <a:ext cx="8591550" cy="8001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973836"/>
            <a:ext cx="859536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2094" b="98412" l="1587" r="98196"/>
                    </a14:imgEffect>
                    <a14:imgEffect>
                      <a14:artisticPaintStrokes/>
                    </a14:imgEffect>
                    <a14:imgEffect>
                      <a14:saturation sat="0"/>
                    </a14:imgEffect>
                  </a14:imgLayer>
                </a14:imgProps>
              </a:ext>
              <a:ext uri="{28A0092B-C50C-407E-A947-70E740481C1C}">
                <a14:useLocalDpi xmlns:a14="http://schemas.microsoft.com/office/drawing/2010/main"/>
              </a:ext>
            </a:extLst>
          </a:blip>
          <a:stretch>
            <a:fillRect/>
          </a:stretch>
        </p:blipFill>
        <p:spPr>
          <a:xfrm>
            <a:off x="5717463" y="1116426"/>
            <a:ext cx="3190920" cy="31886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2D222-6D71-476E-BE98-5C747CEED463}" type="slidenum">
              <a:rPr lang="en-US" smtClean="0"/>
              <a:t>‹#›</a:t>
            </a:fld>
            <a:endParaRPr lang="en-US"/>
          </a:p>
        </p:txBody>
      </p:sp>
      <p:sp>
        <p:nvSpPr>
          <p:cNvPr id="15" name="Subtitle 2"/>
          <p:cNvSpPr>
            <a:spLocks noGrp="1"/>
          </p:cNvSpPr>
          <p:nvPr>
            <p:ph type="subTitle" idx="1"/>
          </p:nvPr>
        </p:nvSpPr>
        <p:spPr>
          <a:xfrm>
            <a:off x="3743324" y="1050131"/>
            <a:ext cx="5120640" cy="1107281"/>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90" y="102481"/>
            <a:ext cx="3326149" cy="504101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1" y="2171700"/>
            <a:ext cx="5129543" cy="200025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pic>
        <p:nvPicPr>
          <p:cNvPr id="9" name="Picture 8"/>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ackgroundRemoval t="2603" b="100000" l="0" r="97514"/>
                    </a14:imgEffect>
                  </a14:imgLayer>
                </a14:imgProps>
              </a:ext>
              <a:ext uri="{28A0092B-C50C-407E-A947-70E740481C1C}">
                <a14:useLocalDpi xmlns:a14="http://schemas.microsoft.com/office/drawing/2010/main"/>
              </a:ext>
            </a:extLst>
          </a:blip>
          <a:srcRect t="-809" r="-32443"/>
          <a:stretch/>
        </p:blipFill>
        <p:spPr>
          <a:xfrm>
            <a:off x="0" y="1762824"/>
            <a:ext cx="4137778" cy="335374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A60E06-611F-4E70-935D-5109DBF17D4D}"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9"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973836"/>
            <a:ext cx="4251960" cy="370332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973836"/>
            <a:ext cx="4251960" cy="370332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EA60E06-611F-4E70-935D-5109DBF17D4D}" type="datetimeFigureOut">
              <a:rPr lang="en-US" smtClean="0"/>
              <a:t>12/18/19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2D222-6D71-476E-BE98-5C747CEED463}" type="slidenum">
              <a:rPr lang="en-US" smtClean="0"/>
              <a:t>‹#›</a:t>
            </a:fld>
            <a:endParaRPr lang="en-US"/>
          </a:p>
        </p:txBody>
      </p:sp>
      <p:sp>
        <p:nvSpPr>
          <p:cNvPr id="12"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357884"/>
            <a:ext cx="4251960" cy="3319272"/>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357884"/>
            <a:ext cx="4251960" cy="3319272"/>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973837"/>
            <a:ext cx="4248150" cy="382190"/>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973837"/>
            <a:ext cx="4248150" cy="382190"/>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EA60E06-611F-4E70-935D-5109DBF17D4D}" type="datetimeFigureOut">
              <a:rPr lang="en-US" smtClean="0"/>
              <a:t>12/18/19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2D222-6D71-476E-BE98-5C747CEED463}" type="slidenum">
              <a:rPr lang="en-US" smtClean="0"/>
              <a:t>‹#›</a:t>
            </a:fld>
            <a:endParaRPr lang="en-US"/>
          </a:p>
        </p:txBody>
      </p:sp>
      <p:sp>
        <p:nvSpPr>
          <p:cNvPr id="17"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pic>
        <p:nvPicPr>
          <p:cNvPr id="8" name="Picture 7"/>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2094" b="98412" l="1587" r="98196"/>
                    </a14:imgEffect>
                    <a14:imgEffect>
                      <a14:artisticPaintStrokes/>
                    </a14:imgEffect>
                    <a14:imgEffect>
                      <a14:saturation sat="0"/>
                    </a14:imgEffect>
                  </a14:imgLayer>
                </a14:imgProps>
              </a:ext>
              <a:ext uri="{28A0092B-C50C-407E-A947-70E740481C1C}">
                <a14:useLocalDpi xmlns:a14="http://schemas.microsoft.com/office/drawing/2010/main"/>
              </a:ext>
            </a:extLst>
          </a:blip>
          <a:stretch>
            <a:fillRect/>
          </a:stretch>
        </p:blipFill>
        <p:spPr>
          <a:xfrm>
            <a:off x="5717463" y="1116426"/>
            <a:ext cx="3190920" cy="31886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60E06-611F-4E70-935D-5109DBF17D4D}" type="datetimeFigureOut">
              <a:rPr lang="en-US" smtClean="0"/>
              <a:t>12/18/19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2D222-6D71-476E-BE98-5C747CEED463}" type="slidenum">
              <a:rPr lang="en-US" smtClean="0"/>
              <a:t>‹#›</a:t>
            </a:fld>
            <a:endParaRPr lang="en-US"/>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2094" b="98412" l="1587" r="98196"/>
                    </a14:imgEffect>
                    <a14:imgEffect>
                      <a14:artisticPaintStrokes/>
                    </a14:imgEffect>
                    <a14:imgEffect>
                      <a14:saturation sat="0"/>
                    </a14:imgEffect>
                  </a14:imgLayer>
                </a14:imgProps>
              </a:ext>
              <a:ext uri="{28A0092B-C50C-407E-A947-70E740481C1C}">
                <a14:useLocalDpi xmlns:a14="http://schemas.microsoft.com/office/drawing/2010/main"/>
              </a:ext>
            </a:extLst>
          </a:blip>
          <a:stretch>
            <a:fillRect/>
          </a:stretch>
        </p:blipFill>
        <p:spPr>
          <a:xfrm>
            <a:off x="5717463" y="1116426"/>
            <a:ext cx="3190920" cy="31886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9" name="Title Placeholder 1"/>
          <p:cNvSpPr>
            <a:spLocks noGrp="1"/>
          </p:cNvSpPr>
          <p:nvPr>
            <p:ph type="title"/>
          </p:nvPr>
        </p:nvSpPr>
        <p:spPr>
          <a:xfrm>
            <a:off x="276225" y="171451"/>
            <a:ext cx="2834640" cy="973836"/>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400050"/>
            <a:ext cx="5063266" cy="427710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154430"/>
            <a:ext cx="2834640" cy="353187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pic>
        <p:nvPicPr>
          <p:cNvPr id="15" name="Picture 14"/>
          <p:cNvPicPr>
            <a:picLocks noChangeAspect="1"/>
          </p:cNvPicPr>
          <p:nvPr userDrawn="1"/>
        </p:nvPicPr>
        <p:blipFill rotWithShape="1">
          <a:blip r:embed="rId2" cstate="screen">
            <a:alphaModFix amt="35000"/>
            <a:extLst>
              <a:ext uri="{BEBA8EAE-BF5A-486C-A8C5-ECC9F3942E4B}">
                <a14:imgProps xmlns:a14="http://schemas.microsoft.com/office/drawing/2010/main">
                  <a14:imgLayer r:embed="rId3">
                    <a14:imgEffect>
                      <a14:backgroundRemoval t="2603" b="100000" l="0" r="97514"/>
                    </a14:imgEffect>
                  </a14:imgLayer>
                </a14:imgProps>
              </a:ext>
              <a:ext uri="{28A0092B-C50C-407E-A947-70E740481C1C}">
                <a14:useLocalDpi xmlns:a14="http://schemas.microsoft.com/office/drawing/2010/main"/>
              </a:ext>
            </a:extLst>
          </a:blip>
          <a:srcRect t="-809" r="-32443"/>
          <a:stretch/>
        </p:blipFill>
        <p:spPr>
          <a:xfrm>
            <a:off x="0" y="1762824"/>
            <a:ext cx="4137778" cy="335374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09950" y="0"/>
            <a:ext cx="5734050" cy="51435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EA60E06-611F-4E70-935D-5109DBF17D4D}"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2D222-6D71-476E-BE98-5C747CEED463}" type="slidenum">
              <a:rPr lang="en-US" smtClean="0"/>
              <a:t>‹#›</a:t>
            </a:fld>
            <a:endParaRPr lang="en-US"/>
          </a:p>
        </p:txBody>
      </p:sp>
      <p:sp>
        <p:nvSpPr>
          <p:cNvPr id="21" name="Title Placeholder 1"/>
          <p:cNvSpPr>
            <a:spLocks noGrp="1"/>
          </p:cNvSpPr>
          <p:nvPr>
            <p:ph type="title"/>
          </p:nvPr>
        </p:nvSpPr>
        <p:spPr>
          <a:xfrm>
            <a:off x="276224" y="171451"/>
            <a:ext cx="2834640" cy="97154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152144"/>
            <a:ext cx="2834640" cy="3534156"/>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pic>
        <p:nvPicPr>
          <p:cNvPr id="10" name="Picture 9"/>
          <p:cNvPicPr>
            <a:picLocks noChangeAspect="1"/>
          </p:cNvPicPr>
          <p:nvPr userDrawn="1"/>
        </p:nvPicPr>
        <p:blipFill rotWithShape="1">
          <a:blip r:embed="rId2" cstate="screen">
            <a:alphaModFix amt="35000"/>
            <a:extLst>
              <a:ext uri="{BEBA8EAE-BF5A-486C-A8C5-ECC9F3942E4B}">
                <a14:imgProps xmlns:a14="http://schemas.microsoft.com/office/drawing/2010/main">
                  <a14:imgLayer r:embed="rId3">
                    <a14:imgEffect>
                      <a14:backgroundRemoval t="2603" b="100000" l="0" r="97514"/>
                    </a14:imgEffect>
                  </a14:imgLayer>
                </a14:imgProps>
              </a:ext>
              <a:ext uri="{28A0092B-C50C-407E-A947-70E740481C1C}">
                <a14:useLocalDpi xmlns:a14="http://schemas.microsoft.com/office/drawing/2010/main"/>
              </a:ext>
            </a:extLst>
          </a:blip>
          <a:srcRect t="-809" r="-32443"/>
          <a:stretch/>
        </p:blipFill>
        <p:spPr>
          <a:xfrm>
            <a:off x="0" y="1762824"/>
            <a:ext cx="4137778" cy="335374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171451"/>
            <a:ext cx="8591550" cy="8001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971550"/>
            <a:ext cx="8591550" cy="37004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4822031"/>
            <a:ext cx="2133600" cy="219075"/>
          </a:xfrm>
          <a:prstGeom prst="rect">
            <a:avLst/>
          </a:prstGeom>
        </p:spPr>
        <p:txBody>
          <a:bodyPr vert="horz" lIns="91440" tIns="45720" rIns="91440" bIns="45720" rtlCol="0" anchor="ctr">
            <a:normAutofit/>
          </a:bodyPr>
          <a:lstStyle>
            <a:lvl1pPr algn="l">
              <a:defRPr sz="1050" b="1">
                <a:solidFill>
                  <a:schemeClr val="tx2"/>
                </a:solidFill>
              </a:defRPr>
            </a:lvl1pPr>
          </a:lstStyle>
          <a:p>
            <a:fld id="{EEA60E06-611F-4E70-935D-5109DBF17D4D}" type="datetimeFigureOut">
              <a:rPr lang="en-US" smtClean="0"/>
              <a:t>12/18/19</a:t>
            </a:fld>
            <a:endParaRPr lang="en-US"/>
          </a:p>
        </p:txBody>
      </p:sp>
      <p:sp>
        <p:nvSpPr>
          <p:cNvPr id="5" name="Footer Placeholder 4"/>
          <p:cNvSpPr>
            <a:spLocks noGrp="1"/>
          </p:cNvSpPr>
          <p:nvPr>
            <p:ph type="ftr" sz="quarter" idx="3"/>
          </p:nvPr>
        </p:nvSpPr>
        <p:spPr>
          <a:xfrm>
            <a:off x="3743325" y="4822031"/>
            <a:ext cx="4086225" cy="219075"/>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4822031"/>
            <a:ext cx="876300" cy="219075"/>
          </a:xfrm>
          <a:prstGeom prst="rect">
            <a:avLst/>
          </a:prstGeom>
        </p:spPr>
        <p:txBody>
          <a:bodyPr vert="horz" lIns="91440" tIns="45720" rIns="91440" bIns="45720" rtlCol="0" anchor="ctr">
            <a:normAutofit/>
          </a:bodyPr>
          <a:lstStyle>
            <a:lvl1pPr algn="r">
              <a:defRPr sz="1600" b="1">
                <a:solidFill>
                  <a:schemeClr val="tx2"/>
                </a:solidFill>
              </a:defRPr>
            </a:lvl1pPr>
          </a:lstStyle>
          <a:p>
            <a:fld id="{90F2D222-6D71-476E-BE98-5C747CEED4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p:cNvSpPr>
            <a:spLocks noGrp="1"/>
          </p:cNvSpPr>
          <p:nvPr>
            <p:ph type="subTitle" idx="1"/>
          </p:nvPr>
        </p:nvSpPr>
        <p:spPr/>
        <p:txBody>
          <a:bodyPr/>
          <a:lstStyle/>
          <a:p>
            <a:pPr algn="ctr"/>
            <a:r>
              <a:rPr lang="en-US" dirty="0"/>
              <a:t>Lesson Twenty One</a:t>
            </a:r>
          </a:p>
        </p:txBody>
      </p:sp>
      <p:sp>
        <p:nvSpPr>
          <p:cNvPr id="15" name="Title 14"/>
          <p:cNvSpPr>
            <a:spLocks noGrp="1"/>
          </p:cNvSpPr>
          <p:nvPr>
            <p:ph type="title"/>
          </p:nvPr>
        </p:nvSpPr>
        <p:spPr>
          <a:xfrm>
            <a:off x="2819400" y="1062990"/>
            <a:ext cx="6324600" cy="1728216"/>
          </a:xfrm>
        </p:spPr>
        <p:txBody>
          <a:bodyPr/>
          <a:lstStyle/>
          <a:p>
            <a:pPr algn="ctr"/>
            <a:r>
              <a:rPr lang="en-US" dirty="0"/>
              <a:t>Issues Facing Elders</a:t>
            </a:r>
          </a:p>
        </p:txBody>
      </p:sp>
    </p:spTree>
    <p:extLst>
      <p:ext uri="{BB962C8B-B14F-4D97-AF65-F5344CB8AC3E}">
        <p14:creationId xmlns:p14="http://schemas.microsoft.com/office/powerpoint/2010/main" val="81366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514600" y="590550"/>
            <a:ext cx="6400801" cy="4343400"/>
          </a:xfrm>
        </p:spPr>
        <p:txBody>
          <a:bodyPr>
            <a:normAutofit fontScale="77500" lnSpcReduction="20000"/>
          </a:bodyPr>
          <a:lstStyle/>
          <a:p>
            <a:pPr marL="0" indent="0">
              <a:buNone/>
            </a:pPr>
            <a:r>
              <a:rPr lang="en-US" sz="3200" dirty="0"/>
              <a:t>Elders must be able to manage relationships at home because they will be required to manage relationships in the church</a:t>
            </a:r>
          </a:p>
          <a:p>
            <a:pPr marL="0" indent="0">
              <a:buNone/>
            </a:pPr>
            <a:endParaRPr lang="en-US" sz="3200" dirty="0"/>
          </a:p>
          <a:p>
            <a:pPr marL="0" indent="0">
              <a:buNone/>
            </a:pPr>
            <a:r>
              <a:rPr lang="en-US" sz="3200" dirty="0"/>
              <a:t>Acts 15:22</a:t>
            </a:r>
          </a:p>
          <a:p>
            <a:pPr marL="0" indent="0">
              <a:buNone/>
            </a:pPr>
            <a:endParaRPr lang="en-US" sz="3200" dirty="0"/>
          </a:p>
          <a:p>
            <a:pPr marL="0" indent="0">
              <a:buNone/>
            </a:pPr>
            <a:r>
              <a:rPr lang="en-US" sz="3200" dirty="0"/>
              <a:t>22 Then it pleased the apostles and elders, with the whole church, to send chosen men of their own company to Antioch with Paul and Barnabas, namely, Judas who was also named </a:t>
            </a:r>
            <a:r>
              <a:rPr lang="en-US" sz="3200" dirty="0" err="1"/>
              <a:t>Barsabas</a:t>
            </a:r>
            <a:r>
              <a:rPr lang="en-US" sz="3200" dirty="0"/>
              <a:t>, and Silas, leading men among the brethren.</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9663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Elders Must Protect Their Families</a:t>
            </a:r>
          </a:p>
        </p:txBody>
      </p:sp>
      <p:sp>
        <p:nvSpPr>
          <p:cNvPr id="3" name="Content Placeholder 2"/>
          <p:cNvSpPr>
            <a:spLocks noGrp="1"/>
          </p:cNvSpPr>
          <p:nvPr>
            <p:ph sz="quarter" idx="13"/>
          </p:nvPr>
        </p:nvSpPr>
        <p:spPr>
          <a:xfrm>
            <a:off x="274320" y="973836"/>
            <a:ext cx="5516880" cy="3703320"/>
          </a:xfrm>
        </p:spPr>
        <p:txBody>
          <a:bodyPr>
            <a:normAutofit/>
          </a:bodyPr>
          <a:lstStyle/>
          <a:p>
            <a:pPr marL="0" indent="0">
              <a:buNone/>
            </a:pPr>
            <a:r>
              <a:rPr lang="en-US" dirty="0"/>
              <a:t>1 Corinthians 1:10</a:t>
            </a:r>
          </a:p>
          <a:p>
            <a:pPr marL="0" indent="0">
              <a:buNone/>
            </a:pPr>
            <a:endParaRPr lang="en-US" dirty="0"/>
          </a:p>
          <a:p>
            <a:pPr marL="0" indent="0">
              <a:buNone/>
            </a:pPr>
            <a:r>
              <a:rPr lang="en-US" dirty="0"/>
              <a:t>10 Now I plead with you, brethren, by the name of our Lord Jesus Christ, that you all speak the same thing, and that there be no divisions among you, but that you be perfectly joined together in the same mind and in the same judgment. </a:t>
            </a:r>
          </a:p>
        </p:txBody>
      </p:sp>
    </p:spTree>
    <p:extLst>
      <p:ext uri="{BB962C8B-B14F-4D97-AF65-F5344CB8AC3E}">
        <p14:creationId xmlns:p14="http://schemas.microsoft.com/office/powerpoint/2010/main" val="348299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Issues Facing Elders</a:t>
            </a:r>
          </a:p>
        </p:txBody>
      </p:sp>
      <p:sp>
        <p:nvSpPr>
          <p:cNvPr id="3" name="Content Placeholder 2"/>
          <p:cNvSpPr>
            <a:spLocks noGrp="1"/>
          </p:cNvSpPr>
          <p:nvPr>
            <p:ph sz="quarter" idx="13"/>
          </p:nvPr>
        </p:nvSpPr>
        <p:spPr>
          <a:xfrm>
            <a:off x="228600" y="1885950"/>
            <a:ext cx="8519160" cy="2971800"/>
          </a:xfrm>
        </p:spPr>
        <p:txBody>
          <a:bodyPr>
            <a:normAutofit/>
          </a:bodyPr>
          <a:lstStyle/>
          <a:p>
            <a:pPr marL="457200" indent="-457200">
              <a:buAutoNum type="arabicPeriod"/>
            </a:pPr>
            <a:r>
              <a:rPr lang="en-US" dirty="0"/>
              <a:t>Elders must protect the truth</a:t>
            </a:r>
          </a:p>
          <a:p>
            <a:pPr marL="457200" indent="-457200">
              <a:buAutoNum type="arabicPeriod"/>
            </a:pPr>
            <a:r>
              <a:rPr lang="en-US" dirty="0"/>
              <a:t>Elders must protect their reputation</a:t>
            </a:r>
          </a:p>
          <a:p>
            <a:pPr marL="457200" indent="-457200">
              <a:buAutoNum type="arabicPeriod"/>
            </a:pPr>
            <a:r>
              <a:rPr lang="en-US" dirty="0"/>
              <a:t>Elders must protect their families</a:t>
            </a:r>
          </a:p>
          <a:p>
            <a:pPr marL="457200" indent="-457200">
              <a:buAutoNum type="arabicPeriod"/>
            </a:pPr>
            <a:r>
              <a:rPr lang="en-US" dirty="0"/>
              <a:t>Elders must protect efficiency</a:t>
            </a:r>
          </a:p>
          <a:p>
            <a:pPr marL="457200" indent="-457200">
              <a:buAutoNum type="arabi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5340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438400" y="209550"/>
            <a:ext cx="6477001" cy="1333500"/>
          </a:xfrm>
        </p:spPr>
        <p:txBody>
          <a:bodyPr>
            <a:normAutofit/>
          </a:bodyPr>
          <a:lstStyle/>
          <a:p>
            <a:pPr marL="0" indent="0" algn="ctr">
              <a:buNone/>
            </a:pPr>
            <a:r>
              <a:rPr lang="en-US" sz="3200" dirty="0"/>
              <a:t>Elders Must Protect Efficiency</a:t>
            </a:r>
          </a:p>
          <a:p>
            <a:pPr marL="0" indent="0" algn="ctr">
              <a:buNone/>
            </a:pPr>
            <a:endParaRPr lang="en-US" sz="3200" dirty="0"/>
          </a:p>
        </p:txBody>
      </p:sp>
      <p:sp>
        <p:nvSpPr>
          <p:cNvPr id="2" name="TextBox 1"/>
          <p:cNvSpPr txBox="1"/>
          <p:nvPr/>
        </p:nvSpPr>
        <p:spPr>
          <a:xfrm>
            <a:off x="2362200" y="1733550"/>
            <a:ext cx="6629400" cy="1631216"/>
          </a:xfrm>
          <a:prstGeom prst="rect">
            <a:avLst/>
          </a:prstGeom>
          <a:noFill/>
        </p:spPr>
        <p:txBody>
          <a:bodyPr wrap="square" rtlCol="0">
            <a:spAutoFit/>
          </a:bodyPr>
          <a:lstStyle/>
          <a:p>
            <a:r>
              <a:rPr lang="en-US" sz="2000" dirty="0"/>
              <a:t>Does a local church need to be run like a company?</a:t>
            </a:r>
          </a:p>
          <a:p>
            <a:endParaRPr lang="en-US" sz="2000" dirty="0"/>
          </a:p>
          <a:p>
            <a:r>
              <a:rPr lang="en-US" sz="2000" dirty="0"/>
              <a:t>We need to avoid appointing “board members” as elders</a:t>
            </a:r>
          </a:p>
          <a:p>
            <a:endParaRPr lang="en-US" sz="2000" dirty="0"/>
          </a:p>
          <a:p>
            <a:r>
              <a:rPr lang="en-US" sz="2000" dirty="0"/>
              <a:t>But growth of a church requires principles used in business</a:t>
            </a:r>
          </a:p>
        </p:txBody>
      </p:sp>
    </p:spTree>
    <p:extLst>
      <p:ext uri="{BB962C8B-B14F-4D97-AF65-F5344CB8AC3E}">
        <p14:creationId xmlns:p14="http://schemas.microsoft.com/office/powerpoint/2010/main" val="22036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438400" y="209550"/>
            <a:ext cx="6477001" cy="1333500"/>
          </a:xfrm>
        </p:spPr>
        <p:txBody>
          <a:bodyPr>
            <a:normAutofit/>
          </a:bodyPr>
          <a:lstStyle/>
          <a:p>
            <a:pPr marL="0" indent="0" algn="ctr">
              <a:buNone/>
            </a:pPr>
            <a:r>
              <a:rPr lang="en-US" sz="3200" dirty="0"/>
              <a:t>Elders Must Protect Efficiency</a:t>
            </a:r>
          </a:p>
          <a:p>
            <a:pPr marL="0" indent="0" algn="ctr">
              <a:buNone/>
            </a:pPr>
            <a:endParaRPr lang="en-US" sz="3200" dirty="0"/>
          </a:p>
        </p:txBody>
      </p:sp>
      <p:sp>
        <p:nvSpPr>
          <p:cNvPr id="2" name="TextBox 1"/>
          <p:cNvSpPr txBox="1"/>
          <p:nvPr/>
        </p:nvSpPr>
        <p:spPr>
          <a:xfrm>
            <a:off x="2590800" y="1123950"/>
            <a:ext cx="6400800" cy="3170099"/>
          </a:xfrm>
          <a:prstGeom prst="rect">
            <a:avLst/>
          </a:prstGeom>
          <a:noFill/>
        </p:spPr>
        <p:txBody>
          <a:bodyPr wrap="square" rtlCol="0">
            <a:spAutoFit/>
          </a:bodyPr>
          <a:lstStyle/>
          <a:p>
            <a:r>
              <a:rPr lang="en-US" sz="2000" dirty="0"/>
              <a:t>Romans 12:4-5</a:t>
            </a:r>
          </a:p>
          <a:p>
            <a:endParaRPr lang="en-US" sz="2000" dirty="0"/>
          </a:p>
          <a:p>
            <a:r>
              <a:rPr lang="en-US" sz="2000" dirty="0"/>
              <a:t>5 so we, being many, are one body in Christ, and individually members of one another. 6 Having then gifts differing according to the grace that is given to us, </a:t>
            </a:r>
            <a:r>
              <a:rPr lang="en-US" sz="2000" i="1" dirty="0"/>
              <a:t>let us use them</a:t>
            </a:r>
            <a:r>
              <a:rPr lang="en-US" sz="2000" dirty="0"/>
              <a:t>: if prophecy, let us prophesy in proportion to our faith; 7 or ministry, let us use it in our ministering; he who teaches, in teaching; 8 he who exhorts, in exhortation; he who gives, with liberality; he who leads, with diligence; he who shows mercy, with cheerfulness.</a:t>
            </a:r>
          </a:p>
        </p:txBody>
      </p:sp>
    </p:spTree>
    <p:extLst>
      <p:ext uri="{BB962C8B-B14F-4D97-AF65-F5344CB8AC3E}">
        <p14:creationId xmlns:p14="http://schemas.microsoft.com/office/powerpoint/2010/main" val="231353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Issues Facing Elders</a:t>
            </a:r>
          </a:p>
        </p:txBody>
      </p:sp>
      <p:sp>
        <p:nvSpPr>
          <p:cNvPr id="3" name="Content Placeholder 2"/>
          <p:cNvSpPr>
            <a:spLocks noGrp="1"/>
          </p:cNvSpPr>
          <p:nvPr>
            <p:ph sz="quarter" idx="13"/>
          </p:nvPr>
        </p:nvSpPr>
        <p:spPr>
          <a:xfrm>
            <a:off x="228600" y="1885950"/>
            <a:ext cx="8519160" cy="2667000"/>
          </a:xfrm>
        </p:spPr>
        <p:txBody>
          <a:bodyPr>
            <a:normAutofit/>
          </a:bodyPr>
          <a:lstStyle/>
          <a:p>
            <a:pPr marL="457200" indent="-457200">
              <a:buAutoNum type="arabicPeriod"/>
            </a:pPr>
            <a:r>
              <a:rPr lang="en-US" dirty="0"/>
              <a:t>Elders must protect the truth</a:t>
            </a:r>
          </a:p>
          <a:p>
            <a:pPr marL="457200" indent="-457200">
              <a:buAutoNum type="arabicPeriod"/>
            </a:pPr>
            <a:r>
              <a:rPr lang="en-US" dirty="0"/>
              <a:t>Elders must protect their reputation</a:t>
            </a:r>
          </a:p>
          <a:p>
            <a:pPr marL="457200" indent="-457200">
              <a:buAutoNum type="arabicPeriod"/>
            </a:pPr>
            <a:r>
              <a:rPr lang="en-US" dirty="0"/>
              <a:t>Elders must protect their families</a:t>
            </a:r>
          </a:p>
          <a:p>
            <a:pPr marL="457200" indent="-457200">
              <a:buAutoNum type="arabicPeriod"/>
            </a:pPr>
            <a:r>
              <a:rPr lang="en-US" dirty="0"/>
              <a:t>Elders must protect efficiency</a:t>
            </a:r>
          </a:p>
          <a:p>
            <a:pPr marL="457200" indent="-457200">
              <a:buAutoNum type="arabicPeriod"/>
            </a:pPr>
            <a:r>
              <a:rPr lang="en-US" dirty="0"/>
              <a:t>Elders must protect the weak</a:t>
            </a:r>
          </a:p>
          <a:p>
            <a:pPr marL="457200" indent="-457200">
              <a:buAutoNum type="arabi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994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514600" y="133350"/>
            <a:ext cx="6477001" cy="1333500"/>
          </a:xfrm>
        </p:spPr>
        <p:txBody>
          <a:bodyPr>
            <a:normAutofit/>
          </a:bodyPr>
          <a:lstStyle/>
          <a:p>
            <a:pPr marL="0" indent="0" algn="ctr">
              <a:buNone/>
            </a:pPr>
            <a:r>
              <a:rPr lang="en-US" sz="3200" dirty="0"/>
              <a:t>Elders Must Protect the Weak</a:t>
            </a:r>
          </a:p>
        </p:txBody>
      </p:sp>
      <p:sp>
        <p:nvSpPr>
          <p:cNvPr id="2" name="TextBox 1"/>
          <p:cNvSpPr txBox="1"/>
          <p:nvPr/>
        </p:nvSpPr>
        <p:spPr>
          <a:xfrm>
            <a:off x="2438400" y="895350"/>
            <a:ext cx="6553200" cy="3970318"/>
          </a:xfrm>
          <a:prstGeom prst="rect">
            <a:avLst/>
          </a:prstGeom>
          <a:noFill/>
        </p:spPr>
        <p:txBody>
          <a:bodyPr wrap="square" rtlCol="0">
            <a:spAutoFit/>
          </a:bodyPr>
          <a:lstStyle/>
          <a:p>
            <a:r>
              <a:rPr lang="en-US" dirty="0"/>
              <a:t>Matthew 18:10-14</a:t>
            </a:r>
          </a:p>
          <a:p>
            <a:endParaRPr lang="en-US" dirty="0"/>
          </a:p>
          <a:p>
            <a:r>
              <a:rPr lang="en-US" dirty="0"/>
              <a:t>10 “Take heed that you do not despise one of these little ones, for I say to you that in heaven their angels always see the face of My Father who is in heaven. 11 For the Son of Man has come to save that which was lost.</a:t>
            </a:r>
          </a:p>
          <a:p>
            <a:endParaRPr lang="en-US" dirty="0"/>
          </a:p>
          <a:p>
            <a:r>
              <a:rPr lang="en-US" dirty="0"/>
              <a:t>12 “What do you think? If a man has a hundred sheep, and one of them goes astray, does he not leave the ninety-nine and go to the mountains to seek the one that is straying? 13 And if he should find it, assuredly, I say to you, he rejoices more over that sheep than over the ninety-nine that did not go astray. 14 Even so it is not the will of your Father who is in heaven that one of these little ones should perish.</a:t>
            </a:r>
          </a:p>
        </p:txBody>
      </p:sp>
    </p:spTree>
    <p:extLst>
      <p:ext uri="{BB962C8B-B14F-4D97-AF65-F5344CB8AC3E}">
        <p14:creationId xmlns:p14="http://schemas.microsoft.com/office/powerpoint/2010/main" val="92057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514600" y="133350"/>
            <a:ext cx="6477001" cy="1333500"/>
          </a:xfrm>
        </p:spPr>
        <p:txBody>
          <a:bodyPr>
            <a:normAutofit/>
          </a:bodyPr>
          <a:lstStyle/>
          <a:p>
            <a:pPr marL="0" indent="0" algn="ctr">
              <a:buNone/>
            </a:pPr>
            <a:r>
              <a:rPr lang="en-US" sz="3200" dirty="0"/>
              <a:t>Elders Must Protect Efficiency</a:t>
            </a:r>
          </a:p>
        </p:txBody>
      </p:sp>
      <p:sp>
        <p:nvSpPr>
          <p:cNvPr id="2" name="TextBox 1"/>
          <p:cNvSpPr txBox="1"/>
          <p:nvPr/>
        </p:nvSpPr>
        <p:spPr>
          <a:xfrm>
            <a:off x="2743200" y="1352550"/>
            <a:ext cx="6248400" cy="2308324"/>
          </a:xfrm>
          <a:prstGeom prst="rect">
            <a:avLst/>
          </a:prstGeom>
          <a:noFill/>
        </p:spPr>
        <p:txBody>
          <a:bodyPr wrap="square" rtlCol="0">
            <a:spAutoFit/>
          </a:bodyPr>
          <a:lstStyle/>
          <a:p>
            <a:r>
              <a:rPr lang="en-US" dirty="0"/>
              <a:t>What is a bottleneck?</a:t>
            </a:r>
          </a:p>
          <a:p>
            <a:endParaRPr lang="en-US" dirty="0"/>
          </a:p>
          <a:p>
            <a:endParaRPr lang="en-US" dirty="0"/>
          </a:p>
          <a:p>
            <a:r>
              <a:rPr lang="en-US" dirty="0"/>
              <a:t>The church was designed by God to help the weak, not eliminate them.</a:t>
            </a:r>
          </a:p>
          <a:p>
            <a:endParaRPr lang="en-US" dirty="0"/>
          </a:p>
          <a:p>
            <a:endParaRPr lang="en-US" dirty="0"/>
          </a:p>
          <a:p>
            <a:r>
              <a:rPr lang="en-US" dirty="0"/>
              <a:t>We do not “thin the herd here”</a:t>
            </a:r>
          </a:p>
        </p:txBody>
      </p:sp>
    </p:spTree>
    <p:extLst>
      <p:ext uri="{BB962C8B-B14F-4D97-AF65-F5344CB8AC3E}">
        <p14:creationId xmlns:p14="http://schemas.microsoft.com/office/powerpoint/2010/main" val="29169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linds(horizont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514600" y="133350"/>
            <a:ext cx="6477001" cy="1333500"/>
          </a:xfrm>
        </p:spPr>
        <p:txBody>
          <a:bodyPr>
            <a:normAutofit/>
          </a:bodyPr>
          <a:lstStyle/>
          <a:p>
            <a:pPr marL="0" indent="0" algn="ctr">
              <a:buNone/>
            </a:pPr>
            <a:r>
              <a:rPr lang="en-US" sz="3200" dirty="0"/>
              <a:t>Elders Must Protect Efficiency</a:t>
            </a:r>
          </a:p>
        </p:txBody>
      </p:sp>
      <p:sp>
        <p:nvSpPr>
          <p:cNvPr id="2" name="TextBox 1"/>
          <p:cNvSpPr txBox="1"/>
          <p:nvPr/>
        </p:nvSpPr>
        <p:spPr>
          <a:xfrm>
            <a:off x="2743200" y="895350"/>
            <a:ext cx="6248400" cy="369332"/>
          </a:xfrm>
          <a:prstGeom prst="rect">
            <a:avLst/>
          </a:prstGeom>
          <a:noFill/>
        </p:spPr>
        <p:txBody>
          <a:bodyPr wrap="square" rtlCol="0">
            <a:spAutoFit/>
          </a:bodyPr>
          <a:lstStyle/>
          <a:p>
            <a:r>
              <a:rPr lang="en-US" dirty="0"/>
              <a:t>What is a steward?</a:t>
            </a:r>
          </a:p>
        </p:txBody>
      </p:sp>
      <p:sp>
        <p:nvSpPr>
          <p:cNvPr id="3" name="TextBox 2"/>
          <p:cNvSpPr txBox="1"/>
          <p:nvPr/>
        </p:nvSpPr>
        <p:spPr>
          <a:xfrm>
            <a:off x="3048000" y="1885950"/>
            <a:ext cx="5943600" cy="1508105"/>
          </a:xfrm>
          <a:prstGeom prst="rect">
            <a:avLst/>
          </a:prstGeom>
          <a:noFill/>
        </p:spPr>
        <p:txBody>
          <a:bodyPr wrap="square" rtlCol="0">
            <a:spAutoFit/>
          </a:bodyPr>
          <a:lstStyle/>
          <a:p>
            <a:r>
              <a:rPr lang="en-US" dirty="0"/>
              <a:t>Titus 1:7</a:t>
            </a:r>
          </a:p>
          <a:p>
            <a:endParaRPr lang="en-US" dirty="0"/>
          </a:p>
          <a:p>
            <a:r>
              <a:rPr lang="en-US" dirty="0"/>
              <a:t>7 For a bishop must be blameless, </a:t>
            </a:r>
            <a:r>
              <a:rPr lang="en-US" sz="2000" b="1" i="1" dirty="0"/>
              <a:t>as a steward of God</a:t>
            </a:r>
            <a:r>
              <a:rPr lang="en-US" dirty="0"/>
              <a:t>, not self-willed, not quick-tempered, not given to wine, not violent, not greedy for money, </a:t>
            </a:r>
          </a:p>
        </p:txBody>
      </p:sp>
    </p:spTree>
    <p:extLst>
      <p:ext uri="{BB962C8B-B14F-4D97-AF65-F5344CB8AC3E}">
        <p14:creationId xmlns:p14="http://schemas.microsoft.com/office/powerpoint/2010/main" val="207644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2362200" y="514350"/>
            <a:ext cx="6477001" cy="1333500"/>
          </a:xfrm>
        </p:spPr>
        <p:txBody>
          <a:bodyPr>
            <a:normAutofit/>
          </a:bodyPr>
          <a:lstStyle/>
          <a:p>
            <a:pPr marL="0" indent="0" algn="ctr">
              <a:buNone/>
            </a:pPr>
            <a:r>
              <a:rPr lang="en-US" sz="3200" dirty="0"/>
              <a:t>Is it easier for us to avoid drama?</a:t>
            </a:r>
          </a:p>
        </p:txBody>
      </p:sp>
      <p:sp>
        <p:nvSpPr>
          <p:cNvPr id="2" name="TextBox 1"/>
          <p:cNvSpPr txBox="1"/>
          <p:nvPr/>
        </p:nvSpPr>
        <p:spPr>
          <a:xfrm>
            <a:off x="2743200" y="1809750"/>
            <a:ext cx="6096000" cy="2031325"/>
          </a:xfrm>
          <a:prstGeom prst="rect">
            <a:avLst/>
          </a:prstGeom>
          <a:noFill/>
        </p:spPr>
        <p:txBody>
          <a:bodyPr wrap="square" rtlCol="0">
            <a:spAutoFit/>
          </a:bodyPr>
          <a:lstStyle/>
          <a:p>
            <a:r>
              <a:rPr lang="en-US" dirty="0"/>
              <a:t>God commands us to address drama</a:t>
            </a:r>
            <a:r>
              <a:rPr lang="is-IS" dirty="0"/>
              <a:t>…</a:t>
            </a:r>
          </a:p>
          <a:p>
            <a:endParaRPr lang="is-IS" dirty="0"/>
          </a:p>
          <a:p>
            <a:r>
              <a:rPr lang="is-IS" dirty="0"/>
              <a:t>Matthew 18:15</a:t>
            </a:r>
          </a:p>
          <a:p>
            <a:endParaRPr lang="is-IS" dirty="0"/>
          </a:p>
          <a:p>
            <a:r>
              <a:rPr lang="en-US" dirty="0"/>
              <a:t>15 “Moreover if your brother sins against you, go and tell him his fault between you and him alone. If he hears you, you have gained your brother. </a:t>
            </a:r>
          </a:p>
        </p:txBody>
      </p:sp>
    </p:spTree>
    <p:extLst>
      <p:ext uri="{BB962C8B-B14F-4D97-AF65-F5344CB8AC3E}">
        <p14:creationId xmlns:p14="http://schemas.microsoft.com/office/powerpoint/2010/main" val="8254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alphaModFix/>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a:ext>
            </a:extLst>
          </a:blip>
          <a:stretch>
            <a:fillRect/>
          </a:stretch>
        </p:blipFill>
        <p:spPr>
          <a:xfrm>
            <a:off x="0" y="1224643"/>
            <a:ext cx="9144000" cy="3918857"/>
          </a:xfrm>
          <a:prstGeom prst="rect">
            <a:avLst/>
          </a:prstGeom>
        </p:spPr>
      </p:pic>
      <p:sp>
        <p:nvSpPr>
          <p:cNvPr id="15" name="Title 14"/>
          <p:cNvSpPr>
            <a:spLocks noGrp="1"/>
          </p:cNvSpPr>
          <p:nvPr>
            <p:ph type="title"/>
          </p:nvPr>
        </p:nvSpPr>
        <p:spPr>
          <a:xfrm>
            <a:off x="3429000" y="4095750"/>
            <a:ext cx="2286000" cy="838200"/>
          </a:xfrm>
        </p:spPr>
        <p:txBody>
          <a:bodyPr>
            <a:normAutofit/>
          </a:bodyPr>
          <a:lstStyle/>
          <a:p>
            <a:r>
              <a:rPr lang="en-US" dirty="0">
                <a:solidFill>
                  <a:schemeClr val="bg1"/>
                </a:solidFill>
              </a:rPr>
              <a:t>prayer</a:t>
            </a:r>
          </a:p>
        </p:txBody>
      </p:sp>
    </p:spTree>
    <p:extLst>
      <p:ext uri="{BB962C8B-B14F-4D97-AF65-F5344CB8AC3E}">
        <p14:creationId xmlns:p14="http://schemas.microsoft.com/office/powerpoint/2010/main" val="16109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p:cNvSpPr>
            <a:spLocks noGrp="1"/>
          </p:cNvSpPr>
          <p:nvPr>
            <p:ph type="subTitle" idx="1"/>
          </p:nvPr>
        </p:nvSpPr>
        <p:spPr/>
        <p:txBody>
          <a:bodyPr/>
          <a:lstStyle/>
          <a:p>
            <a:pPr algn="ctr"/>
            <a:r>
              <a:rPr lang="en-US" dirty="0"/>
              <a:t>Lesson Twenty One</a:t>
            </a:r>
          </a:p>
        </p:txBody>
      </p:sp>
      <p:sp>
        <p:nvSpPr>
          <p:cNvPr id="15" name="Title 14"/>
          <p:cNvSpPr>
            <a:spLocks noGrp="1"/>
          </p:cNvSpPr>
          <p:nvPr>
            <p:ph type="title"/>
          </p:nvPr>
        </p:nvSpPr>
        <p:spPr>
          <a:xfrm>
            <a:off x="2819400" y="1062990"/>
            <a:ext cx="6324600" cy="1728216"/>
          </a:xfrm>
        </p:spPr>
        <p:txBody>
          <a:bodyPr/>
          <a:lstStyle/>
          <a:p>
            <a:pPr algn="ctr"/>
            <a:r>
              <a:rPr lang="en-US" dirty="0"/>
              <a:t>Issues Facing Elders</a:t>
            </a:r>
          </a:p>
        </p:txBody>
      </p:sp>
    </p:spTree>
    <p:extLst>
      <p:ext uri="{BB962C8B-B14F-4D97-AF65-F5344CB8AC3E}">
        <p14:creationId xmlns:p14="http://schemas.microsoft.com/office/powerpoint/2010/main" val="149147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Issues Facing Elders</a:t>
            </a:r>
          </a:p>
        </p:txBody>
      </p:sp>
      <p:sp>
        <p:nvSpPr>
          <p:cNvPr id="3" name="Content Placeholder 2"/>
          <p:cNvSpPr>
            <a:spLocks noGrp="1"/>
          </p:cNvSpPr>
          <p:nvPr>
            <p:ph sz="quarter" idx="13"/>
          </p:nvPr>
        </p:nvSpPr>
        <p:spPr>
          <a:xfrm>
            <a:off x="228600" y="1885950"/>
            <a:ext cx="8519160" cy="2971800"/>
          </a:xfrm>
        </p:spPr>
        <p:txBody>
          <a:bodyPr>
            <a:normAutofit/>
          </a:bodyPr>
          <a:lstStyle/>
          <a:p>
            <a:pPr marL="457200" indent="-457200">
              <a:buAutoNum type="arabicPeriod"/>
            </a:pPr>
            <a:r>
              <a:rPr lang="en-US" dirty="0"/>
              <a:t>Elders must protect the truth</a:t>
            </a:r>
          </a:p>
          <a:p>
            <a:pPr marL="457200" indent="-457200">
              <a:buAutoNum type="arabicPeriod"/>
            </a:pPr>
            <a:r>
              <a:rPr lang="en-US" dirty="0"/>
              <a:t>Elders must protect their reputation</a:t>
            </a:r>
          </a:p>
          <a:p>
            <a:pPr marL="457200" indent="-457200">
              <a:buAutoNum type="arabicPeriod"/>
            </a:pPr>
            <a:r>
              <a:rPr lang="en-US" dirty="0"/>
              <a:t>Elders must protect their families</a:t>
            </a:r>
          </a:p>
          <a:p>
            <a:pPr marL="457200" indent="-457200">
              <a:buAutoNum type="arabi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041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a:solidFill>
                  <a:schemeClr val="tx1"/>
                </a:solidFill>
              </a:rPr>
              <a:t>Elders Must Protect Their Families</a:t>
            </a:r>
          </a:p>
        </p:txBody>
      </p:sp>
      <p:sp>
        <p:nvSpPr>
          <p:cNvPr id="6" name="Content Placeholder 5"/>
          <p:cNvSpPr>
            <a:spLocks noGrp="1"/>
          </p:cNvSpPr>
          <p:nvPr>
            <p:ph sz="quarter" idx="14"/>
          </p:nvPr>
        </p:nvSpPr>
        <p:spPr/>
        <p:txBody>
          <a:bodyPr>
            <a:normAutofit/>
          </a:bodyPr>
          <a:lstStyle/>
          <a:p>
            <a:pPr marL="0" indent="0">
              <a:buNone/>
            </a:pPr>
            <a:r>
              <a:rPr lang="en-US" dirty="0"/>
              <a:t>1 Timothy 3:11</a:t>
            </a:r>
          </a:p>
          <a:p>
            <a:pPr marL="0" indent="0">
              <a:buNone/>
            </a:pPr>
            <a:endParaRPr lang="en-US" dirty="0"/>
          </a:p>
          <a:p>
            <a:pPr marL="0" indent="0">
              <a:buNone/>
            </a:pPr>
            <a:r>
              <a:rPr lang="en-US" dirty="0"/>
              <a:t>Likewise, their wives must be reverent, not slanderers, temperate, faithful in all things. </a:t>
            </a:r>
          </a:p>
          <a:p>
            <a:pPr marL="0" indent="0">
              <a:buNone/>
            </a:pPr>
            <a:endParaRPr lang="en-US" dirty="0"/>
          </a:p>
          <a:p>
            <a:pPr marL="0" indent="0">
              <a:buNone/>
            </a:pPr>
            <a:r>
              <a:rPr lang="en-US" dirty="0"/>
              <a:t>Biblical evidence suggests that Godly submission should be a product of the character of elders and deacons </a:t>
            </a:r>
          </a:p>
        </p:txBody>
      </p:sp>
    </p:spTree>
    <p:extLst>
      <p:ext uri="{BB962C8B-B14F-4D97-AF65-F5344CB8AC3E}">
        <p14:creationId xmlns:p14="http://schemas.microsoft.com/office/powerpoint/2010/main" val="187695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Elders Must Protect Their Families</a:t>
            </a:r>
          </a:p>
        </p:txBody>
      </p:sp>
      <p:sp>
        <p:nvSpPr>
          <p:cNvPr id="3" name="Content Placeholder 2"/>
          <p:cNvSpPr>
            <a:spLocks noGrp="1"/>
          </p:cNvSpPr>
          <p:nvPr>
            <p:ph sz="quarter" idx="13"/>
          </p:nvPr>
        </p:nvSpPr>
        <p:spPr/>
        <p:txBody>
          <a:bodyPr>
            <a:normAutofit/>
          </a:bodyPr>
          <a:lstStyle/>
          <a:p>
            <a:pPr marL="0" indent="0">
              <a:buNone/>
            </a:pPr>
            <a:r>
              <a:rPr lang="en-US" dirty="0"/>
              <a:t>It is not enough that elders have a Godly family (up until this point)</a:t>
            </a:r>
          </a:p>
        </p:txBody>
      </p:sp>
      <p:sp>
        <p:nvSpPr>
          <p:cNvPr id="4" name="Content Placeholder 2"/>
          <p:cNvSpPr txBox="1">
            <a:spLocks/>
          </p:cNvSpPr>
          <p:nvPr/>
        </p:nvSpPr>
        <p:spPr>
          <a:xfrm>
            <a:off x="304800" y="1809750"/>
            <a:ext cx="5667375" cy="2686049"/>
          </a:xfrm>
          <a:prstGeom prst="rect">
            <a:avLst/>
          </a:prstGeom>
        </p:spPr>
        <p:txBody>
          <a:bodyPr vert="horz" lIns="91440" tIns="45720" rIns="91440" bIns="45720" rtlCol="0">
            <a:normAutofit fontScale="77500" lnSpcReduction="20000"/>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en-US" sz="3200" baseline="30000" dirty="0"/>
              <a:t>A strong Christian family network must be maintained:</a:t>
            </a:r>
          </a:p>
          <a:p>
            <a:pPr marL="0" indent="0">
              <a:buNone/>
            </a:pPr>
            <a:endParaRPr lang="en-US" sz="3200" dirty="0"/>
          </a:p>
          <a:p>
            <a:pPr marL="0" indent="0">
              <a:buNone/>
            </a:pPr>
            <a:r>
              <a:rPr lang="en-US" sz="3200" baseline="30000" dirty="0"/>
              <a:t>Ephesians 6:1-4</a:t>
            </a:r>
          </a:p>
          <a:p>
            <a:pPr marL="0" indent="0">
              <a:buNone/>
            </a:pPr>
            <a:endParaRPr lang="en-US" sz="3200" baseline="30000" dirty="0"/>
          </a:p>
          <a:p>
            <a:pPr marL="0" indent="0">
              <a:buNone/>
            </a:pPr>
            <a:r>
              <a:rPr lang="en-US" sz="3200" baseline="30000" dirty="0"/>
              <a:t>Children, obey your parents in the Lord, for this is right. 2 “Honor your father and mother,” which is the first commandment with promise: 3 “that it may be well with you and you may live long on the earth.”</a:t>
            </a:r>
            <a:r>
              <a:rPr lang="en-US" sz="3200" dirty="0"/>
              <a:t> </a:t>
            </a:r>
            <a:r>
              <a:rPr lang="en-US" sz="3200" baseline="30000" dirty="0"/>
              <a:t>4 And you, fathers, do not provoke your children to wrath, but bring them up in the training and admonition of the Lord.</a:t>
            </a:r>
          </a:p>
          <a:p>
            <a:pPr marL="0" indent="0">
              <a:buNone/>
            </a:pPr>
            <a:endParaRPr lang="en-US" sz="3200" baseline="30000" dirty="0"/>
          </a:p>
        </p:txBody>
      </p:sp>
    </p:spTree>
    <p:extLst>
      <p:ext uri="{BB962C8B-B14F-4D97-AF65-F5344CB8AC3E}">
        <p14:creationId xmlns:p14="http://schemas.microsoft.com/office/powerpoint/2010/main" val="25758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71450"/>
            <a:ext cx="2834640" cy="1409699"/>
          </a:xfrm>
        </p:spPr>
        <p:txBody>
          <a:bodyPr>
            <a:noAutofit/>
          </a:bodyPr>
          <a:lstStyle/>
          <a:p>
            <a:r>
              <a:rPr lang="en-US" sz="2800" dirty="0">
                <a:solidFill>
                  <a:schemeClr val="tx1"/>
                </a:solidFill>
              </a:rPr>
              <a:t>Elders Must Protect Their Families</a:t>
            </a:r>
          </a:p>
        </p:txBody>
      </p:sp>
      <p:sp>
        <p:nvSpPr>
          <p:cNvPr id="6" name="Content Placeholder 5"/>
          <p:cNvSpPr>
            <a:spLocks noGrp="1"/>
          </p:cNvSpPr>
          <p:nvPr>
            <p:ph sz="quarter" idx="14"/>
          </p:nvPr>
        </p:nvSpPr>
        <p:spPr/>
        <p:txBody>
          <a:bodyPr>
            <a:normAutofit/>
          </a:bodyPr>
          <a:lstStyle/>
          <a:p>
            <a:pPr marL="0" indent="0">
              <a:buNone/>
            </a:pPr>
            <a:r>
              <a:rPr lang="en-US" dirty="0"/>
              <a:t>So how do you MAKE your children and wife submit?</a:t>
            </a:r>
          </a:p>
          <a:p>
            <a:pPr marL="0" indent="0">
              <a:buNone/>
            </a:pPr>
            <a:endParaRPr lang="en-US" dirty="0"/>
          </a:p>
          <a:p>
            <a:pPr marL="0" indent="0">
              <a:buNone/>
            </a:pPr>
            <a:endParaRPr lang="en-US" dirty="0"/>
          </a:p>
          <a:p>
            <a:pPr marL="0" indent="0">
              <a:buNone/>
            </a:pPr>
            <a:r>
              <a:rPr lang="en-US" dirty="0"/>
              <a:t>How does God get us to obey?</a:t>
            </a:r>
          </a:p>
          <a:p>
            <a:pPr marL="0" indent="0">
              <a:buNone/>
            </a:pPr>
            <a:endParaRPr lang="en-US" dirty="0"/>
          </a:p>
          <a:p>
            <a:pPr marL="0" indent="0">
              <a:buNone/>
            </a:pPr>
            <a:endParaRPr lang="en-US" dirty="0"/>
          </a:p>
          <a:p>
            <a:pPr marL="0" indent="0">
              <a:buNone/>
            </a:pPr>
            <a:r>
              <a:rPr lang="en-US" dirty="0"/>
              <a:t>Not with coercion!</a:t>
            </a:r>
          </a:p>
          <a:p>
            <a:pPr marL="0" indent="0">
              <a:buNone/>
            </a:pPr>
            <a:endParaRPr lang="en-US" dirty="0"/>
          </a:p>
        </p:txBody>
      </p:sp>
    </p:spTree>
    <p:extLst>
      <p:ext uri="{BB962C8B-B14F-4D97-AF65-F5344CB8AC3E}">
        <p14:creationId xmlns:p14="http://schemas.microsoft.com/office/powerpoint/2010/main" val="16945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circle(in)">
                                      <p:cBhvr>
                                        <p:cTn id="1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Elders Must Protect Their Families</a:t>
            </a:r>
          </a:p>
        </p:txBody>
      </p:sp>
      <p:sp>
        <p:nvSpPr>
          <p:cNvPr id="3" name="Content Placeholder 2"/>
          <p:cNvSpPr>
            <a:spLocks noGrp="1"/>
          </p:cNvSpPr>
          <p:nvPr>
            <p:ph sz="quarter" idx="13"/>
          </p:nvPr>
        </p:nvSpPr>
        <p:spPr>
          <a:xfrm>
            <a:off x="274320" y="973836"/>
            <a:ext cx="5516880" cy="3703320"/>
          </a:xfrm>
        </p:spPr>
        <p:txBody>
          <a:bodyPr>
            <a:normAutofit/>
          </a:bodyPr>
          <a:lstStyle/>
          <a:p>
            <a:pPr marL="0" indent="0">
              <a:buNone/>
            </a:pPr>
            <a:r>
              <a:rPr lang="en-US" dirty="0"/>
              <a:t>1 John 5:2-4</a:t>
            </a:r>
          </a:p>
          <a:p>
            <a:pPr marL="0" indent="0">
              <a:buNone/>
            </a:pPr>
            <a:endParaRPr lang="en-US" dirty="0"/>
          </a:p>
          <a:p>
            <a:pPr marL="0" indent="0">
              <a:buNone/>
            </a:pPr>
            <a:r>
              <a:rPr lang="en-US" dirty="0"/>
              <a:t>2 By this we know that we love the children of God, when we love God and keep His commandments. 3 For this is the love of God, that we keep His commandments. And His commandments are not burdensome. 4 For whatever is born of God overcomes the world. And this is the victory that has overcome the world—our faith. </a:t>
            </a:r>
          </a:p>
        </p:txBody>
      </p:sp>
    </p:spTree>
    <p:extLst>
      <p:ext uri="{BB962C8B-B14F-4D97-AF65-F5344CB8AC3E}">
        <p14:creationId xmlns:p14="http://schemas.microsoft.com/office/powerpoint/2010/main" val="274317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800101"/>
          </a:xfrm>
        </p:spPr>
        <p:txBody>
          <a:bodyPr/>
          <a:lstStyle/>
          <a:p>
            <a:r>
              <a:rPr lang="en-US" dirty="0"/>
              <a:t>Elders Must Protect Their Families</a:t>
            </a:r>
          </a:p>
        </p:txBody>
      </p:sp>
      <p:sp>
        <p:nvSpPr>
          <p:cNvPr id="3" name="Content Placeholder 2"/>
          <p:cNvSpPr>
            <a:spLocks noGrp="1"/>
          </p:cNvSpPr>
          <p:nvPr>
            <p:ph sz="quarter" idx="13"/>
          </p:nvPr>
        </p:nvSpPr>
        <p:spPr>
          <a:xfrm>
            <a:off x="274320" y="973836"/>
            <a:ext cx="5516880" cy="3703320"/>
          </a:xfrm>
        </p:spPr>
        <p:txBody>
          <a:bodyPr>
            <a:normAutofit fontScale="92500" lnSpcReduction="10000"/>
          </a:bodyPr>
          <a:lstStyle/>
          <a:p>
            <a:pPr marL="0" indent="0">
              <a:buNone/>
            </a:pPr>
            <a:r>
              <a:rPr lang="en-US" dirty="0"/>
              <a:t>Matthew 20:25-28</a:t>
            </a:r>
          </a:p>
          <a:p>
            <a:pPr marL="0" indent="0">
              <a:buNone/>
            </a:pPr>
            <a:endParaRPr lang="en-US" dirty="0"/>
          </a:p>
          <a:p>
            <a:pPr marL="0" indent="0">
              <a:buNone/>
            </a:pPr>
            <a:r>
              <a:rPr lang="en-US" dirty="0"/>
              <a:t>25 But Jesus called them to Himself and said, “You know that the rulers of the Gentiles lord it over them, and those who are great exercise authority over them. 26 Yet it shall not be so among you; but whoever desires to become great among you, let him be your servant. 27 And whoever desires to be first among you, let him be your slave— 28 just as the Son of Man did not come to be served, but to serve, and to give His life a ransom for many.”</a:t>
            </a:r>
          </a:p>
        </p:txBody>
      </p:sp>
    </p:spTree>
    <p:extLst>
      <p:ext uri="{BB962C8B-B14F-4D97-AF65-F5344CB8AC3E}">
        <p14:creationId xmlns:p14="http://schemas.microsoft.com/office/powerpoint/2010/main" val="2939186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extLst>
    <a:ext uri="{05A4C25C-085E-4340-85A3-A5531E510DB2}">
      <thm15:themeFamily xmlns:thm15="http://schemas.microsoft.com/office/thememl/2012/main" name="Presentation1" id="{108F2DCA-72BC-DE4A-BA64-BD3860316C46}" vid="{04DE26C2-0561-D148-8B07-5DEB5ADAC920}"/>
    </a:ext>
  </a:extLst>
</a:theme>
</file>

<file path=docProps/app.xml><?xml version="1.0" encoding="utf-8"?>
<Properties xmlns="http://schemas.openxmlformats.org/officeDocument/2006/extended-properties" xmlns:vt="http://schemas.openxmlformats.org/officeDocument/2006/docPropsVTypes">
  <Template>LeadershipTemplate</Template>
  <TotalTime>10327</TotalTime>
  <Words>1001</Words>
  <Application>Microsoft Macintosh PowerPoint</Application>
  <PresentationFormat>On-screen Show (16:9)</PresentationFormat>
  <Paragraphs>100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Candara</vt:lpstr>
      <vt:lpstr>Tahoma</vt:lpstr>
      <vt:lpstr>Tunga</vt:lpstr>
      <vt:lpstr>Soho</vt:lpstr>
      <vt:lpstr>Issues Facing Elders</vt:lpstr>
      <vt:lpstr>prayer</vt:lpstr>
      <vt:lpstr>Issues Facing Elders</vt:lpstr>
      <vt:lpstr>Issues Facing Elders</vt:lpstr>
      <vt:lpstr>Elders Must Protect Their Families</vt:lpstr>
      <vt:lpstr>Elders Must Protect Their Families</vt:lpstr>
      <vt:lpstr>Elders Must Protect Their Families</vt:lpstr>
      <vt:lpstr>Elders Must Protect Their Families</vt:lpstr>
      <vt:lpstr>Elders Must Protect Their Families</vt:lpstr>
      <vt:lpstr>PowerPoint Presentation</vt:lpstr>
      <vt:lpstr>Elders Must Protect Their Families</vt:lpstr>
      <vt:lpstr>Issues Facing Elders</vt:lpstr>
      <vt:lpstr>PowerPoint Presentation</vt:lpstr>
      <vt:lpstr>PowerPoint Presentation</vt:lpstr>
      <vt:lpstr>Issues Facing Elders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Cook</dc:creator>
  <cp:lastModifiedBy>Craig Fielder</cp:lastModifiedBy>
  <cp:revision>88</cp:revision>
  <dcterms:created xsi:type="dcterms:W3CDTF">2016-03-17T02:17:24Z</dcterms:created>
  <dcterms:modified xsi:type="dcterms:W3CDTF">2019-12-18T22:55:23Z</dcterms:modified>
</cp:coreProperties>
</file>